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3"/>
  </p:notesMasterIdLst>
  <p:handoutMasterIdLst>
    <p:handoutMasterId r:id="rId34"/>
  </p:handoutMasterIdLst>
  <p:sldIdLst>
    <p:sldId id="299" r:id="rId3"/>
    <p:sldId id="257" r:id="rId4"/>
    <p:sldId id="266" r:id="rId5"/>
    <p:sldId id="286" r:id="rId6"/>
    <p:sldId id="287" r:id="rId7"/>
    <p:sldId id="285" r:id="rId8"/>
    <p:sldId id="267" r:id="rId9"/>
    <p:sldId id="288" r:id="rId10"/>
    <p:sldId id="291" r:id="rId11"/>
    <p:sldId id="289" r:id="rId12"/>
    <p:sldId id="290" r:id="rId13"/>
    <p:sldId id="279" r:id="rId14"/>
    <p:sldId id="270" r:id="rId15"/>
    <p:sldId id="271" r:id="rId16"/>
    <p:sldId id="284" r:id="rId17"/>
    <p:sldId id="272" r:id="rId18"/>
    <p:sldId id="273" r:id="rId19"/>
    <p:sldId id="274" r:id="rId20"/>
    <p:sldId id="259" r:id="rId21"/>
    <p:sldId id="275" r:id="rId22"/>
    <p:sldId id="281" r:id="rId23"/>
    <p:sldId id="282" r:id="rId24"/>
    <p:sldId id="276" r:id="rId25"/>
    <p:sldId id="292" r:id="rId26"/>
    <p:sldId id="293" r:id="rId27"/>
    <p:sldId id="297" r:id="rId28"/>
    <p:sldId id="298" r:id="rId29"/>
    <p:sldId id="296" r:id="rId30"/>
    <p:sldId id="295" r:id="rId31"/>
    <p:sldId id="294"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246F8A9-C98F-458D-A020-C30FE125F83C}">
          <p14:sldIdLst>
            <p14:sldId id="299"/>
            <p14:sldId id="257"/>
            <p14:sldId id="266"/>
            <p14:sldId id="286"/>
            <p14:sldId id="287"/>
            <p14:sldId id="285"/>
            <p14:sldId id="267"/>
            <p14:sldId id="288"/>
            <p14:sldId id="291"/>
            <p14:sldId id="289"/>
            <p14:sldId id="290"/>
            <p14:sldId id="279"/>
            <p14:sldId id="270"/>
            <p14:sldId id="271"/>
            <p14:sldId id="284"/>
            <p14:sldId id="272"/>
            <p14:sldId id="273"/>
            <p14:sldId id="274"/>
            <p14:sldId id="259"/>
            <p14:sldId id="275"/>
            <p14:sldId id="281"/>
            <p14:sldId id="282"/>
            <p14:sldId id="276"/>
            <p14:sldId id="292"/>
            <p14:sldId id="293"/>
            <p14:sldId id="297"/>
            <p14:sldId id="298"/>
            <p14:sldId id="296"/>
            <p14:sldId id="295"/>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660"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BD01F5E7-17F9-4EEF-B4D8-A2090CFD7004}" type="datetimeFigureOut">
              <a:rPr lang="en-US" smtClean="0"/>
              <a:t>4/8/2019</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F073892-6A57-46DA-8047-07336F0526C1}" type="slidenum">
              <a:rPr lang="en-US" smtClean="0"/>
              <a:t>‹#›</a:t>
            </a:fld>
            <a:endParaRPr lang="en-US" dirty="0"/>
          </a:p>
        </p:txBody>
      </p:sp>
    </p:spTree>
    <p:extLst>
      <p:ext uri="{BB962C8B-B14F-4D97-AF65-F5344CB8AC3E}">
        <p14:creationId xmlns:p14="http://schemas.microsoft.com/office/powerpoint/2010/main" val="2933580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7EE9F94-BB1D-447E-AA60-AAFFBA021FA6}" type="datetimeFigureOut">
              <a:rPr lang="en-GB" smtClean="0"/>
              <a:pPr/>
              <a:t>08/04/2019</a:t>
            </a:fld>
            <a:endParaRPr lang="en-GB"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GB"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363B64F-A67B-4701-B688-2FE1DB78C002}" type="slidenum">
              <a:rPr lang="en-GB" smtClean="0"/>
              <a:pPr/>
              <a:t>‹#›</a:t>
            </a:fld>
            <a:endParaRPr lang="en-GB" dirty="0"/>
          </a:p>
        </p:txBody>
      </p:sp>
    </p:spTree>
    <p:extLst>
      <p:ext uri="{BB962C8B-B14F-4D97-AF65-F5344CB8AC3E}">
        <p14:creationId xmlns:p14="http://schemas.microsoft.com/office/powerpoint/2010/main" val="2612562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6E1E0C-BC09-480F-913C-165F63BFAB8A}" type="slidenum">
              <a:rPr lang="en-US" smtClean="0"/>
              <a:pPr fontAlgn="base">
                <a:spcBef>
                  <a:spcPct val="0"/>
                </a:spcBef>
                <a:spcAft>
                  <a:spcPct val="0"/>
                </a:spcAft>
                <a:defRPr/>
              </a:pPr>
              <a:t>3</a:t>
            </a:fld>
            <a:endParaRPr lang="en-US" dirty="0"/>
          </a:p>
        </p:txBody>
      </p:sp>
    </p:spTree>
    <p:extLst>
      <p:ext uri="{BB962C8B-B14F-4D97-AF65-F5344CB8AC3E}">
        <p14:creationId xmlns:p14="http://schemas.microsoft.com/office/powerpoint/2010/main" val="40238390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15081C2-B335-4F73-8833-D8C6B05916DD}" type="slidenum">
              <a:rPr lang="en-US" smtClean="0"/>
              <a:pPr fontAlgn="base">
                <a:spcBef>
                  <a:spcPct val="0"/>
                </a:spcBef>
                <a:spcAft>
                  <a:spcPct val="0"/>
                </a:spcAft>
                <a:defRPr/>
              </a:pPr>
              <a:t>13</a:t>
            </a:fld>
            <a:endParaRPr lang="en-US" dirty="0"/>
          </a:p>
        </p:txBody>
      </p:sp>
    </p:spTree>
    <p:extLst>
      <p:ext uri="{BB962C8B-B14F-4D97-AF65-F5344CB8AC3E}">
        <p14:creationId xmlns:p14="http://schemas.microsoft.com/office/powerpoint/2010/main" val="19435397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D648F95-9371-4C27-8441-5A8962433787}" type="slidenum">
              <a:rPr lang="en-US" smtClean="0"/>
              <a:pPr fontAlgn="base">
                <a:spcBef>
                  <a:spcPct val="0"/>
                </a:spcBef>
                <a:spcAft>
                  <a:spcPct val="0"/>
                </a:spcAft>
                <a:defRPr/>
              </a:pPr>
              <a:t>14</a:t>
            </a:fld>
            <a:endParaRPr lang="en-US" dirty="0"/>
          </a:p>
        </p:txBody>
      </p:sp>
    </p:spTree>
    <p:extLst>
      <p:ext uri="{BB962C8B-B14F-4D97-AF65-F5344CB8AC3E}">
        <p14:creationId xmlns:p14="http://schemas.microsoft.com/office/powerpoint/2010/main" val="31807863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DFF23F9-A0CC-4930-8CCC-58CE9893B866}" type="slidenum">
              <a:rPr lang="en-US" smtClean="0"/>
              <a:pPr fontAlgn="base">
                <a:spcBef>
                  <a:spcPct val="0"/>
                </a:spcBef>
                <a:spcAft>
                  <a:spcPct val="0"/>
                </a:spcAft>
                <a:defRPr/>
              </a:pPr>
              <a:t>16</a:t>
            </a:fld>
            <a:endParaRPr lang="en-US" dirty="0"/>
          </a:p>
        </p:txBody>
      </p:sp>
    </p:spTree>
    <p:extLst>
      <p:ext uri="{BB962C8B-B14F-4D97-AF65-F5344CB8AC3E}">
        <p14:creationId xmlns:p14="http://schemas.microsoft.com/office/powerpoint/2010/main" val="21230732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1793694-BE6A-4503-9169-5EC54C397844}" type="slidenum">
              <a:rPr lang="en-US" smtClean="0"/>
              <a:pPr fontAlgn="base">
                <a:spcBef>
                  <a:spcPct val="0"/>
                </a:spcBef>
                <a:spcAft>
                  <a:spcPct val="0"/>
                </a:spcAft>
                <a:defRPr/>
              </a:pPr>
              <a:t>17</a:t>
            </a:fld>
            <a:endParaRPr lang="en-US" dirty="0"/>
          </a:p>
        </p:txBody>
      </p:sp>
    </p:spTree>
    <p:extLst>
      <p:ext uri="{BB962C8B-B14F-4D97-AF65-F5344CB8AC3E}">
        <p14:creationId xmlns:p14="http://schemas.microsoft.com/office/powerpoint/2010/main" val="26846713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DD3E50-9901-41C8-B103-1ABF0AEB980D}" type="slidenum">
              <a:rPr lang="en-US" smtClean="0"/>
              <a:pPr fontAlgn="base">
                <a:spcBef>
                  <a:spcPct val="0"/>
                </a:spcBef>
                <a:spcAft>
                  <a:spcPct val="0"/>
                </a:spcAft>
                <a:defRPr/>
              </a:pPr>
              <a:t>18</a:t>
            </a:fld>
            <a:endParaRPr lang="en-US" dirty="0"/>
          </a:p>
        </p:txBody>
      </p:sp>
    </p:spTree>
    <p:extLst>
      <p:ext uri="{BB962C8B-B14F-4D97-AF65-F5344CB8AC3E}">
        <p14:creationId xmlns:p14="http://schemas.microsoft.com/office/powerpoint/2010/main" val="16470780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25DAF02-A40E-4DA3-852E-48B42B8B4B7E}" type="slidenum">
              <a:rPr lang="en-US" smtClean="0"/>
              <a:pPr fontAlgn="base">
                <a:spcBef>
                  <a:spcPct val="0"/>
                </a:spcBef>
                <a:spcAft>
                  <a:spcPct val="0"/>
                </a:spcAft>
                <a:defRPr/>
              </a:pPr>
              <a:t>20</a:t>
            </a:fld>
            <a:endParaRPr lang="en-US" dirty="0"/>
          </a:p>
        </p:txBody>
      </p:sp>
    </p:spTree>
    <p:extLst>
      <p:ext uri="{BB962C8B-B14F-4D97-AF65-F5344CB8AC3E}">
        <p14:creationId xmlns:p14="http://schemas.microsoft.com/office/powerpoint/2010/main" val="7162150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8814" indent="-288005" eaLnBrk="0" hangingPunct="0">
              <a:defRPr>
                <a:solidFill>
                  <a:schemeClr val="tx1"/>
                </a:solidFill>
                <a:latin typeface="Arial" charset="0"/>
              </a:defRPr>
            </a:lvl2pPr>
            <a:lvl3pPr marL="1152021" indent="-230404" eaLnBrk="0" hangingPunct="0">
              <a:defRPr>
                <a:solidFill>
                  <a:schemeClr val="tx1"/>
                </a:solidFill>
                <a:latin typeface="Arial" charset="0"/>
              </a:defRPr>
            </a:lvl3pPr>
            <a:lvl4pPr marL="1612830" indent="-230404" eaLnBrk="0" hangingPunct="0">
              <a:defRPr>
                <a:solidFill>
                  <a:schemeClr val="tx1"/>
                </a:solidFill>
                <a:latin typeface="Arial" charset="0"/>
              </a:defRPr>
            </a:lvl4pPr>
            <a:lvl5pPr marL="2073639" indent="-230404" eaLnBrk="0" hangingPunct="0">
              <a:defRPr>
                <a:solidFill>
                  <a:schemeClr val="tx1"/>
                </a:solidFill>
                <a:latin typeface="Arial" charset="0"/>
              </a:defRPr>
            </a:lvl5pPr>
            <a:lvl6pPr marL="2534448" indent="-230404" eaLnBrk="0" fontAlgn="base" hangingPunct="0">
              <a:spcBef>
                <a:spcPct val="0"/>
              </a:spcBef>
              <a:spcAft>
                <a:spcPct val="0"/>
              </a:spcAft>
              <a:defRPr>
                <a:solidFill>
                  <a:schemeClr val="tx1"/>
                </a:solidFill>
                <a:latin typeface="Arial" charset="0"/>
              </a:defRPr>
            </a:lvl6pPr>
            <a:lvl7pPr marL="2995256" indent="-230404" eaLnBrk="0" fontAlgn="base" hangingPunct="0">
              <a:spcBef>
                <a:spcPct val="0"/>
              </a:spcBef>
              <a:spcAft>
                <a:spcPct val="0"/>
              </a:spcAft>
              <a:defRPr>
                <a:solidFill>
                  <a:schemeClr val="tx1"/>
                </a:solidFill>
                <a:latin typeface="Arial" charset="0"/>
              </a:defRPr>
            </a:lvl7pPr>
            <a:lvl8pPr marL="3456065" indent="-230404" eaLnBrk="0" fontAlgn="base" hangingPunct="0">
              <a:spcBef>
                <a:spcPct val="0"/>
              </a:spcBef>
              <a:spcAft>
                <a:spcPct val="0"/>
              </a:spcAft>
              <a:defRPr>
                <a:solidFill>
                  <a:schemeClr val="tx1"/>
                </a:solidFill>
                <a:latin typeface="Arial" charset="0"/>
              </a:defRPr>
            </a:lvl8pPr>
            <a:lvl9pPr marL="3916873" indent="-230404"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29B75CF0-5BAC-4920-B373-22B793D9A69E}" type="slidenum">
              <a:rPr lang="en-US" altLang="en-US" smtClean="0">
                <a:cs typeface="Arial" charset="0"/>
              </a:rPr>
              <a:pPr eaLnBrk="1" fontAlgn="base" hangingPunct="1">
                <a:spcBef>
                  <a:spcPct val="0"/>
                </a:spcBef>
                <a:spcAft>
                  <a:spcPct val="0"/>
                </a:spcAft>
              </a:pPr>
              <a:t>23</a:t>
            </a:fld>
            <a:endParaRPr lang="en-US" altLang="en-US" dirty="0">
              <a:cs typeface="Arial" charset="0"/>
            </a:endParaRPr>
          </a:p>
        </p:txBody>
      </p:sp>
      <p:sp>
        <p:nvSpPr>
          <p:cNvPr id="3789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173" tIns="46587" rIns="93173" bIns="46587" numCol="1" anchor="t" anchorCtr="0" compatLnSpc="1">
            <a:prstTxWarp prst="textNoShape">
              <a:avLst/>
            </a:prstTxWarp>
          </a:bodyPr>
          <a:lstStyle/>
          <a:p>
            <a:pPr eaLnBrk="1" hangingPunct="1">
              <a:spcBef>
                <a:spcPct val="0"/>
              </a:spcBef>
            </a:pPr>
            <a:endParaRPr lang="en-US" altLang="en-US" dirty="0"/>
          </a:p>
        </p:txBody>
      </p:sp>
      <p:sp>
        <p:nvSpPr>
          <p:cNvPr id="37893" name="Slide Number Placeholder 3"/>
          <p:cNvSpPr txBox="1">
            <a:spLocks noGrp="1"/>
          </p:cNvSpPr>
          <p:nvPr/>
        </p:nvSpPr>
        <p:spPr bwMode="auto">
          <a:xfrm>
            <a:off x="3970134" y="8829675"/>
            <a:ext cx="303864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3" tIns="46587" rIns="93173" bIns="46587" anchor="b"/>
          <a:lstStyle>
            <a:lvl1pPr defTabSz="904875" eaLnBrk="0" hangingPunct="0">
              <a:defRPr>
                <a:solidFill>
                  <a:schemeClr val="tx1"/>
                </a:solidFill>
                <a:latin typeface="Arial" charset="0"/>
              </a:defRPr>
            </a:lvl1pPr>
            <a:lvl2pPr marL="742950" indent="-285750" defTabSz="904875" eaLnBrk="0" hangingPunct="0">
              <a:defRPr>
                <a:solidFill>
                  <a:schemeClr val="tx1"/>
                </a:solidFill>
                <a:latin typeface="Arial" charset="0"/>
              </a:defRPr>
            </a:lvl2pPr>
            <a:lvl3pPr marL="1143000" indent="-228600" defTabSz="904875" eaLnBrk="0" hangingPunct="0">
              <a:defRPr>
                <a:solidFill>
                  <a:schemeClr val="tx1"/>
                </a:solidFill>
                <a:latin typeface="Arial" charset="0"/>
              </a:defRPr>
            </a:lvl3pPr>
            <a:lvl4pPr marL="1600200" indent="-228600" defTabSz="904875" eaLnBrk="0" hangingPunct="0">
              <a:defRPr>
                <a:solidFill>
                  <a:schemeClr val="tx1"/>
                </a:solidFill>
                <a:latin typeface="Arial" charset="0"/>
              </a:defRPr>
            </a:lvl4pPr>
            <a:lvl5pPr marL="2057400" indent="-228600" defTabSz="904875" eaLnBrk="0" hangingPunct="0">
              <a:defRPr>
                <a:solidFill>
                  <a:schemeClr val="tx1"/>
                </a:solidFill>
                <a:latin typeface="Arial" charset="0"/>
              </a:defRPr>
            </a:lvl5pPr>
            <a:lvl6pPr marL="2514600" indent="-228600" defTabSz="904875" eaLnBrk="0" fontAlgn="base" hangingPunct="0">
              <a:spcBef>
                <a:spcPct val="0"/>
              </a:spcBef>
              <a:spcAft>
                <a:spcPct val="0"/>
              </a:spcAft>
              <a:defRPr>
                <a:solidFill>
                  <a:schemeClr val="tx1"/>
                </a:solidFill>
                <a:latin typeface="Arial" charset="0"/>
              </a:defRPr>
            </a:lvl6pPr>
            <a:lvl7pPr marL="2971800" indent="-228600" defTabSz="904875" eaLnBrk="0" fontAlgn="base" hangingPunct="0">
              <a:spcBef>
                <a:spcPct val="0"/>
              </a:spcBef>
              <a:spcAft>
                <a:spcPct val="0"/>
              </a:spcAft>
              <a:defRPr>
                <a:solidFill>
                  <a:schemeClr val="tx1"/>
                </a:solidFill>
                <a:latin typeface="Arial" charset="0"/>
              </a:defRPr>
            </a:lvl7pPr>
            <a:lvl8pPr marL="3429000" indent="-228600" defTabSz="904875" eaLnBrk="0" fontAlgn="base" hangingPunct="0">
              <a:spcBef>
                <a:spcPct val="0"/>
              </a:spcBef>
              <a:spcAft>
                <a:spcPct val="0"/>
              </a:spcAft>
              <a:defRPr>
                <a:solidFill>
                  <a:schemeClr val="tx1"/>
                </a:solidFill>
                <a:latin typeface="Arial" charset="0"/>
              </a:defRPr>
            </a:lvl8pPr>
            <a:lvl9pPr marL="3886200" indent="-228600" defTabSz="904875" eaLnBrk="0" fontAlgn="base" hangingPunct="0">
              <a:spcBef>
                <a:spcPct val="0"/>
              </a:spcBef>
              <a:spcAft>
                <a:spcPct val="0"/>
              </a:spcAft>
              <a:defRPr>
                <a:solidFill>
                  <a:schemeClr val="tx1"/>
                </a:solidFill>
                <a:latin typeface="Arial" charset="0"/>
              </a:defRPr>
            </a:lvl9pPr>
          </a:lstStyle>
          <a:p>
            <a:pPr algn="r" eaLnBrk="1" hangingPunct="1"/>
            <a:fld id="{96DB6A4E-FF38-4D89-A40B-62B8969A2CCD}" type="slidenum">
              <a:rPr lang="en-US" altLang="en-US" sz="1200">
                <a:latin typeface="Calibri" pitchFamily="34" charset="0"/>
                <a:cs typeface="Arial" charset="0"/>
              </a:rPr>
              <a:pPr algn="r" eaLnBrk="1" hangingPunct="1"/>
              <a:t>23</a:t>
            </a:fld>
            <a:endParaRPr lang="en-US" altLang="en-US" sz="1200" dirty="0">
              <a:latin typeface="Calibri" pitchFamily="34" charset="0"/>
              <a:cs typeface="Arial" charset="0"/>
            </a:endParaRPr>
          </a:p>
        </p:txBody>
      </p:sp>
    </p:spTree>
    <p:extLst>
      <p:ext uri="{BB962C8B-B14F-4D97-AF65-F5344CB8AC3E}">
        <p14:creationId xmlns:p14="http://schemas.microsoft.com/office/powerpoint/2010/main" val="9033027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8814" indent="-288005" eaLnBrk="0" hangingPunct="0">
              <a:defRPr>
                <a:solidFill>
                  <a:schemeClr val="tx1"/>
                </a:solidFill>
                <a:latin typeface="Arial" charset="0"/>
              </a:defRPr>
            </a:lvl2pPr>
            <a:lvl3pPr marL="1152021" indent="-230404" eaLnBrk="0" hangingPunct="0">
              <a:defRPr>
                <a:solidFill>
                  <a:schemeClr val="tx1"/>
                </a:solidFill>
                <a:latin typeface="Arial" charset="0"/>
              </a:defRPr>
            </a:lvl3pPr>
            <a:lvl4pPr marL="1612830" indent="-230404" eaLnBrk="0" hangingPunct="0">
              <a:defRPr>
                <a:solidFill>
                  <a:schemeClr val="tx1"/>
                </a:solidFill>
                <a:latin typeface="Arial" charset="0"/>
              </a:defRPr>
            </a:lvl4pPr>
            <a:lvl5pPr marL="2073639" indent="-230404" eaLnBrk="0" hangingPunct="0">
              <a:defRPr>
                <a:solidFill>
                  <a:schemeClr val="tx1"/>
                </a:solidFill>
                <a:latin typeface="Arial" charset="0"/>
              </a:defRPr>
            </a:lvl5pPr>
            <a:lvl6pPr marL="2534448" indent="-230404" eaLnBrk="0" fontAlgn="base" hangingPunct="0">
              <a:spcBef>
                <a:spcPct val="0"/>
              </a:spcBef>
              <a:spcAft>
                <a:spcPct val="0"/>
              </a:spcAft>
              <a:defRPr>
                <a:solidFill>
                  <a:schemeClr val="tx1"/>
                </a:solidFill>
                <a:latin typeface="Arial" charset="0"/>
              </a:defRPr>
            </a:lvl6pPr>
            <a:lvl7pPr marL="2995256" indent="-230404" eaLnBrk="0" fontAlgn="base" hangingPunct="0">
              <a:spcBef>
                <a:spcPct val="0"/>
              </a:spcBef>
              <a:spcAft>
                <a:spcPct val="0"/>
              </a:spcAft>
              <a:defRPr>
                <a:solidFill>
                  <a:schemeClr val="tx1"/>
                </a:solidFill>
                <a:latin typeface="Arial" charset="0"/>
              </a:defRPr>
            </a:lvl7pPr>
            <a:lvl8pPr marL="3456065" indent="-230404" eaLnBrk="0" fontAlgn="base" hangingPunct="0">
              <a:spcBef>
                <a:spcPct val="0"/>
              </a:spcBef>
              <a:spcAft>
                <a:spcPct val="0"/>
              </a:spcAft>
              <a:defRPr>
                <a:solidFill>
                  <a:schemeClr val="tx1"/>
                </a:solidFill>
                <a:latin typeface="Arial" charset="0"/>
              </a:defRPr>
            </a:lvl8pPr>
            <a:lvl9pPr marL="3916873" indent="-230404"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29B75CF0-5BAC-4920-B373-22B793D9A69E}" type="slidenum">
              <a:rPr lang="en-US" altLang="en-US" smtClean="0">
                <a:cs typeface="Arial" charset="0"/>
              </a:rPr>
              <a:pPr eaLnBrk="1" fontAlgn="base" hangingPunct="1">
                <a:spcBef>
                  <a:spcPct val="0"/>
                </a:spcBef>
                <a:spcAft>
                  <a:spcPct val="0"/>
                </a:spcAft>
              </a:pPr>
              <a:t>24</a:t>
            </a:fld>
            <a:endParaRPr lang="en-US" altLang="en-US" dirty="0">
              <a:cs typeface="Arial" charset="0"/>
            </a:endParaRPr>
          </a:p>
        </p:txBody>
      </p:sp>
      <p:sp>
        <p:nvSpPr>
          <p:cNvPr id="3789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173" tIns="46587" rIns="93173" bIns="46587" numCol="1" anchor="t" anchorCtr="0" compatLnSpc="1">
            <a:prstTxWarp prst="textNoShape">
              <a:avLst/>
            </a:prstTxWarp>
          </a:bodyPr>
          <a:lstStyle/>
          <a:p>
            <a:pPr eaLnBrk="1" hangingPunct="1">
              <a:spcBef>
                <a:spcPct val="0"/>
              </a:spcBef>
            </a:pPr>
            <a:endParaRPr lang="en-US" altLang="en-US" dirty="0"/>
          </a:p>
        </p:txBody>
      </p:sp>
      <p:sp>
        <p:nvSpPr>
          <p:cNvPr id="37893" name="Slide Number Placeholder 3"/>
          <p:cNvSpPr txBox="1">
            <a:spLocks noGrp="1"/>
          </p:cNvSpPr>
          <p:nvPr/>
        </p:nvSpPr>
        <p:spPr bwMode="auto">
          <a:xfrm>
            <a:off x="3970134" y="8829675"/>
            <a:ext cx="303864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3" tIns="46587" rIns="93173" bIns="46587" anchor="b"/>
          <a:lstStyle>
            <a:lvl1pPr defTabSz="904875" eaLnBrk="0" hangingPunct="0">
              <a:defRPr>
                <a:solidFill>
                  <a:schemeClr val="tx1"/>
                </a:solidFill>
                <a:latin typeface="Arial" charset="0"/>
              </a:defRPr>
            </a:lvl1pPr>
            <a:lvl2pPr marL="742950" indent="-285750" defTabSz="904875" eaLnBrk="0" hangingPunct="0">
              <a:defRPr>
                <a:solidFill>
                  <a:schemeClr val="tx1"/>
                </a:solidFill>
                <a:latin typeface="Arial" charset="0"/>
              </a:defRPr>
            </a:lvl2pPr>
            <a:lvl3pPr marL="1143000" indent="-228600" defTabSz="904875" eaLnBrk="0" hangingPunct="0">
              <a:defRPr>
                <a:solidFill>
                  <a:schemeClr val="tx1"/>
                </a:solidFill>
                <a:latin typeface="Arial" charset="0"/>
              </a:defRPr>
            </a:lvl3pPr>
            <a:lvl4pPr marL="1600200" indent="-228600" defTabSz="904875" eaLnBrk="0" hangingPunct="0">
              <a:defRPr>
                <a:solidFill>
                  <a:schemeClr val="tx1"/>
                </a:solidFill>
                <a:latin typeface="Arial" charset="0"/>
              </a:defRPr>
            </a:lvl4pPr>
            <a:lvl5pPr marL="2057400" indent="-228600" defTabSz="904875" eaLnBrk="0" hangingPunct="0">
              <a:defRPr>
                <a:solidFill>
                  <a:schemeClr val="tx1"/>
                </a:solidFill>
                <a:latin typeface="Arial" charset="0"/>
              </a:defRPr>
            </a:lvl5pPr>
            <a:lvl6pPr marL="2514600" indent="-228600" defTabSz="904875" eaLnBrk="0" fontAlgn="base" hangingPunct="0">
              <a:spcBef>
                <a:spcPct val="0"/>
              </a:spcBef>
              <a:spcAft>
                <a:spcPct val="0"/>
              </a:spcAft>
              <a:defRPr>
                <a:solidFill>
                  <a:schemeClr val="tx1"/>
                </a:solidFill>
                <a:latin typeface="Arial" charset="0"/>
              </a:defRPr>
            </a:lvl6pPr>
            <a:lvl7pPr marL="2971800" indent="-228600" defTabSz="904875" eaLnBrk="0" fontAlgn="base" hangingPunct="0">
              <a:spcBef>
                <a:spcPct val="0"/>
              </a:spcBef>
              <a:spcAft>
                <a:spcPct val="0"/>
              </a:spcAft>
              <a:defRPr>
                <a:solidFill>
                  <a:schemeClr val="tx1"/>
                </a:solidFill>
                <a:latin typeface="Arial" charset="0"/>
              </a:defRPr>
            </a:lvl7pPr>
            <a:lvl8pPr marL="3429000" indent="-228600" defTabSz="904875" eaLnBrk="0" fontAlgn="base" hangingPunct="0">
              <a:spcBef>
                <a:spcPct val="0"/>
              </a:spcBef>
              <a:spcAft>
                <a:spcPct val="0"/>
              </a:spcAft>
              <a:defRPr>
                <a:solidFill>
                  <a:schemeClr val="tx1"/>
                </a:solidFill>
                <a:latin typeface="Arial" charset="0"/>
              </a:defRPr>
            </a:lvl8pPr>
            <a:lvl9pPr marL="3886200" indent="-228600" defTabSz="904875" eaLnBrk="0" fontAlgn="base" hangingPunct="0">
              <a:spcBef>
                <a:spcPct val="0"/>
              </a:spcBef>
              <a:spcAft>
                <a:spcPct val="0"/>
              </a:spcAft>
              <a:defRPr>
                <a:solidFill>
                  <a:schemeClr val="tx1"/>
                </a:solidFill>
                <a:latin typeface="Arial" charset="0"/>
              </a:defRPr>
            </a:lvl9pPr>
          </a:lstStyle>
          <a:p>
            <a:pPr algn="r" eaLnBrk="1" hangingPunct="1"/>
            <a:fld id="{96DB6A4E-FF38-4D89-A40B-62B8969A2CCD}" type="slidenum">
              <a:rPr lang="en-US" altLang="en-US" sz="1200">
                <a:latin typeface="Calibri" pitchFamily="34" charset="0"/>
                <a:cs typeface="Arial" charset="0"/>
              </a:rPr>
              <a:pPr algn="r" eaLnBrk="1" hangingPunct="1"/>
              <a:t>24</a:t>
            </a:fld>
            <a:endParaRPr lang="en-US" altLang="en-US" sz="1200" dirty="0">
              <a:latin typeface="Calibri" pitchFamily="34" charset="0"/>
              <a:cs typeface="Arial" charset="0"/>
            </a:endParaRPr>
          </a:p>
        </p:txBody>
      </p:sp>
    </p:spTree>
    <p:extLst>
      <p:ext uri="{BB962C8B-B14F-4D97-AF65-F5344CB8AC3E}">
        <p14:creationId xmlns:p14="http://schemas.microsoft.com/office/powerpoint/2010/main" val="33900484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8814" indent="-288005" eaLnBrk="0" hangingPunct="0">
              <a:defRPr>
                <a:solidFill>
                  <a:schemeClr val="tx1"/>
                </a:solidFill>
                <a:latin typeface="Arial" charset="0"/>
              </a:defRPr>
            </a:lvl2pPr>
            <a:lvl3pPr marL="1152021" indent="-230404" eaLnBrk="0" hangingPunct="0">
              <a:defRPr>
                <a:solidFill>
                  <a:schemeClr val="tx1"/>
                </a:solidFill>
                <a:latin typeface="Arial" charset="0"/>
              </a:defRPr>
            </a:lvl3pPr>
            <a:lvl4pPr marL="1612830" indent="-230404" eaLnBrk="0" hangingPunct="0">
              <a:defRPr>
                <a:solidFill>
                  <a:schemeClr val="tx1"/>
                </a:solidFill>
                <a:latin typeface="Arial" charset="0"/>
              </a:defRPr>
            </a:lvl4pPr>
            <a:lvl5pPr marL="2073639" indent="-230404" eaLnBrk="0" hangingPunct="0">
              <a:defRPr>
                <a:solidFill>
                  <a:schemeClr val="tx1"/>
                </a:solidFill>
                <a:latin typeface="Arial" charset="0"/>
              </a:defRPr>
            </a:lvl5pPr>
            <a:lvl6pPr marL="2534448" indent="-230404" eaLnBrk="0" fontAlgn="base" hangingPunct="0">
              <a:spcBef>
                <a:spcPct val="0"/>
              </a:spcBef>
              <a:spcAft>
                <a:spcPct val="0"/>
              </a:spcAft>
              <a:defRPr>
                <a:solidFill>
                  <a:schemeClr val="tx1"/>
                </a:solidFill>
                <a:latin typeface="Arial" charset="0"/>
              </a:defRPr>
            </a:lvl6pPr>
            <a:lvl7pPr marL="2995256" indent="-230404" eaLnBrk="0" fontAlgn="base" hangingPunct="0">
              <a:spcBef>
                <a:spcPct val="0"/>
              </a:spcBef>
              <a:spcAft>
                <a:spcPct val="0"/>
              </a:spcAft>
              <a:defRPr>
                <a:solidFill>
                  <a:schemeClr val="tx1"/>
                </a:solidFill>
                <a:latin typeface="Arial" charset="0"/>
              </a:defRPr>
            </a:lvl7pPr>
            <a:lvl8pPr marL="3456065" indent="-230404" eaLnBrk="0" fontAlgn="base" hangingPunct="0">
              <a:spcBef>
                <a:spcPct val="0"/>
              </a:spcBef>
              <a:spcAft>
                <a:spcPct val="0"/>
              </a:spcAft>
              <a:defRPr>
                <a:solidFill>
                  <a:schemeClr val="tx1"/>
                </a:solidFill>
                <a:latin typeface="Arial" charset="0"/>
              </a:defRPr>
            </a:lvl8pPr>
            <a:lvl9pPr marL="3916873" indent="-230404"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29B75CF0-5BAC-4920-B373-22B793D9A69E}" type="slidenum">
              <a:rPr lang="en-US" altLang="en-US" smtClean="0">
                <a:cs typeface="Arial" charset="0"/>
              </a:rPr>
              <a:pPr eaLnBrk="1" fontAlgn="base" hangingPunct="1">
                <a:spcBef>
                  <a:spcPct val="0"/>
                </a:spcBef>
                <a:spcAft>
                  <a:spcPct val="0"/>
                </a:spcAft>
              </a:pPr>
              <a:t>25</a:t>
            </a:fld>
            <a:endParaRPr lang="en-US" altLang="en-US" dirty="0">
              <a:cs typeface="Arial" charset="0"/>
            </a:endParaRPr>
          </a:p>
        </p:txBody>
      </p:sp>
      <p:sp>
        <p:nvSpPr>
          <p:cNvPr id="3789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173" tIns="46587" rIns="93173" bIns="46587" numCol="1" anchor="t" anchorCtr="0" compatLnSpc="1">
            <a:prstTxWarp prst="textNoShape">
              <a:avLst/>
            </a:prstTxWarp>
          </a:bodyPr>
          <a:lstStyle/>
          <a:p>
            <a:pPr eaLnBrk="1" hangingPunct="1">
              <a:spcBef>
                <a:spcPct val="0"/>
              </a:spcBef>
            </a:pPr>
            <a:endParaRPr lang="en-US" altLang="en-US" dirty="0"/>
          </a:p>
        </p:txBody>
      </p:sp>
      <p:sp>
        <p:nvSpPr>
          <p:cNvPr id="37893" name="Slide Number Placeholder 3"/>
          <p:cNvSpPr txBox="1">
            <a:spLocks noGrp="1"/>
          </p:cNvSpPr>
          <p:nvPr/>
        </p:nvSpPr>
        <p:spPr bwMode="auto">
          <a:xfrm>
            <a:off x="3970134" y="8829675"/>
            <a:ext cx="303864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3" tIns="46587" rIns="93173" bIns="46587" anchor="b"/>
          <a:lstStyle>
            <a:lvl1pPr defTabSz="904875" eaLnBrk="0" hangingPunct="0">
              <a:defRPr>
                <a:solidFill>
                  <a:schemeClr val="tx1"/>
                </a:solidFill>
                <a:latin typeface="Arial" charset="0"/>
              </a:defRPr>
            </a:lvl1pPr>
            <a:lvl2pPr marL="742950" indent="-285750" defTabSz="904875" eaLnBrk="0" hangingPunct="0">
              <a:defRPr>
                <a:solidFill>
                  <a:schemeClr val="tx1"/>
                </a:solidFill>
                <a:latin typeface="Arial" charset="0"/>
              </a:defRPr>
            </a:lvl2pPr>
            <a:lvl3pPr marL="1143000" indent="-228600" defTabSz="904875" eaLnBrk="0" hangingPunct="0">
              <a:defRPr>
                <a:solidFill>
                  <a:schemeClr val="tx1"/>
                </a:solidFill>
                <a:latin typeface="Arial" charset="0"/>
              </a:defRPr>
            </a:lvl3pPr>
            <a:lvl4pPr marL="1600200" indent="-228600" defTabSz="904875" eaLnBrk="0" hangingPunct="0">
              <a:defRPr>
                <a:solidFill>
                  <a:schemeClr val="tx1"/>
                </a:solidFill>
                <a:latin typeface="Arial" charset="0"/>
              </a:defRPr>
            </a:lvl4pPr>
            <a:lvl5pPr marL="2057400" indent="-228600" defTabSz="904875" eaLnBrk="0" hangingPunct="0">
              <a:defRPr>
                <a:solidFill>
                  <a:schemeClr val="tx1"/>
                </a:solidFill>
                <a:latin typeface="Arial" charset="0"/>
              </a:defRPr>
            </a:lvl5pPr>
            <a:lvl6pPr marL="2514600" indent="-228600" defTabSz="904875" eaLnBrk="0" fontAlgn="base" hangingPunct="0">
              <a:spcBef>
                <a:spcPct val="0"/>
              </a:spcBef>
              <a:spcAft>
                <a:spcPct val="0"/>
              </a:spcAft>
              <a:defRPr>
                <a:solidFill>
                  <a:schemeClr val="tx1"/>
                </a:solidFill>
                <a:latin typeface="Arial" charset="0"/>
              </a:defRPr>
            </a:lvl6pPr>
            <a:lvl7pPr marL="2971800" indent="-228600" defTabSz="904875" eaLnBrk="0" fontAlgn="base" hangingPunct="0">
              <a:spcBef>
                <a:spcPct val="0"/>
              </a:spcBef>
              <a:spcAft>
                <a:spcPct val="0"/>
              </a:spcAft>
              <a:defRPr>
                <a:solidFill>
                  <a:schemeClr val="tx1"/>
                </a:solidFill>
                <a:latin typeface="Arial" charset="0"/>
              </a:defRPr>
            </a:lvl7pPr>
            <a:lvl8pPr marL="3429000" indent="-228600" defTabSz="904875" eaLnBrk="0" fontAlgn="base" hangingPunct="0">
              <a:spcBef>
                <a:spcPct val="0"/>
              </a:spcBef>
              <a:spcAft>
                <a:spcPct val="0"/>
              </a:spcAft>
              <a:defRPr>
                <a:solidFill>
                  <a:schemeClr val="tx1"/>
                </a:solidFill>
                <a:latin typeface="Arial" charset="0"/>
              </a:defRPr>
            </a:lvl8pPr>
            <a:lvl9pPr marL="3886200" indent="-228600" defTabSz="904875" eaLnBrk="0" fontAlgn="base" hangingPunct="0">
              <a:spcBef>
                <a:spcPct val="0"/>
              </a:spcBef>
              <a:spcAft>
                <a:spcPct val="0"/>
              </a:spcAft>
              <a:defRPr>
                <a:solidFill>
                  <a:schemeClr val="tx1"/>
                </a:solidFill>
                <a:latin typeface="Arial" charset="0"/>
              </a:defRPr>
            </a:lvl9pPr>
          </a:lstStyle>
          <a:p>
            <a:pPr algn="r" eaLnBrk="1" hangingPunct="1"/>
            <a:fld id="{96DB6A4E-FF38-4D89-A40B-62B8969A2CCD}" type="slidenum">
              <a:rPr lang="en-US" altLang="en-US" sz="1200">
                <a:latin typeface="Calibri" pitchFamily="34" charset="0"/>
                <a:cs typeface="Arial" charset="0"/>
              </a:rPr>
              <a:pPr algn="r" eaLnBrk="1" hangingPunct="1"/>
              <a:t>25</a:t>
            </a:fld>
            <a:endParaRPr lang="en-US" altLang="en-US" sz="1200" dirty="0">
              <a:latin typeface="Calibri" pitchFamily="34" charset="0"/>
              <a:cs typeface="Arial" charset="0"/>
            </a:endParaRPr>
          </a:p>
        </p:txBody>
      </p:sp>
    </p:spTree>
    <p:extLst>
      <p:ext uri="{BB962C8B-B14F-4D97-AF65-F5344CB8AC3E}">
        <p14:creationId xmlns:p14="http://schemas.microsoft.com/office/powerpoint/2010/main" val="30740482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8814" indent="-288005" eaLnBrk="0" hangingPunct="0">
              <a:defRPr>
                <a:solidFill>
                  <a:schemeClr val="tx1"/>
                </a:solidFill>
                <a:latin typeface="Arial" charset="0"/>
              </a:defRPr>
            </a:lvl2pPr>
            <a:lvl3pPr marL="1152021" indent="-230404" eaLnBrk="0" hangingPunct="0">
              <a:defRPr>
                <a:solidFill>
                  <a:schemeClr val="tx1"/>
                </a:solidFill>
                <a:latin typeface="Arial" charset="0"/>
              </a:defRPr>
            </a:lvl3pPr>
            <a:lvl4pPr marL="1612830" indent="-230404" eaLnBrk="0" hangingPunct="0">
              <a:defRPr>
                <a:solidFill>
                  <a:schemeClr val="tx1"/>
                </a:solidFill>
                <a:latin typeface="Arial" charset="0"/>
              </a:defRPr>
            </a:lvl4pPr>
            <a:lvl5pPr marL="2073639" indent="-230404" eaLnBrk="0" hangingPunct="0">
              <a:defRPr>
                <a:solidFill>
                  <a:schemeClr val="tx1"/>
                </a:solidFill>
                <a:latin typeface="Arial" charset="0"/>
              </a:defRPr>
            </a:lvl5pPr>
            <a:lvl6pPr marL="2534448" indent="-230404" eaLnBrk="0" fontAlgn="base" hangingPunct="0">
              <a:spcBef>
                <a:spcPct val="0"/>
              </a:spcBef>
              <a:spcAft>
                <a:spcPct val="0"/>
              </a:spcAft>
              <a:defRPr>
                <a:solidFill>
                  <a:schemeClr val="tx1"/>
                </a:solidFill>
                <a:latin typeface="Arial" charset="0"/>
              </a:defRPr>
            </a:lvl6pPr>
            <a:lvl7pPr marL="2995256" indent="-230404" eaLnBrk="0" fontAlgn="base" hangingPunct="0">
              <a:spcBef>
                <a:spcPct val="0"/>
              </a:spcBef>
              <a:spcAft>
                <a:spcPct val="0"/>
              </a:spcAft>
              <a:defRPr>
                <a:solidFill>
                  <a:schemeClr val="tx1"/>
                </a:solidFill>
                <a:latin typeface="Arial" charset="0"/>
              </a:defRPr>
            </a:lvl7pPr>
            <a:lvl8pPr marL="3456065" indent="-230404" eaLnBrk="0" fontAlgn="base" hangingPunct="0">
              <a:spcBef>
                <a:spcPct val="0"/>
              </a:spcBef>
              <a:spcAft>
                <a:spcPct val="0"/>
              </a:spcAft>
              <a:defRPr>
                <a:solidFill>
                  <a:schemeClr val="tx1"/>
                </a:solidFill>
                <a:latin typeface="Arial" charset="0"/>
              </a:defRPr>
            </a:lvl8pPr>
            <a:lvl9pPr marL="3916873" indent="-230404"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29B75CF0-5BAC-4920-B373-22B793D9A69E}" type="slidenum">
              <a:rPr lang="en-US" altLang="en-US" smtClean="0">
                <a:cs typeface="Arial" charset="0"/>
              </a:rPr>
              <a:pPr eaLnBrk="1" fontAlgn="base" hangingPunct="1">
                <a:spcBef>
                  <a:spcPct val="0"/>
                </a:spcBef>
                <a:spcAft>
                  <a:spcPct val="0"/>
                </a:spcAft>
              </a:pPr>
              <a:t>26</a:t>
            </a:fld>
            <a:endParaRPr lang="en-US" altLang="en-US" dirty="0">
              <a:cs typeface="Arial" charset="0"/>
            </a:endParaRPr>
          </a:p>
        </p:txBody>
      </p:sp>
      <p:sp>
        <p:nvSpPr>
          <p:cNvPr id="3789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173" tIns="46587" rIns="93173" bIns="46587" numCol="1" anchor="t" anchorCtr="0" compatLnSpc="1">
            <a:prstTxWarp prst="textNoShape">
              <a:avLst/>
            </a:prstTxWarp>
          </a:bodyPr>
          <a:lstStyle/>
          <a:p>
            <a:pPr eaLnBrk="1" hangingPunct="1">
              <a:spcBef>
                <a:spcPct val="0"/>
              </a:spcBef>
            </a:pPr>
            <a:endParaRPr lang="en-US" altLang="en-US" dirty="0"/>
          </a:p>
        </p:txBody>
      </p:sp>
      <p:sp>
        <p:nvSpPr>
          <p:cNvPr id="37893" name="Slide Number Placeholder 3"/>
          <p:cNvSpPr txBox="1">
            <a:spLocks noGrp="1"/>
          </p:cNvSpPr>
          <p:nvPr/>
        </p:nvSpPr>
        <p:spPr bwMode="auto">
          <a:xfrm>
            <a:off x="3970134" y="8829675"/>
            <a:ext cx="303864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3" tIns="46587" rIns="93173" bIns="46587" anchor="b"/>
          <a:lstStyle>
            <a:lvl1pPr defTabSz="904875" eaLnBrk="0" hangingPunct="0">
              <a:defRPr>
                <a:solidFill>
                  <a:schemeClr val="tx1"/>
                </a:solidFill>
                <a:latin typeface="Arial" charset="0"/>
              </a:defRPr>
            </a:lvl1pPr>
            <a:lvl2pPr marL="742950" indent="-285750" defTabSz="904875" eaLnBrk="0" hangingPunct="0">
              <a:defRPr>
                <a:solidFill>
                  <a:schemeClr val="tx1"/>
                </a:solidFill>
                <a:latin typeface="Arial" charset="0"/>
              </a:defRPr>
            </a:lvl2pPr>
            <a:lvl3pPr marL="1143000" indent="-228600" defTabSz="904875" eaLnBrk="0" hangingPunct="0">
              <a:defRPr>
                <a:solidFill>
                  <a:schemeClr val="tx1"/>
                </a:solidFill>
                <a:latin typeface="Arial" charset="0"/>
              </a:defRPr>
            </a:lvl3pPr>
            <a:lvl4pPr marL="1600200" indent="-228600" defTabSz="904875" eaLnBrk="0" hangingPunct="0">
              <a:defRPr>
                <a:solidFill>
                  <a:schemeClr val="tx1"/>
                </a:solidFill>
                <a:latin typeface="Arial" charset="0"/>
              </a:defRPr>
            </a:lvl4pPr>
            <a:lvl5pPr marL="2057400" indent="-228600" defTabSz="904875" eaLnBrk="0" hangingPunct="0">
              <a:defRPr>
                <a:solidFill>
                  <a:schemeClr val="tx1"/>
                </a:solidFill>
                <a:latin typeface="Arial" charset="0"/>
              </a:defRPr>
            </a:lvl5pPr>
            <a:lvl6pPr marL="2514600" indent="-228600" defTabSz="904875" eaLnBrk="0" fontAlgn="base" hangingPunct="0">
              <a:spcBef>
                <a:spcPct val="0"/>
              </a:spcBef>
              <a:spcAft>
                <a:spcPct val="0"/>
              </a:spcAft>
              <a:defRPr>
                <a:solidFill>
                  <a:schemeClr val="tx1"/>
                </a:solidFill>
                <a:latin typeface="Arial" charset="0"/>
              </a:defRPr>
            </a:lvl6pPr>
            <a:lvl7pPr marL="2971800" indent="-228600" defTabSz="904875" eaLnBrk="0" fontAlgn="base" hangingPunct="0">
              <a:spcBef>
                <a:spcPct val="0"/>
              </a:spcBef>
              <a:spcAft>
                <a:spcPct val="0"/>
              </a:spcAft>
              <a:defRPr>
                <a:solidFill>
                  <a:schemeClr val="tx1"/>
                </a:solidFill>
                <a:latin typeface="Arial" charset="0"/>
              </a:defRPr>
            </a:lvl7pPr>
            <a:lvl8pPr marL="3429000" indent="-228600" defTabSz="904875" eaLnBrk="0" fontAlgn="base" hangingPunct="0">
              <a:spcBef>
                <a:spcPct val="0"/>
              </a:spcBef>
              <a:spcAft>
                <a:spcPct val="0"/>
              </a:spcAft>
              <a:defRPr>
                <a:solidFill>
                  <a:schemeClr val="tx1"/>
                </a:solidFill>
                <a:latin typeface="Arial" charset="0"/>
              </a:defRPr>
            </a:lvl8pPr>
            <a:lvl9pPr marL="3886200" indent="-228600" defTabSz="904875" eaLnBrk="0" fontAlgn="base" hangingPunct="0">
              <a:spcBef>
                <a:spcPct val="0"/>
              </a:spcBef>
              <a:spcAft>
                <a:spcPct val="0"/>
              </a:spcAft>
              <a:defRPr>
                <a:solidFill>
                  <a:schemeClr val="tx1"/>
                </a:solidFill>
                <a:latin typeface="Arial" charset="0"/>
              </a:defRPr>
            </a:lvl9pPr>
          </a:lstStyle>
          <a:p>
            <a:pPr algn="r" eaLnBrk="1" hangingPunct="1"/>
            <a:fld id="{96DB6A4E-FF38-4D89-A40B-62B8969A2CCD}" type="slidenum">
              <a:rPr lang="en-US" altLang="en-US" sz="1200">
                <a:latin typeface="Calibri" pitchFamily="34" charset="0"/>
                <a:cs typeface="Arial" charset="0"/>
              </a:rPr>
              <a:pPr algn="r" eaLnBrk="1" hangingPunct="1"/>
              <a:t>26</a:t>
            </a:fld>
            <a:endParaRPr lang="en-US" altLang="en-US" sz="1200" dirty="0">
              <a:latin typeface="Calibri" pitchFamily="34" charset="0"/>
              <a:cs typeface="Arial" charset="0"/>
            </a:endParaRPr>
          </a:p>
        </p:txBody>
      </p:sp>
    </p:spTree>
    <p:extLst>
      <p:ext uri="{BB962C8B-B14F-4D97-AF65-F5344CB8AC3E}">
        <p14:creationId xmlns:p14="http://schemas.microsoft.com/office/powerpoint/2010/main" val="2024041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6E1E0C-BC09-480F-913C-165F63BFAB8A}" type="slidenum">
              <a:rPr lang="en-US" smtClean="0"/>
              <a:pPr fontAlgn="base">
                <a:spcBef>
                  <a:spcPct val="0"/>
                </a:spcBef>
                <a:spcAft>
                  <a:spcPct val="0"/>
                </a:spcAft>
                <a:defRPr/>
              </a:pPr>
              <a:t>4</a:t>
            </a:fld>
            <a:endParaRPr lang="en-US" dirty="0"/>
          </a:p>
        </p:txBody>
      </p:sp>
    </p:spTree>
    <p:extLst>
      <p:ext uri="{BB962C8B-B14F-4D97-AF65-F5344CB8AC3E}">
        <p14:creationId xmlns:p14="http://schemas.microsoft.com/office/powerpoint/2010/main" val="7490674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8814" indent="-288005" eaLnBrk="0" hangingPunct="0">
              <a:defRPr>
                <a:solidFill>
                  <a:schemeClr val="tx1"/>
                </a:solidFill>
                <a:latin typeface="Arial" charset="0"/>
              </a:defRPr>
            </a:lvl2pPr>
            <a:lvl3pPr marL="1152021" indent="-230404" eaLnBrk="0" hangingPunct="0">
              <a:defRPr>
                <a:solidFill>
                  <a:schemeClr val="tx1"/>
                </a:solidFill>
                <a:latin typeface="Arial" charset="0"/>
              </a:defRPr>
            </a:lvl3pPr>
            <a:lvl4pPr marL="1612830" indent="-230404" eaLnBrk="0" hangingPunct="0">
              <a:defRPr>
                <a:solidFill>
                  <a:schemeClr val="tx1"/>
                </a:solidFill>
                <a:latin typeface="Arial" charset="0"/>
              </a:defRPr>
            </a:lvl4pPr>
            <a:lvl5pPr marL="2073639" indent="-230404" eaLnBrk="0" hangingPunct="0">
              <a:defRPr>
                <a:solidFill>
                  <a:schemeClr val="tx1"/>
                </a:solidFill>
                <a:latin typeface="Arial" charset="0"/>
              </a:defRPr>
            </a:lvl5pPr>
            <a:lvl6pPr marL="2534448" indent="-230404" eaLnBrk="0" fontAlgn="base" hangingPunct="0">
              <a:spcBef>
                <a:spcPct val="0"/>
              </a:spcBef>
              <a:spcAft>
                <a:spcPct val="0"/>
              </a:spcAft>
              <a:defRPr>
                <a:solidFill>
                  <a:schemeClr val="tx1"/>
                </a:solidFill>
                <a:latin typeface="Arial" charset="0"/>
              </a:defRPr>
            </a:lvl6pPr>
            <a:lvl7pPr marL="2995256" indent="-230404" eaLnBrk="0" fontAlgn="base" hangingPunct="0">
              <a:spcBef>
                <a:spcPct val="0"/>
              </a:spcBef>
              <a:spcAft>
                <a:spcPct val="0"/>
              </a:spcAft>
              <a:defRPr>
                <a:solidFill>
                  <a:schemeClr val="tx1"/>
                </a:solidFill>
                <a:latin typeface="Arial" charset="0"/>
              </a:defRPr>
            </a:lvl7pPr>
            <a:lvl8pPr marL="3456065" indent="-230404" eaLnBrk="0" fontAlgn="base" hangingPunct="0">
              <a:spcBef>
                <a:spcPct val="0"/>
              </a:spcBef>
              <a:spcAft>
                <a:spcPct val="0"/>
              </a:spcAft>
              <a:defRPr>
                <a:solidFill>
                  <a:schemeClr val="tx1"/>
                </a:solidFill>
                <a:latin typeface="Arial" charset="0"/>
              </a:defRPr>
            </a:lvl8pPr>
            <a:lvl9pPr marL="3916873" indent="-230404"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29B75CF0-5BAC-4920-B373-22B793D9A69E}" type="slidenum">
              <a:rPr lang="en-US" altLang="en-US" smtClean="0">
                <a:cs typeface="Arial" charset="0"/>
              </a:rPr>
              <a:pPr eaLnBrk="1" fontAlgn="base" hangingPunct="1">
                <a:spcBef>
                  <a:spcPct val="0"/>
                </a:spcBef>
                <a:spcAft>
                  <a:spcPct val="0"/>
                </a:spcAft>
              </a:pPr>
              <a:t>27</a:t>
            </a:fld>
            <a:endParaRPr lang="en-US" altLang="en-US" dirty="0">
              <a:cs typeface="Arial" charset="0"/>
            </a:endParaRPr>
          </a:p>
        </p:txBody>
      </p:sp>
      <p:sp>
        <p:nvSpPr>
          <p:cNvPr id="3789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173" tIns="46587" rIns="93173" bIns="46587" numCol="1" anchor="t" anchorCtr="0" compatLnSpc="1">
            <a:prstTxWarp prst="textNoShape">
              <a:avLst/>
            </a:prstTxWarp>
          </a:bodyPr>
          <a:lstStyle/>
          <a:p>
            <a:pPr eaLnBrk="1" hangingPunct="1">
              <a:spcBef>
                <a:spcPct val="0"/>
              </a:spcBef>
            </a:pPr>
            <a:endParaRPr lang="en-US" altLang="en-US" dirty="0"/>
          </a:p>
        </p:txBody>
      </p:sp>
      <p:sp>
        <p:nvSpPr>
          <p:cNvPr id="37893" name="Slide Number Placeholder 3"/>
          <p:cNvSpPr txBox="1">
            <a:spLocks noGrp="1"/>
          </p:cNvSpPr>
          <p:nvPr/>
        </p:nvSpPr>
        <p:spPr bwMode="auto">
          <a:xfrm>
            <a:off x="3970134" y="8829675"/>
            <a:ext cx="303864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3" tIns="46587" rIns="93173" bIns="46587" anchor="b"/>
          <a:lstStyle>
            <a:lvl1pPr defTabSz="904875" eaLnBrk="0" hangingPunct="0">
              <a:defRPr>
                <a:solidFill>
                  <a:schemeClr val="tx1"/>
                </a:solidFill>
                <a:latin typeface="Arial" charset="0"/>
              </a:defRPr>
            </a:lvl1pPr>
            <a:lvl2pPr marL="742950" indent="-285750" defTabSz="904875" eaLnBrk="0" hangingPunct="0">
              <a:defRPr>
                <a:solidFill>
                  <a:schemeClr val="tx1"/>
                </a:solidFill>
                <a:latin typeface="Arial" charset="0"/>
              </a:defRPr>
            </a:lvl2pPr>
            <a:lvl3pPr marL="1143000" indent="-228600" defTabSz="904875" eaLnBrk="0" hangingPunct="0">
              <a:defRPr>
                <a:solidFill>
                  <a:schemeClr val="tx1"/>
                </a:solidFill>
                <a:latin typeface="Arial" charset="0"/>
              </a:defRPr>
            </a:lvl3pPr>
            <a:lvl4pPr marL="1600200" indent="-228600" defTabSz="904875" eaLnBrk="0" hangingPunct="0">
              <a:defRPr>
                <a:solidFill>
                  <a:schemeClr val="tx1"/>
                </a:solidFill>
                <a:latin typeface="Arial" charset="0"/>
              </a:defRPr>
            </a:lvl4pPr>
            <a:lvl5pPr marL="2057400" indent="-228600" defTabSz="904875" eaLnBrk="0" hangingPunct="0">
              <a:defRPr>
                <a:solidFill>
                  <a:schemeClr val="tx1"/>
                </a:solidFill>
                <a:latin typeface="Arial" charset="0"/>
              </a:defRPr>
            </a:lvl5pPr>
            <a:lvl6pPr marL="2514600" indent="-228600" defTabSz="904875" eaLnBrk="0" fontAlgn="base" hangingPunct="0">
              <a:spcBef>
                <a:spcPct val="0"/>
              </a:spcBef>
              <a:spcAft>
                <a:spcPct val="0"/>
              </a:spcAft>
              <a:defRPr>
                <a:solidFill>
                  <a:schemeClr val="tx1"/>
                </a:solidFill>
                <a:latin typeface="Arial" charset="0"/>
              </a:defRPr>
            </a:lvl6pPr>
            <a:lvl7pPr marL="2971800" indent="-228600" defTabSz="904875" eaLnBrk="0" fontAlgn="base" hangingPunct="0">
              <a:spcBef>
                <a:spcPct val="0"/>
              </a:spcBef>
              <a:spcAft>
                <a:spcPct val="0"/>
              </a:spcAft>
              <a:defRPr>
                <a:solidFill>
                  <a:schemeClr val="tx1"/>
                </a:solidFill>
                <a:latin typeface="Arial" charset="0"/>
              </a:defRPr>
            </a:lvl7pPr>
            <a:lvl8pPr marL="3429000" indent="-228600" defTabSz="904875" eaLnBrk="0" fontAlgn="base" hangingPunct="0">
              <a:spcBef>
                <a:spcPct val="0"/>
              </a:spcBef>
              <a:spcAft>
                <a:spcPct val="0"/>
              </a:spcAft>
              <a:defRPr>
                <a:solidFill>
                  <a:schemeClr val="tx1"/>
                </a:solidFill>
                <a:latin typeface="Arial" charset="0"/>
              </a:defRPr>
            </a:lvl8pPr>
            <a:lvl9pPr marL="3886200" indent="-228600" defTabSz="904875" eaLnBrk="0" fontAlgn="base" hangingPunct="0">
              <a:spcBef>
                <a:spcPct val="0"/>
              </a:spcBef>
              <a:spcAft>
                <a:spcPct val="0"/>
              </a:spcAft>
              <a:defRPr>
                <a:solidFill>
                  <a:schemeClr val="tx1"/>
                </a:solidFill>
                <a:latin typeface="Arial" charset="0"/>
              </a:defRPr>
            </a:lvl9pPr>
          </a:lstStyle>
          <a:p>
            <a:pPr algn="r" eaLnBrk="1" hangingPunct="1"/>
            <a:fld id="{96DB6A4E-FF38-4D89-A40B-62B8969A2CCD}" type="slidenum">
              <a:rPr lang="en-US" altLang="en-US" sz="1200">
                <a:latin typeface="Calibri" pitchFamily="34" charset="0"/>
                <a:cs typeface="Arial" charset="0"/>
              </a:rPr>
              <a:pPr algn="r" eaLnBrk="1" hangingPunct="1"/>
              <a:t>27</a:t>
            </a:fld>
            <a:endParaRPr lang="en-US" altLang="en-US" sz="1200" dirty="0">
              <a:latin typeface="Calibri" pitchFamily="34" charset="0"/>
              <a:cs typeface="Arial" charset="0"/>
            </a:endParaRPr>
          </a:p>
        </p:txBody>
      </p:sp>
    </p:spTree>
    <p:extLst>
      <p:ext uri="{BB962C8B-B14F-4D97-AF65-F5344CB8AC3E}">
        <p14:creationId xmlns:p14="http://schemas.microsoft.com/office/powerpoint/2010/main" val="2403463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6E1E0C-BC09-480F-913C-165F63BFAB8A}" type="slidenum">
              <a:rPr lang="en-US" smtClean="0"/>
              <a:pPr fontAlgn="base">
                <a:spcBef>
                  <a:spcPct val="0"/>
                </a:spcBef>
                <a:spcAft>
                  <a:spcPct val="0"/>
                </a:spcAft>
                <a:defRPr/>
              </a:pPr>
              <a:t>5</a:t>
            </a:fld>
            <a:endParaRPr lang="en-US" dirty="0"/>
          </a:p>
        </p:txBody>
      </p:sp>
    </p:spTree>
    <p:extLst>
      <p:ext uri="{BB962C8B-B14F-4D97-AF65-F5344CB8AC3E}">
        <p14:creationId xmlns:p14="http://schemas.microsoft.com/office/powerpoint/2010/main" val="3531721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6E1E0C-BC09-480F-913C-165F63BFAB8A}" type="slidenum">
              <a:rPr lang="en-US" smtClean="0"/>
              <a:pPr fontAlgn="base">
                <a:spcBef>
                  <a:spcPct val="0"/>
                </a:spcBef>
                <a:spcAft>
                  <a:spcPct val="0"/>
                </a:spcAft>
                <a:defRPr/>
              </a:pPr>
              <a:t>6</a:t>
            </a:fld>
            <a:endParaRPr lang="en-US" dirty="0"/>
          </a:p>
        </p:txBody>
      </p:sp>
    </p:spTree>
    <p:extLst>
      <p:ext uri="{BB962C8B-B14F-4D97-AF65-F5344CB8AC3E}">
        <p14:creationId xmlns:p14="http://schemas.microsoft.com/office/powerpoint/2010/main" val="422372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FFF57C2-7BA3-451E-9656-D58D9C99556E}" type="slidenum">
              <a:rPr lang="en-US" smtClean="0"/>
              <a:pPr fontAlgn="base">
                <a:spcBef>
                  <a:spcPct val="0"/>
                </a:spcBef>
                <a:spcAft>
                  <a:spcPct val="0"/>
                </a:spcAft>
                <a:defRPr/>
              </a:pPr>
              <a:t>7</a:t>
            </a:fld>
            <a:endParaRPr lang="en-US" dirty="0"/>
          </a:p>
        </p:txBody>
      </p:sp>
    </p:spTree>
    <p:extLst>
      <p:ext uri="{BB962C8B-B14F-4D97-AF65-F5344CB8AC3E}">
        <p14:creationId xmlns:p14="http://schemas.microsoft.com/office/powerpoint/2010/main" val="41741240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FFF57C2-7BA3-451E-9656-D58D9C99556E}" type="slidenum">
              <a:rPr lang="en-US" smtClean="0"/>
              <a:pPr fontAlgn="base">
                <a:spcBef>
                  <a:spcPct val="0"/>
                </a:spcBef>
                <a:spcAft>
                  <a:spcPct val="0"/>
                </a:spcAft>
                <a:defRPr/>
              </a:pPr>
              <a:t>8</a:t>
            </a:fld>
            <a:endParaRPr lang="en-US" dirty="0"/>
          </a:p>
        </p:txBody>
      </p:sp>
    </p:spTree>
    <p:extLst>
      <p:ext uri="{BB962C8B-B14F-4D97-AF65-F5344CB8AC3E}">
        <p14:creationId xmlns:p14="http://schemas.microsoft.com/office/powerpoint/2010/main" val="25443993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FFF57C2-7BA3-451E-9656-D58D9C99556E}" type="slidenum">
              <a:rPr lang="en-US" smtClean="0"/>
              <a:pPr fontAlgn="base">
                <a:spcBef>
                  <a:spcPct val="0"/>
                </a:spcBef>
                <a:spcAft>
                  <a:spcPct val="0"/>
                </a:spcAft>
                <a:defRPr/>
              </a:pPr>
              <a:t>9</a:t>
            </a:fld>
            <a:endParaRPr lang="en-US" dirty="0"/>
          </a:p>
        </p:txBody>
      </p:sp>
    </p:spTree>
    <p:extLst>
      <p:ext uri="{BB962C8B-B14F-4D97-AF65-F5344CB8AC3E}">
        <p14:creationId xmlns:p14="http://schemas.microsoft.com/office/powerpoint/2010/main" val="2212079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FFF57C2-7BA3-451E-9656-D58D9C99556E}" type="slidenum">
              <a:rPr lang="en-US" smtClean="0"/>
              <a:pPr fontAlgn="base">
                <a:spcBef>
                  <a:spcPct val="0"/>
                </a:spcBef>
                <a:spcAft>
                  <a:spcPct val="0"/>
                </a:spcAft>
                <a:defRPr/>
              </a:pPr>
              <a:t>10</a:t>
            </a:fld>
            <a:endParaRPr lang="en-US" dirty="0"/>
          </a:p>
        </p:txBody>
      </p:sp>
    </p:spTree>
    <p:extLst>
      <p:ext uri="{BB962C8B-B14F-4D97-AF65-F5344CB8AC3E}">
        <p14:creationId xmlns:p14="http://schemas.microsoft.com/office/powerpoint/2010/main" val="34940824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FFF57C2-7BA3-451E-9656-D58D9C99556E}" type="slidenum">
              <a:rPr lang="en-US" smtClean="0"/>
              <a:pPr fontAlgn="base">
                <a:spcBef>
                  <a:spcPct val="0"/>
                </a:spcBef>
                <a:spcAft>
                  <a:spcPct val="0"/>
                </a:spcAft>
                <a:defRPr/>
              </a:pPr>
              <a:t>11</a:t>
            </a:fld>
            <a:endParaRPr lang="en-US" dirty="0"/>
          </a:p>
        </p:txBody>
      </p:sp>
    </p:spTree>
    <p:extLst>
      <p:ext uri="{BB962C8B-B14F-4D97-AF65-F5344CB8AC3E}">
        <p14:creationId xmlns:p14="http://schemas.microsoft.com/office/powerpoint/2010/main" val="1884753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20775"/>
            <a:ext cx="7772400" cy="1470025"/>
          </a:xfrm>
        </p:spPr>
        <p:txBody>
          <a:bodyPr/>
          <a:lstStyle/>
          <a:p>
            <a:r>
              <a:rPr lang="en-US" dirty="0"/>
              <a:t>Click to edit Master title style</a:t>
            </a:r>
            <a:endParaRPr lang="en-GB" dirty="0"/>
          </a:p>
        </p:txBody>
      </p:sp>
      <p:sp>
        <p:nvSpPr>
          <p:cNvPr id="9" name="Title 1"/>
          <p:cNvSpPr txBox="1">
            <a:spLocks/>
          </p:cNvSpPr>
          <p:nvPr userDrawn="1"/>
        </p:nvSpPr>
        <p:spPr>
          <a:xfrm>
            <a:off x="609600" y="1120775"/>
            <a:ext cx="7772400" cy="1470025"/>
          </a:xfrm>
          <a:prstGeom prst="rect">
            <a:avLst/>
          </a:prstGeom>
          <a:solidFill>
            <a:schemeClr val="accent3">
              <a:lumMod val="50000"/>
            </a:schemeClr>
          </a:solidFill>
        </p:spPr>
        <p:txBody>
          <a:bodyPr vert="horz" lIns="91440" tIns="45720" rIns="91440" bIns="45720" rtlCol="0" anchor="ctr">
            <a:normAutofit/>
          </a:bodyPr>
          <a:lstStyle>
            <a:lvl1pPr algn="l" defTabSz="914400" rtl="0" eaLnBrk="1" latinLnBrk="0" hangingPunct="1">
              <a:spcBef>
                <a:spcPct val="0"/>
              </a:spcBef>
              <a:buNone/>
              <a:defRPr sz="4400" b="1" i="0" kern="1200" baseline="0">
                <a:solidFill>
                  <a:schemeClr val="bg1"/>
                </a:solidFill>
                <a:latin typeface="+mn-lt"/>
                <a:ea typeface="+mj-ea"/>
                <a:cs typeface="Arial" pitchFamily="34" charset="0"/>
              </a:defRPr>
            </a:lvl1pPr>
          </a:lstStyle>
          <a:p>
            <a:endParaRPr lang="en-US" dirty="0"/>
          </a:p>
        </p:txBody>
      </p:sp>
    </p:spTree>
    <p:extLst>
      <p:ext uri="{BB962C8B-B14F-4D97-AF65-F5344CB8AC3E}">
        <p14:creationId xmlns:p14="http://schemas.microsoft.com/office/powerpoint/2010/main" val="1099431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B3E0C0D-6B5A-4237-8C23-59C77AFD8830}" type="datetimeFigureOut">
              <a:rPr lang="en-GB" smtClean="0"/>
              <a:pPr/>
              <a:t>08/04/2019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42B2F8-DB52-4C10-A06F-E37E5E25541E}" type="slidenum">
              <a:rPr lang="en-GB" smtClean="0"/>
              <a:pPr/>
              <a:t>‹#›</a:t>
            </a:fld>
            <a:endParaRPr lang="en-GB" dirty="0"/>
          </a:p>
        </p:txBody>
      </p:sp>
    </p:spTree>
    <p:extLst>
      <p:ext uri="{BB962C8B-B14F-4D97-AF65-F5344CB8AC3E}">
        <p14:creationId xmlns:p14="http://schemas.microsoft.com/office/powerpoint/2010/main" val="636452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B3E0C0D-6B5A-4237-8C23-59C77AFD8830}" type="datetimeFigureOut">
              <a:rPr lang="en-GB" smtClean="0"/>
              <a:pPr/>
              <a:t>08/04/2019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42B2F8-DB52-4C10-A06F-E37E5E25541E}" type="slidenum">
              <a:rPr lang="en-GB" smtClean="0"/>
              <a:pPr/>
              <a:t>‹#›</a:t>
            </a:fld>
            <a:endParaRPr lang="en-GB" dirty="0"/>
          </a:p>
        </p:txBody>
      </p:sp>
    </p:spTree>
    <p:extLst>
      <p:ext uri="{BB962C8B-B14F-4D97-AF65-F5344CB8AC3E}">
        <p14:creationId xmlns:p14="http://schemas.microsoft.com/office/powerpoint/2010/main" val="3038091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066800"/>
            <a:ext cx="7772400" cy="1470025"/>
          </a:xfrm>
          <a:solidFill>
            <a:schemeClr val="accent3">
              <a:lumMod val="50000"/>
            </a:schemeClr>
          </a:solidFill>
        </p:spPr>
        <p:txBody>
          <a:bodyPr/>
          <a:lstStyle>
            <a:lvl1pPr algn="l">
              <a:defRPr b="1" i="0" baseline="0">
                <a:solidFill>
                  <a:schemeClr val="bg1"/>
                </a:solidFill>
                <a:latin typeface="+mn-lt"/>
                <a:cs typeface="Arial" pitchFamily="34" charset="0"/>
              </a:defRPr>
            </a:lvl1pPr>
          </a:lstStyle>
          <a:p>
            <a:br>
              <a:rPr lang="en-US" dirty="0"/>
            </a:br>
            <a:r>
              <a:rPr lang="en-US" dirty="0"/>
              <a:t>Accredited Drug Shops Training</a:t>
            </a:r>
            <a:br>
              <a:rPr lang="en-US" dirty="0"/>
            </a:br>
            <a:r>
              <a:rPr lang="en-US" i="1" dirty="0"/>
              <a:t>Uganda</a:t>
            </a:r>
            <a:br>
              <a:rPr lang="en-US" dirty="0"/>
            </a:br>
            <a:endParaRPr lang="en-US" dirty="0"/>
          </a:p>
        </p:txBody>
      </p:sp>
      <p:sp>
        <p:nvSpPr>
          <p:cNvPr id="3" name="Subtitle 2"/>
          <p:cNvSpPr>
            <a:spLocks noGrp="1"/>
          </p:cNvSpPr>
          <p:nvPr>
            <p:ph type="subTitle" idx="1" hasCustomPrompt="1"/>
          </p:nvPr>
        </p:nvSpPr>
        <p:spPr>
          <a:xfrm>
            <a:off x="838200" y="2819400"/>
            <a:ext cx="7696200" cy="1066800"/>
          </a:xfrm>
          <a:solidFill>
            <a:schemeClr val="accent3">
              <a:lumMod val="75000"/>
            </a:schemeClr>
          </a:solidFill>
        </p:spPr>
        <p:txBody>
          <a:bodyPr>
            <a:normAutofit/>
          </a:bodyPr>
          <a:lstStyle>
            <a:lvl1pPr marL="0" indent="0" algn="l">
              <a:buNone/>
              <a:defRPr sz="3200" b="1"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Place Authors and Date of Presentation Here</a:t>
            </a:r>
          </a:p>
        </p:txBody>
      </p:sp>
      <p:cxnSp>
        <p:nvCxnSpPr>
          <p:cNvPr id="10" name="Straight Connector 9"/>
          <p:cNvCxnSpPr/>
          <p:nvPr userDrawn="1"/>
        </p:nvCxnSpPr>
        <p:spPr>
          <a:xfrm>
            <a:off x="762000" y="2590800"/>
            <a:ext cx="8382000" cy="0"/>
          </a:xfrm>
          <a:prstGeom prst="line">
            <a:avLst/>
          </a:prstGeom>
          <a:ln w="38100">
            <a:solidFill>
              <a:srgbClr val="7AA9A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11735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50000"/>
            </a:schemeClr>
          </a:solidFill>
        </p:spPr>
        <p:txBody>
          <a:bodyPr>
            <a:normAutofit/>
          </a:bodyPr>
          <a:lstStyle>
            <a:lvl1pPr>
              <a:defRPr sz="4000" b="1">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800"/>
            </a:lvl1pPr>
            <a:lvl2pPr>
              <a:buFont typeface="Courier New" pitchFamily="49" charset="0"/>
              <a:buChar char="o"/>
              <a:defRPr/>
            </a:lvl2pPr>
          </a:lstStyle>
          <a:p>
            <a:pPr lvl="0"/>
            <a:r>
              <a:rPr lang="en-US" dirty="0"/>
              <a:t>Click to edit Master text styles</a:t>
            </a:r>
          </a:p>
        </p:txBody>
      </p:sp>
    </p:spTree>
    <p:extLst>
      <p:ext uri="{BB962C8B-B14F-4D97-AF65-F5344CB8AC3E}">
        <p14:creationId xmlns:p14="http://schemas.microsoft.com/office/powerpoint/2010/main" val="31320143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904044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886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800600" y="1600200"/>
            <a:ext cx="3886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234768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85800" y="1535113"/>
            <a:ext cx="3886200"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0" y="2174875"/>
            <a:ext cx="3886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00600" y="1535113"/>
            <a:ext cx="3886200"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800600" y="2174875"/>
            <a:ext cx="3886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52971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085738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07437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27797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5800" y="1435100"/>
            <a:ext cx="27797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384807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65710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57400"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057400"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057400"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90545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13620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96388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3E0C0D-6B5A-4237-8C23-59C77AFD8830}" type="datetimeFigureOut">
              <a:rPr lang="en-GB" smtClean="0"/>
              <a:pPr/>
              <a:t>08/04/2019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42B2F8-DB52-4C10-A06F-E37E5E25541E}" type="slidenum">
              <a:rPr lang="en-GB" smtClean="0"/>
              <a:pPr/>
              <a:t>‹#›</a:t>
            </a:fld>
            <a:endParaRPr lang="en-GB" dirty="0"/>
          </a:p>
        </p:txBody>
      </p:sp>
    </p:spTree>
    <p:extLst>
      <p:ext uri="{BB962C8B-B14F-4D97-AF65-F5344CB8AC3E}">
        <p14:creationId xmlns:p14="http://schemas.microsoft.com/office/powerpoint/2010/main" val="2216061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B3E0C0D-6B5A-4237-8C23-59C77AFD8830}" type="datetimeFigureOut">
              <a:rPr lang="en-GB" smtClean="0"/>
              <a:pPr/>
              <a:t>08/04/2019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42B2F8-DB52-4C10-A06F-E37E5E25541E}" type="slidenum">
              <a:rPr lang="en-GB" smtClean="0"/>
              <a:pPr/>
              <a:t>‹#›</a:t>
            </a:fld>
            <a:endParaRPr lang="en-GB" dirty="0"/>
          </a:p>
        </p:txBody>
      </p:sp>
    </p:spTree>
    <p:extLst>
      <p:ext uri="{BB962C8B-B14F-4D97-AF65-F5344CB8AC3E}">
        <p14:creationId xmlns:p14="http://schemas.microsoft.com/office/powerpoint/2010/main" val="8561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B3E0C0D-6B5A-4237-8C23-59C77AFD8830}" type="datetimeFigureOut">
              <a:rPr lang="en-GB" smtClean="0"/>
              <a:pPr/>
              <a:t>08/04/2019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042B2F8-DB52-4C10-A06F-E37E5E25541E}" type="slidenum">
              <a:rPr lang="en-GB" smtClean="0"/>
              <a:pPr/>
              <a:t>‹#›</a:t>
            </a:fld>
            <a:endParaRPr lang="en-GB" dirty="0"/>
          </a:p>
        </p:txBody>
      </p:sp>
    </p:spTree>
    <p:extLst>
      <p:ext uri="{BB962C8B-B14F-4D97-AF65-F5344CB8AC3E}">
        <p14:creationId xmlns:p14="http://schemas.microsoft.com/office/powerpoint/2010/main" val="739457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B3E0C0D-6B5A-4237-8C23-59C77AFD8830}" type="datetimeFigureOut">
              <a:rPr lang="en-GB" smtClean="0"/>
              <a:pPr/>
              <a:t>08/04/2019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042B2F8-DB52-4C10-A06F-E37E5E25541E}" type="slidenum">
              <a:rPr lang="en-GB" smtClean="0"/>
              <a:pPr/>
              <a:t>‹#›</a:t>
            </a:fld>
            <a:endParaRPr lang="en-GB" dirty="0"/>
          </a:p>
        </p:txBody>
      </p:sp>
    </p:spTree>
    <p:extLst>
      <p:ext uri="{BB962C8B-B14F-4D97-AF65-F5344CB8AC3E}">
        <p14:creationId xmlns:p14="http://schemas.microsoft.com/office/powerpoint/2010/main" val="1382279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E0C0D-6B5A-4237-8C23-59C77AFD8830}" type="datetimeFigureOut">
              <a:rPr lang="en-GB" smtClean="0"/>
              <a:pPr/>
              <a:t>08/04/2019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042B2F8-DB52-4C10-A06F-E37E5E25541E}" type="slidenum">
              <a:rPr lang="en-GB" smtClean="0"/>
              <a:pPr/>
              <a:t>‹#›</a:t>
            </a:fld>
            <a:endParaRPr lang="en-GB" dirty="0"/>
          </a:p>
        </p:txBody>
      </p:sp>
    </p:spTree>
    <p:extLst>
      <p:ext uri="{BB962C8B-B14F-4D97-AF65-F5344CB8AC3E}">
        <p14:creationId xmlns:p14="http://schemas.microsoft.com/office/powerpoint/2010/main" val="2957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3E0C0D-6B5A-4237-8C23-59C77AFD8830}" type="datetimeFigureOut">
              <a:rPr lang="en-GB" smtClean="0"/>
              <a:pPr/>
              <a:t>08/04/2019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42B2F8-DB52-4C10-A06F-E37E5E25541E}" type="slidenum">
              <a:rPr lang="en-GB" smtClean="0"/>
              <a:pPr/>
              <a:t>‹#›</a:t>
            </a:fld>
            <a:endParaRPr lang="en-GB" dirty="0"/>
          </a:p>
        </p:txBody>
      </p:sp>
    </p:spTree>
    <p:extLst>
      <p:ext uri="{BB962C8B-B14F-4D97-AF65-F5344CB8AC3E}">
        <p14:creationId xmlns:p14="http://schemas.microsoft.com/office/powerpoint/2010/main" val="719827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3E0C0D-6B5A-4237-8C23-59C77AFD8830}" type="datetimeFigureOut">
              <a:rPr lang="en-GB" smtClean="0"/>
              <a:pPr/>
              <a:t>08/04/2019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42B2F8-DB52-4C10-A06F-E37E5E25541E}" type="slidenum">
              <a:rPr lang="en-GB" smtClean="0"/>
              <a:pPr/>
              <a:t>‹#›</a:t>
            </a:fld>
            <a:endParaRPr lang="en-GB" dirty="0"/>
          </a:p>
        </p:txBody>
      </p:sp>
    </p:spTree>
    <p:extLst>
      <p:ext uri="{BB962C8B-B14F-4D97-AF65-F5344CB8AC3E}">
        <p14:creationId xmlns:p14="http://schemas.microsoft.com/office/powerpoint/2010/main" val="2657433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E0C0D-6B5A-4237-8C23-59C77AFD8830}" type="datetimeFigureOut">
              <a:rPr lang="en-GB" smtClean="0"/>
              <a:pPr/>
              <a:t>08/04/2019</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42B2F8-DB52-4C10-A06F-E37E5E25541E}" type="slidenum">
              <a:rPr lang="en-GB" smtClean="0"/>
              <a:pPr/>
              <a:t>‹#›</a:t>
            </a:fld>
            <a:endParaRPr lang="en-GB" dirty="0"/>
          </a:p>
        </p:txBody>
      </p:sp>
    </p:spTree>
    <p:extLst>
      <p:ext uri="{BB962C8B-B14F-4D97-AF65-F5344CB8AC3E}">
        <p14:creationId xmlns:p14="http://schemas.microsoft.com/office/powerpoint/2010/main" val="2894831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4638"/>
            <a:ext cx="8001000" cy="1143000"/>
          </a:xfrm>
          <a:prstGeom prst="rect">
            <a:avLst/>
          </a:prstGeom>
          <a:solidFill>
            <a:schemeClr val="accent3">
              <a:lumMod val="50000"/>
            </a:schemeClr>
          </a:solidFill>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5800" y="1600200"/>
            <a:ext cx="8001000" cy="4525963"/>
          </a:xfrm>
          <a:prstGeom prst="rect">
            <a:avLst/>
          </a:prstGeom>
        </p:spPr>
        <p:txBody>
          <a:bodyPr vert="horz" lIns="91440" tIns="45720" rIns="91440" bIns="45720" rtlCol="0">
            <a:normAutofit/>
          </a:bodyPr>
          <a:lstStyle/>
          <a:p>
            <a:pPr lvl="0"/>
            <a:r>
              <a:rPr lang="en-US" dirty="0"/>
              <a:t>Click to edit Master text styles</a:t>
            </a:r>
          </a:p>
          <a:p>
            <a:pPr lvl="1"/>
            <a:endParaRPr lang="en-US" dirty="0"/>
          </a:p>
        </p:txBody>
      </p:sp>
    </p:spTree>
    <p:extLst>
      <p:ext uri="{BB962C8B-B14F-4D97-AF65-F5344CB8AC3E}">
        <p14:creationId xmlns:p14="http://schemas.microsoft.com/office/powerpoint/2010/main" val="1000050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b="1" kern="1200">
          <a:solidFill>
            <a:schemeClr val="bg1"/>
          </a:solidFill>
          <a:latin typeface="+mj-lt"/>
          <a:ea typeface="+mj-ea"/>
          <a:cs typeface="+mj-cs"/>
        </a:defRPr>
      </a:lvl1pPr>
    </p:titleStyle>
    <p:bodyStyle>
      <a:lvl1pPr marL="342900" indent="-342900" algn="l" defTabSz="914400" rtl="0" eaLnBrk="1" latinLnBrk="0" hangingPunct="1">
        <a:spcBef>
          <a:spcPct val="20000"/>
        </a:spcBef>
        <a:buClr>
          <a:srgbClr val="7AA9AE"/>
        </a:buClr>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rgbClr val="7AA9AE"/>
        </a:buClr>
        <a:buFont typeface="Arial" pitchFamily="34" charset="0"/>
        <a:buNone/>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7AA9AE"/>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7AA9AE"/>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7AA9AE"/>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2155825"/>
          </a:xfrm>
        </p:spPr>
        <p:txBody>
          <a:bodyPr>
            <a:normAutofit fontScale="90000"/>
          </a:bodyPr>
          <a:lstStyle/>
          <a:p>
            <a:pPr algn="ctr"/>
            <a:r>
              <a:rPr lang="fr-FR" dirty="0"/>
              <a:t>Cours de compétences de base pour les propriétaires des dépôts de vente de médicaments accrédités (</a:t>
            </a:r>
            <a:r>
              <a:rPr lang="fr-FR" dirty="0" err="1"/>
              <a:t>DVMA</a:t>
            </a:r>
            <a:r>
              <a:rPr lang="fr-FR" dirty="0"/>
              <a:t>)</a:t>
            </a:r>
            <a:br>
              <a:rPr lang="en-US" i="1" dirty="0"/>
            </a:br>
            <a:endParaRPr lang="en-US" i="1" dirty="0"/>
          </a:p>
        </p:txBody>
      </p:sp>
      <p:sp>
        <p:nvSpPr>
          <p:cNvPr id="3" name="Subtitle 2"/>
          <p:cNvSpPr>
            <a:spLocks noGrp="1"/>
          </p:cNvSpPr>
          <p:nvPr>
            <p:ph type="subTitle" idx="1"/>
          </p:nvPr>
        </p:nvSpPr>
        <p:spPr>
          <a:solidFill>
            <a:schemeClr val="accent3">
              <a:lumMod val="75000"/>
            </a:schemeClr>
          </a:solidFill>
        </p:spPr>
        <p:txBody>
          <a:bodyPr>
            <a:normAutofit fontScale="77500" lnSpcReduction="20000"/>
          </a:bodyPr>
          <a:lstStyle/>
          <a:p>
            <a:pPr algn="ctr"/>
            <a:r>
              <a:rPr lang="en-US" dirty="0"/>
              <a:t>Module 6</a:t>
            </a:r>
            <a:br>
              <a:rPr lang="en-US" dirty="0"/>
            </a:br>
            <a:r>
              <a:rPr lang="fr-FR" dirty="0"/>
              <a:t>Tenue des comptes et la gestion financière de l’entreprise</a:t>
            </a:r>
            <a:endParaRPr lang="en-US" dirty="0"/>
          </a:p>
        </p:txBody>
      </p:sp>
    </p:spTree>
    <p:extLst>
      <p:ext uri="{BB962C8B-B14F-4D97-AF65-F5344CB8AC3E}">
        <p14:creationId xmlns:p14="http://schemas.microsoft.com/office/powerpoint/2010/main" val="494652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04800" y="152400"/>
            <a:ext cx="8763000" cy="990600"/>
          </a:xfrm>
          <a:solidFill>
            <a:schemeClr val="accent3">
              <a:lumMod val="50000"/>
            </a:schemeClr>
          </a:solidFill>
        </p:spPr>
        <p:txBody>
          <a:bodyPr>
            <a:noAutofit/>
          </a:bodyPr>
          <a:lstStyle/>
          <a:p>
            <a:r>
              <a:rPr lang="fr-FR" sz="4000" b="1" dirty="0">
                <a:solidFill>
                  <a:schemeClr val="bg1"/>
                </a:solidFill>
              </a:rPr>
              <a:t>Établir </a:t>
            </a:r>
            <a:r>
              <a:rPr lang="en-US" sz="4000" b="1" dirty="0">
                <a:solidFill>
                  <a:schemeClr val="bg1"/>
                </a:solidFill>
              </a:rPr>
              <a:t>(4)</a:t>
            </a:r>
            <a:endParaRPr lang="en-US" altLang="en-US" sz="4000" b="1" dirty="0">
              <a:solidFill>
                <a:schemeClr val="bg1"/>
              </a:solidFill>
            </a:endParaRPr>
          </a:p>
        </p:txBody>
      </p:sp>
      <p:sp>
        <p:nvSpPr>
          <p:cNvPr id="7171" name="Content Placeholder 2"/>
          <p:cNvSpPr>
            <a:spLocks noGrp="1"/>
          </p:cNvSpPr>
          <p:nvPr>
            <p:ph idx="1"/>
          </p:nvPr>
        </p:nvSpPr>
        <p:spPr>
          <a:xfrm>
            <a:off x="457200" y="1143000"/>
            <a:ext cx="8229600" cy="5181600"/>
          </a:xfrm>
        </p:spPr>
        <p:txBody>
          <a:bodyPr>
            <a:normAutofit/>
          </a:bodyPr>
          <a:lstStyle/>
          <a:p>
            <a:pPr marL="514350" indent="-514350" algn="just">
              <a:buFont typeface="+mj-lt"/>
              <a:buAutoNum type="arabicPeriod" startAt="3"/>
            </a:pPr>
            <a:r>
              <a:rPr lang="en-US" sz="2800" b="1" dirty="0" err="1"/>
              <a:t>Recettes</a:t>
            </a:r>
            <a:r>
              <a:rPr lang="en-US" sz="2800" b="1" dirty="0"/>
              <a:t> :</a:t>
            </a:r>
          </a:p>
          <a:p>
            <a:pPr marL="914400" lvl="1" indent="-457200">
              <a:buFont typeface="+mj-lt"/>
              <a:buAutoNum type="alphaLcPeriod"/>
            </a:pPr>
            <a:r>
              <a:rPr lang="fr-FR" sz="2400" dirty="0"/>
              <a:t>Ouvrez une autre section dans votre livre de caisse pour l’argent que vous recevez.</a:t>
            </a:r>
          </a:p>
          <a:p>
            <a:pPr marL="914400" lvl="1" indent="-457200">
              <a:buFont typeface="+mj-lt"/>
              <a:buAutoNum type="alphaLcPeriod"/>
            </a:pPr>
            <a:r>
              <a:rPr lang="fr-FR" sz="2400" dirty="0"/>
              <a:t>Enregistrez vos recettes. </a:t>
            </a:r>
          </a:p>
          <a:p>
            <a:pPr marL="914400" lvl="1" indent="-457200">
              <a:buFont typeface="+mj-lt"/>
              <a:buAutoNum type="alphaLcPeriod"/>
            </a:pPr>
            <a:r>
              <a:rPr lang="fr-FR" sz="2400" dirty="0"/>
              <a:t>Notez les détails de chaque transaction. </a:t>
            </a:r>
            <a:endParaRPr lang="en-US" sz="2400" dirty="0"/>
          </a:p>
          <a:p>
            <a:pPr marL="514350" indent="-514350">
              <a:buFont typeface="+mj-lt"/>
              <a:buAutoNum type="arabicPeriod" startAt="4"/>
            </a:pPr>
            <a:r>
              <a:rPr lang="en-US" sz="2800" b="1" dirty="0"/>
              <a:t>2.	Petite </a:t>
            </a:r>
            <a:r>
              <a:rPr lang="en-US" sz="2800" b="1" dirty="0" err="1"/>
              <a:t>caisse</a:t>
            </a:r>
            <a:r>
              <a:rPr lang="en-US" sz="2800" b="1" dirty="0"/>
              <a:t> :</a:t>
            </a:r>
          </a:p>
          <a:p>
            <a:pPr marL="914400" lvl="1" indent="-457200">
              <a:buFont typeface="+mj-lt"/>
              <a:buAutoNum type="alphaLcPeriod"/>
            </a:pPr>
            <a:r>
              <a:rPr lang="fr-FR" sz="2400" dirty="0"/>
              <a:t>Contrôlez votre petite caisse. </a:t>
            </a:r>
          </a:p>
          <a:p>
            <a:pPr marL="914400" lvl="1" indent="-457200">
              <a:buFont typeface="+mj-lt"/>
              <a:buAutoNum type="alphaLcPeriod"/>
            </a:pPr>
            <a:r>
              <a:rPr lang="fr-FR" sz="2400" dirty="0"/>
              <a:t>Maintenez toujours le même niveau du fonds de caisse, soit en espèces soit en espèces et rentrées de caisse.</a:t>
            </a:r>
          </a:p>
          <a:p>
            <a:pPr marL="914400" lvl="1" indent="-457200">
              <a:buFont typeface="+mj-lt"/>
              <a:buAutoNum type="alphaLcPeriod"/>
            </a:pPr>
            <a:r>
              <a:rPr lang="fr-FR" sz="2400" dirty="0"/>
              <a:t>Quand vous avez besoin d’ajouter un complément en espèces, enlevez tous les reçus pour les enregistrer convenablement dans vos registres.</a:t>
            </a:r>
            <a:endParaRPr lang="en-US" sz="2400" dirty="0"/>
          </a:p>
          <a:p>
            <a:pPr marL="457200" lvl="1" indent="0">
              <a:buNone/>
            </a:pPr>
            <a:endParaRPr lang="en-US" sz="2400" dirty="0"/>
          </a:p>
        </p:txBody>
      </p:sp>
    </p:spTree>
    <p:extLst>
      <p:ext uri="{BB962C8B-B14F-4D97-AF65-F5344CB8AC3E}">
        <p14:creationId xmlns:p14="http://schemas.microsoft.com/office/powerpoint/2010/main" val="1045396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76200"/>
            <a:ext cx="8610600" cy="914400"/>
          </a:xfrm>
          <a:solidFill>
            <a:schemeClr val="accent3">
              <a:lumMod val="50000"/>
            </a:schemeClr>
          </a:solidFill>
        </p:spPr>
        <p:txBody>
          <a:bodyPr>
            <a:noAutofit/>
          </a:bodyPr>
          <a:lstStyle/>
          <a:p>
            <a:r>
              <a:rPr lang="fr-FR" sz="4000" b="1" dirty="0">
                <a:solidFill>
                  <a:schemeClr val="bg1"/>
                </a:solidFill>
              </a:rPr>
              <a:t>Établir </a:t>
            </a:r>
            <a:r>
              <a:rPr lang="en-US" sz="4000" b="1" dirty="0">
                <a:solidFill>
                  <a:schemeClr val="bg1"/>
                </a:solidFill>
              </a:rPr>
              <a:t>(5)</a:t>
            </a:r>
            <a:endParaRPr lang="en-US" altLang="en-US" sz="4000" b="1" dirty="0">
              <a:solidFill>
                <a:schemeClr val="bg1"/>
              </a:solidFill>
            </a:endParaRPr>
          </a:p>
        </p:txBody>
      </p:sp>
      <p:sp>
        <p:nvSpPr>
          <p:cNvPr id="7171" name="Content Placeholder 2"/>
          <p:cNvSpPr>
            <a:spLocks noGrp="1"/>
          </p:cNvSpPr>
          <p:nvPr>
            <p:ph idx="1"/>
          </p:nvPr>
        </p:nvSpPr>
        <p:spPr>
          <a:xfrm>
            <a:off x="457200" y="1143000"/>
            <a:ext cx="8382000" cy="5181600"/>
          </a:xfrm>
        </p:spPr>
        <p:txBody>
          <a:bodyPr>
            <a:normAutofit fontScale="92500" lnSpcReduction="10000"/>
          </a:bodyPr>
          <a:lstStyle/>
          <a:p>
            <a:pPr marL="514350" indent="-514350" algn="just">
              <a:buFont typeface="+mj-lt"/>
              <a:buAutoNum type="arabicPeriod" startAt="5"/>
            </a:pPr>
            <a:r>
              <a:rPr lang="en-US" sz="2800" b="1" dirty="0"/>
              <a:t>3.	</a:t>
            </a:r>
            <a:r>
              <a:rPr lang="en-US" sz="2800" b="1" dirty="0" err="1"/>
              <a:t>Équilibrage</a:t>
            </a:r>
            <a:r>
              <a:rPr lang="en-US" sz="2800" b="1" dirty="0"/>
              <a:t> des </a:t>
            </a:r>
            <a:r>
              <a:rPr lang="en-US" sz="2800" b="1" dirty="0" err="1"/>
              <a:t>comptes</a:t>
            </a:r>
            <a:r>
              <a:rPr lang="en-US" sz="2800" b="1" dirty="0"/>
              <a:t> :</a:t>
            </a:r>
          </a:p>
          <a:p>
            <a:pPr marL="914400" lvl="1" indent="-457200">
              <a:buFont typeface="+mj-lt"/>
              <a:buAutoNum type="alphaLcPeriod"/>
            </a:pPr>
            <a:r>
              <a:rPr lang="fr-FR" sz="2400" dirty="0"/>
              <a:t>Rapprochez votre compte bancaire au moins une fois par mois</a:t>
            </a:r>
            <a:r>
              <a:rPr lang="en-US" sz="2400" dirty="0"/>
              <a:t>.</a:t>
            </a:r>
          </a:p>
          <a:p>
            <a:pPr marL="914400" lvl="1" indent="-457200">
              <a:buFont typeface="+mj-lt"/>
              <a:buAutoNum type="alphaLcPeriod"/>
            </a:pPr>
            <a:r>
              <a:rPr lang="en-US" sz="2400" dirty="0"/>
              <a:t>Les </a:t>
            </a:r>
            <a:r>
              <a:rPr lang="en-US" sz="2400" dirty="0" err="1"/>
              <a:t>étapes</a:t>
            </a:r>
            <a:r>
              <a:rPr lang="en-US" sz="2400" dirty="0"/>
              <a:t> :</a:t>
            </a:r>
          </a:p>
          <a:p>
            <a:pPr marL="1371600" lvl="2" indent="-514350">
              <a:buFont typeface="+mj-lt"/>
              <a:buAutoNum type="romanLcPeriod"/>
            </a:pPr>
            <a:r>
              <a:rPr lang="fr-FR" sz="2000" dirty="0"/>
              <a:t>Commencez avec le solde précédent indiqué sur votre relevé bancaire.</a:t>
            </a:r>
          </a:p>
          <a:p>
            <a:pPr marL="1371600" lvl="2" indent="-514350">
              <a:buFont typeface="+mj-lt"/>
              <a:buAutoNum type="romanLcPeriod"/>
            </a:pPr>
            <a:r>
              <a:rPr lang="fr-FR" sz="2000" dirty="0"/>
              <a:t>Ajoutez tous les paiements subséquents reçus.</a:t>
            </a:r>
          </a:p>
          <a:p>
            <a:pPr marL="1371600" lvl="2" indent="-514350">
              <a:buFont typeface="+mj-lt"/>
              <a:buAutoNum type="romanLcPeriod"/>
            </a:pPr>
            <a:r>
              <a:rPr lang="fr-FR" sz="2000" dirty="0"/>
              <a:t>Déduisez tous les paiements faits.</a:t>
            </a:r>
          </a:p>
          <a:p>
            <a:pPr marL="1371600" lvl="2" indent="-514350">
              <a:buFont typeface="+mj-lt"/>
              <a:buAutoNum type="romanLcPeriod"/>
            </a:pPr>
            <a:r>
              <a:rPr lang="fr-FR" sz="2000" dirty="0"/>
              <a:t>Assurez-vous que le solde correspond à votre relevé bancaire le plus récent.</a:t>
            </a:r>
            <a:endParaRPr lang="en-US" sz="2000" dirty="0"/>
          </a:p>
          <a:p>
            <a:pPr marL="1314450" lvl="2" indent="-457200">
              <a:buFont typeface="+mj-lt"/>
              <a:buAutoNum type="romanLcPeriod"/>
            </a:pPr>
            <a:endParaRPr lang="en-US" sz="2000" dirty="0"/>
          </a:p>
          <a:p>
            <a:pPr marL="457200" lvl="1" indent="0">
              <a:buNone/>
            </a:pPr>
            <a:r>
              <a:rPr lang="en-US" sz="2400" dirty="0"/>
              <a:t>NB :</a:t>
            </a:r>
          </a:p>
          <a:p>
            <a:pPr lvl="1">
              <a:buFont typeface="Arial" panose="020B0604020202020204" pitchFamily="34" charset="0"/>
              <a:buChar char="•"/>
              <a:defRPr/>
            </a:pPr>
            <a:r>
              <a:rPr lang="fr-FR" sz="1800" dirty="0"/>
              <a:t>Les documents annulés ou pages de chèques ne doivent pas être arrachés.</a:t>
            </a:r>
          </a:p>
          <a:p>
            <a:pPr lvl="1">
              <a:buFont typeface="Arial" panose="020B0604020202020204" pitchFamily="34" charset="0"/>
              <a:buChar char="•"/>
              <a:defRPr/>
            </a:pPr>
            <a:r>
              <a:rPr lang="fr-FR" sz="1800" dirty="0"/>
              <a:t>Certaines transactions sont si petites qu’aucun document n’est préparé ; donc, notez-les.</a:t>
            </a:r>
          </a:p>
          <a:p>
            <a:pPr lvl="1">
              <a:buFont typeface="Arial" panose="020B0604020202020204" pitchFamily="34" charset="0"/>
              <a:buChar char="•"/>
              <a:defRPr/>
            </a:pPr>
            <a:r>
              <a:rPr lang="fr-FR" sz="1800" dirty="0"/>
              <a:t>Gardez tous les documents de l’entreprise dans un lieu sûr.</a:t>
            </a:r>
          </a:p>
        </p:txBody>
      </p:sp>
    </p:spTree>
    <p:extLst>
      <p:ext uri="{BB962C8B-B14F-4D97-AF65-F5344CB8AC3E}">
        <p14:creationId xmlns:p14="http://schemas.microsoft.com/office/powerpoint/2010/main" val="341519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a:solidFill>
            <a:schemeClr val="accent3">
              <a:lumMod val="50000"/>
            </a:schemeClr>
          </a:solidFill>
        </p:spPr>
        <p:txBody>
          <a:bodyPr>
            <a:noAutofit/>
          </a:bodyPr>
          <a:lstStyle/>
          <a:p>
            <a:r>
              <a:rPr lang="fr-FR" sz="4000" b="1" dirty="0">
                <a:solidFill>
                  <a:schemeClr val="bg1"/>
                </a:solidFill>
              </a:rPr>
              <a:t>Contrôle des recettes et des dépenses </a:t>
            </a:r>
            <a:endParaRPr lang="en-US" sz="4000" b="1" dirty="0">
              <a:solidFill>
                <a:schemeClr val="bg1"/>
              </a:solidFill>
            </a:endParaRPr>
          </a:p>
        </p:txBody>
      </p:sp>
      <p:sp>
        <p:nvSpPr>
          <p:cNvPr id="3" name="Content Placeholder 2"/>
          <p:cNvSpPr>
            <a:spLocks noGrp="1"/>
          </p:cNvSpPr>
          <p:nvPr>
            <p:ph idx="1"/>
          </p:nvPr>
        </p:nvSpPr>
        <p:spPr>
          <a:xfrm>
            <a:off x="457200" y="1295400"/>
            <a:ext cx="8458200" cy="4953000"/>
          </a:xfrm>
        </p:spPr>
        <p:txBody>
          <a:bodyPr>
            <a:normAutofit/>
          </a:bodyPr>
          <a:lstStyle/>
          <a:p>
            <a:pPr marL="0" indent="0">
              <a:buNone/>
            </a:pPr>
            <a:r>
              <a:rPr lang="en-US" b="1" dirty="0" err="1"/>
              <a:t>Qu’est-ce</a:t>
            </a:r>
            <a:r>
              <a:rPr lang="en-US" b="1" dirty="0"/>
              <a:t> les </a:t>
            </a:r>
            <a:r>
              <a:rPr lang="en-US" b="1" dirty="0" err="1"/>
              <a:t>recettes</a:t>
            </a:r>
            <a:r>
              <a:rPr lang="en-US" b="1" dirty="0"/>
              <a:t> ?</a:t>
            </a:r>
          </a:p>
          <a:p>
            <a:r>
              <a:rPr lang="fr-FR" dirty="0"/>
              <a:t>C’est l’argent qui entre dans votre entreprise</a:t>
            </a:r>
            <a:r>
              <a:rPr lang="en-US" dirty="0"/>
              <a:t>.</a:t>
            </a:r>
          </a:p>
          <a:p>
            <a:pPr marL="0" indent="0">
              <a:buNone/>
            </a:pPr>
            <a:endParaRPr lang="en-US" b="1" dirty="0"/>
          </a:p>
          <a:p>
            <a:pPr marL="0" indent="0">
              <a:buNone/>
            </a:pPr>
            <a:r>
              <a:rPr lang="en-US" b="1" dirty="0" err="1"/>
              <a:t>Qu’est-ce</a:t>
            </a:r>
            <a:r>
              <a:rPr lang="en-US" b="1" dirty="0"/>
              <a:t> les </a:t>
            </a:r>
            <a:r>
              <a:rPr lang="en-US" b="1" dirty="0" err="1"/>
              <a:t>dépenses</a:t>
            </a:r>
            <a:r>
              <a:rPr lang="en-US" b="1" dirty="0"/>
              <a:t> ?</a:t>
            </a:r>
          </a:p>
          <a:p>
            <a:r>
              <a:rPr lang="fr-FR" dirty="0"/>
              <a:t>C’est l’argent qui sort de votre entreprise</a:t>
            </a:r>
            <a:r>
              <a:rPr lang="en-US" dirty="0"/>
              <a:t>.</a:t>
            </a:r>
          </a:p>
          <a:p>
            <a:pPr marL="0" indent="0">
              <a:buNone/>
            </a:pPr>
            <a:endParaRPr lang="en-US" dirty="0"/>
          </a:p>
        </p:txBody>
      </p:sp>
    </p:spTree>
    <p:extLst>
      <p:ext uri="{BB962C8B-B14F-4D97-AF65-F5344CB8AC3E}">
        <p14:creationId xmlns:p14="http://schemas.microsoft.com/office/powerpoint/2010/main" val="3060570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solidFill>
            <a:schemeClr val="accent3">
              <a:lumMod val="50000"/>
            </a:schemeClr>
          </a:solidFill>
        </p:spPr>
        <p:txBody>
          <a:bodyPr/>
          <a:lstStyle/>
          <a:p>
            <a:r>
              <a:rPr lang="en-US" altLang="en-US" b="1" dirty="0">
                <a:solidFill>
                  <a:schemeClr val="bg1"/>
                </a:solidFill>
              </a:rPr>
              <a:t>Livres de </a:t>
            </a:r>
            <a:r>
              <a:rPr lang="en-US" altLang="en-US" b="1" dirty="0" err="1">
                <a:solidFill>
                  <a:schemeClr val="bg1"/>
                </a:solidFill>
              </a:rPr>
              <a:t>comptes</a:t>
            </a:r>
            <a:endParaRPr lang="en-US" altLang="en-US" b="1" dirty="0">
              <a:solidFill>
                <a:schemeClr val="bg1"/>
              </a:solidFill>
            </a:endParaRPr>
          </a:p>
        </p:txBody>
      </p:sp>
      <p:sp>
        <p:nvSpPr>
          <p:cNvPr id="10243" name="Content Placeholder 2"/>
          <p:cNvSpPr>
            <a:spLocks noGrp="1"/>
          </p:cNvSpPr>
          <p:nvPr>
            <p:ph idx="1"/>
          </p:nvPr>
        </p:nvSpPr>
        <p:spPr/>
        <p:txBody>
          <a:bodyPr>
            <a:normAutofit/>
          </a:bodyPr>
          <a:lstStyle/>
          <a:p>
            <a:r>
              <a:rPr lang="fr-FR" altLang="en-US" sz="2800" dirty="0"/>
              <a:t>C’est là que les premiers enregistrements sont faits.</a:t>
            </a:r>
          </a:p>
          <a:p>
            <a:r>
              <a:rPr lang="fr-FR" altLang="en-US" sz="2800" dirty="0"/>
              <a:t>Ces livres sont préparés sur base de documents-sources (par ex., les reçus).</a:t>
            </a:r>
          </a:p>
          <a:p>
            <a:r>
              <a:rPr lang="fr-FR" altLang="en-US" sz="2800" dirty="0"/>
              <a:t>Voici quelques exemples :</a:t>
            </a:r>
            <a:endParaRPr lang="en-US" altLang="en-US" sz="2800" dirty="0"/>
          </a:p>
          <a:p>
            <a:pPr lvl="1">
              <a:buFont typeface="Courier New" panose="02070309020205020404" pitchFamily="49" charset="0"/>
              <a:buChar char="o"/>
            </a:pPr>
            <a:r>
              <a:rPr lang="fr-FR" altLang="en-US" sz="2400" dirty="0"/>
              <a:t>Livre de caisse</a:t>
            </a:r>
          </a:p>
          <a:p>
            <a:pPr lvl="1">
              <a:buFont typeface="Courier New" panose="02070309020205020404" pitchFamily="49" charset="0"/>
              <a:buChar char="o"/>
            </a:pPr>
            <a:r>
              <a:rPr lang="fr-FR" altLang="en-US" sz="2400" dirty="0"/>
              <a:t>Journal de ventes à crédit</a:t>
            </a:r>
          </a:p>
          <a:p>
            <a:pPr lvl="1">
              <a:buFont typeface="Courier New" panose="02070309020205020404" pitchFamily="49" charset="0"/>
              <a:buChar char="o"/>
            </a:pPr>
            <a:r>
              <a:rPr lang="fr-FR" altLang="en-US" sz="2400" dirty="0"/>
              <a:t>Journal d’achats à crédit</a:t>
            </a:r>
            <a:endParaRPr lang="en-US" altLang="en-US" sz="2400" dirty="0"/>
          </a:p>
          <a:p>
            <a:pPr marL="0" indent="0" eaLnBrk="1" hangingPunct="1">
              <a:buNone/>
            </a:pPr>
            <a:endParaRPr lang="en-US" alt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2667000"/>
            <a:ext cx="2619375" cy="1743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47112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52400"/>
            <a:ext cx="8229600" cy="990600"/>
          </a:xfrm>
          <a:solidFill>
            <a:schemeClr val="accent3">
              <a:lumMod val="50000"/>
            </a:schemeClr>
          </a:solidFill>
        </p:spPr>
        <p:txBody>
          <a:bodyPr>
            <a:normAutofit/>
          </a:bodyPr>
          <a:lstStyle/>
          <a:p>
            <a:r>
              <a:rPr lang="en-US" altLang="en-US" sz="4000" b="1" dirty="0">
                <a:solidFill>
                  <a:schemeClr val="bg1"/>
                </a:solidFill>
              </a:rPr>
              <a:t>Livre de </a:t>
            </a:r>
            <a:r>
              <a:rPr lang="en-US" altLang="en-US" sz="4000" b="1" dirty="0" err="1">
                <a:solidFill>
                  <a:schemeClr val="bg1"/>
                </a:solidFill>
              </a:rPr>
              <a:t>caisse</a:t>
            </a:r>
            <a:endParaRPr lang="en-US" altLang="en-US" sz="4000" b="1" dirty="0">
              <a:solidFill>
                <a:schemeClr val="bg1"/>
              </a:solidFill>
            </a:endParaRPr>
          </a:p>
        </p:txBody>
      </p:sp>
      <p:sp>
        <p:nvSpPr>
          <p:cNvPr id="11267" name="Content Placeholder 2"/>
          <p:cNvSpPr>
            <a:spLocks noGrp="1"/>
          </p:cNvSpPr>
          <p:nvPr>
            <p:ph idx="1"/>
          </p:nvPr>
        </p:nvSpPr>
        <p:spPr>
          <a:xfrm>
            <a:off x="457200" y="1143000"/>
            <a:ext cx="8458200" cy="4800600"/>
          </a:xfrm>
        </p:spPr>
        <p:txBody>
          <a:bodyPr>
            <a:normAutofit fontScale="92500" lnSpcReduction="10000"/>
          </a:bodyPr>
          <a:lstStyle/>
          <a:p>
            <a:pPr>
              <a:spcBef>
                <a:spcPts val="600"/>
              </a:spcBef>
              <a:spcAft>
                <a:spcPts val="600"/>
              </a:spcAft>
            </a:pPr>
            <a:r>
              <a:rPr lang="fr-FR" altLang="en-US" sz="2800" dirty="0"/>
              <a:t>Ce livre n’enregistre que les transactions </a:t>
            </a:r>
            <a:r>
              <a:rPr lang="fr-FR" altLang="en-US" sz="2800" b="1" dirty="0"/>
              <a:t>en argent liquide </a:t>
            </a:r>
            <a:r>
              <a:rPr lang="fr-FR" altLang="en-US" sz="2800" dirty="0"/>
              <a:t>(c’est-à-dire, transactions en argent liquide et par chèque).</a:t>
            </a:r>
          </a:p>
          <a:p>
            <a:pPr>
              <a:spcBef>
                <a:spcPts val="600"/>
              </a:spcBef>
              <a:spcAft>
                <a:spcPts val="600"/>
              </a:spcAft>
            </a:pPr>
            <a:r>
              <a:rPr lang="fr-FR" altLang="en-US" sz="2800" dirty="0"/>
              <a:t>L’argent liquide entrant est enregistré </a:t>
            </a:r>
            <a:r>
              <a:rPr lang="fr-FR" altLang="en-US" sz="2800" i="1" dirty="0"/>
              <a:t>à gauche </a:t>
            </a:r>
            <a:r>
              <a:rPr lang="fr-FR" altLang="en-US" sz="2800" dirty="0"/>
              <a:t>et l’argent liquide sortant est enregistré </a:t>
            </a:r>
            <a:r>
              <a:rPr lang="fr-FR" altLang="en-US" sz="2800" i="1" dirty="0"/>
              <a:t>à droite</a:t>
            </a:r>
            <a:r>
              <a:rPr lang="fr-FR" altLang="en-US" sz="2800" dirty="0"/>
              <a:t>. </a:t>
            </a:r>
          </a:p>
          <a:p>
            <a:pPr>
              <a:spcBef>
                <a:spcPts val="600"/>
              </a:spcBef>
              <a:spcAft>
                <a:spcPts val="600"/>
              </a:spcAft>
            </a:pPr>
            <a:r>
              <a:rPr lang="fr-FR" altLang="en-US" sz="2800" dirty="0"/>
              <a:t>Le format du livre de caisse dépend de si l’entreprise possède ou non un compte bancaire.</a:t>
            </a:r>
          </a:p>
          <a:p>
            <a:pPr>
              <a:spcBef>
                <a:spcPts val="600"/>
              </a:spcBef>
              <a:spcAft>
                <a:spcPts val="600"/>
              </a:spcAft>
            </a:pPr>
            <a:r>
              <a:rPr lang="fr-FR" altLang="en-US" sz="2800" dirty="0"/>
              <a:t>Les données dans le livre de caisse proviennent du </a:t>
            </a:r>
            <a:r>
              <a:rPr lang="fr-FR" altLang="en-US" sz="2800" b="1" dirty="0"/>
              <a:t>registre quotidien</a:t>
            </a:r>
            <a:r>
              <a:rPr lang="fr-FR" altLang="en-US" sz="2800" dirty="0"/>
              <a:t>.</a:t>
            </a:r>
            <a:endParaRPr lang="en-US" altLang="en-US" sz="2800" b="1" dirty="0"/>
          </a:p>
          <a:p>
            <a:pPr marL="0" indent="0">
              <a:spcBef>
                <a:spcPts val="600"/>
              </a:spcBef>
              <a:spcAft>
                <a:spcPts val="600"/>
              </a:spcAft>
              <a:buNone/>
            </a:pPr>
            <a:r>
              <a:rPr lang="fr-FR" altLang="en-US" sz="2800" b="1" dirty="0"/>
              <a:t>NB : </a:t>
            </a:r>
            <a:r>
              <a:rPr lang="fr-FR" altLang="en-US" sz="2800" dirty="0"/>
              <a:t>Pour un </a:t>
            </a:r>
            <a:r>
              <a:rPr lang="fr-FR" altLang="en-US" sz="2800" dirty="0" err="1"/>
              <a:t>DVMA</a:t>
            </a:r>
            <a:r>
              <a:rPr lang="fr-FR" altLang="en-US" sz="2800" dirty="0"/>
              <a:t>, le </a:t>
            </a:r>
            <a:r>
              <a:rPr lang="fr-FR" altLang="en-US" sz="2800" b="1" dirty="0"/>
              <a:t>registre des ordonnances et des dispensations</a:t>
            </a:r>
            <a:r>
              <a:rPr lang="fr-FR" altLang="en-US" sz="2800" dirty="0"/>
              <a:t> donne un bon aperçu des transactions en espèces à enregistrer dans le livre de caisse</a:t>
            </a:r>
            <a:r>
              <a:rPr lang="en-US" altLang="en-US" sz="2800" dirty="0"/>
              <a:t>.</a:t>
            </a:r>
          </a:p>
          <a:p>
            <a:pPr eaLnBrk="1" hangingPunct="1">
              <a:buFont typeface="Arial" charset="0"/>
              <a:buNone/>
            </a:pPr>
            <a:endParaRPr lang="en-US" altLang="en-US" dirty="0"/>
          </a:p>
        </p:txBody>
      </p:sp>
    </p:spTree>
    <p:extLst>
      <p:ext uri="{BB962C8B-B14F-4D97-AF65-F5344CB8AC3E}">
        <p14:creationId xmlns:p14="http://schemas.microsoft.com/office/powerpoint/2010/main" val="3238856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EA4D3EA-6315-4EA1-981C-2B35E9899DC0}"/>
              </a:ext>
            </a:extLst>
          </p:cNvPr>
          <p:cNvSpPr>
            <a:spLocks noGrp="1"/>
          </p:cNvSpPr>
          <p:nvPr>
            <p:ph idx="1"/>
          </p:nvPr>
        </p:nvSpPr>
        <p:spPr/>
        <p:txBody>
          <a:bodyPr/>
          <a:lstStyle/>
          <a:p>
            <a:endParaRPr lang="fr-FR"/>
          </a:p>
        </p:txBody>
      </p:sp>
      <p:pic>
        <p:nvPicPr>
          <p:cNvPr id="3" name="Picture 2">
            <a:extLst>
              <a:ext uri="{FF2B5EF4-FFF2-40B4-BE49-F238E27FC236}">
                <a16:creationId xmlns:a16="http://schemas.microsoft.com/office/drawing/2014/main" id="{B0AEBF0C-41B0-4B91-B1C4-00B5AAE29E83}"/>
              </a:ext>
            </a:extLst>
          </p:cNvPr>
          <p:cNvPicPr>
            <a:picLocks noChangeAspect="1"/>
          </p:cNvPicPr>
          <p:nvPr/>
        </p:nvPicPr>
        <p:blipFill>
          <a:blip r:embed="rId2"/>
          <a:stretch>
            <a:fillRect/>
          </a:stretch>
        </p:blipFill>
        <p:spPr>
          <a:xfrm>
            <a:off x="228600" y="1143000"/>
            <a:ext cx="8610600" cy="3293447"/>
          </a:xfrm>
          <a:prstGeom prst="rect">
            <a:avLst/>
          </a:prstGeom>
        </p:spPr>
      </p:pic>
    </p:spTree>
    <p:extLst>
      <p:ext uri="{BB962C8B-B14F-4D97-AF65-F5344CB8AC3E}">
        <p14:creationId xmlns:p14="http://schemas.microsoft.com/office/powerpoint/2010/main" val="1441418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50000"/>
            </a:schemeClr>
          </a:solidFill>
        </p:spPr>
        <p:txBody>
          <a:bodyPr rtlCol="0">
            <a:normAutofit fontScale="90000"/>
          </a:bodyPr>
          <a:lstStyle/>
          <a:p>
            <a:pPr>
              <a:defRPr/>
            </a:pPr>
            <a:r>
              <a:rPr lang="fr-FR" b="1" dirty="0">
                <a:solidFill>
                  <a:schemeClr val="bg1"/>
                </a:solidFill>
              </a:rPr>
              <a:t>Format d’un livre de caisse à une colonne</a:t>
            </a:r>
            <a:endParaRPr lang="en-US" b="1" dirty="0">
              <a:solidFill>
                <a:schemeClr val="bg1"/>
              </a:solidFill>
            </a:endParaRPr>
          </a:p>
        </p:txBody>
      </p:sp>
      <p:sp>
        <p:nvSpPr>
          <p:cNvPr id="12291" name="Content Placeholder 2"/>
          <p:cNvSpPr>
            <a:spLocks noGrp="1"/>
          </p:cNvSpPr>
          <p:nvPr>
            <p:ph idx="1"/>
          </p:nvPr>
        </p:nvSpPr>
        <p:spPr>
          <a:xfrm>
            <a:off x="457200" y="1600201"/>
            <a:ext cx="8229600" cy="533400"/>
          </a:xfrm>
        </p:spPr>
        <p:txBody>
          <a:bodyPr>
            <a:normAutofit lnSpcReduction="10000"/>
          </a:bodyPr>
          <a:lstStyle/>
          <a:p>
            <a:pPr eaLnBrk="1" hangingPunct="1">
              <a:buFont typeface="Arial" charset="0"/>
              <a:buNone/>
            </a:pPr>
            <a:endParaRPr lang="en-US" altLang="en-US" dirty="0"/>
          </a:p>
          <a:p>
            <a:pPr eaLnBrk="1" hangingPunct="1">
              <a:buFont typeface="Arial" charset="0"/>
              <a:buNone/>
            </a:pPr>
            <a:endParaRPr lang="en-US" altLang="en-US" dirty="0"/>
          </a:p>
          <a:p>
            <a:pPr eaLnBrk="1" hangingPunct="1">
              <a:buFont typeface="Arial" charset="0"/>
              <a:buNone/>
            </a:pPr>
            <a:endParaRPr lang="en-US" altLang="en-US" dirty="0"/>
          </a:p>
          <a:p>
            <a:pPr eaLnBrk="1" hangingPunct="1">
              <a:buFont typeface="Arial" charset="0"/>
              <a:buNone/>
            </a:pPr>
            <a:endParaRPr lang="en-US" altLang="en-US" dirty="0"/>
          </a:p>
          <a:p>
            <a:pPr eaLnBrk="1" hangingPunct="1">
              <a:buFont typeface="Arial" charset="0"/>
              <a:buNone/>
            </a:pPr>
            <a:endParaRPr lang="en-US" altLang="en-US" dirty="0"/>
          </a:p>
          <a:p>
            <a:pPr eaLnBrk="1" hangingPunct="1">
              <a:buFont typeface="Arial" charset="0"/>
              <a:buNone/>
            </a:pPr>
            <a:endParaRPr lang="en-US" altLang="en-US" dirty="0"/>
          </a:p>
        </p:txBody>
      </p:sp>
      <p:pic>
        <p:nvPicPr>
          <p:cNvPr id="9" name="Picture 8">
            <a:extLst>
              <a:ext uri="{FF2B5EF4-FFF2-40B4-BE49-F238E27FC236}">
                <a16:creationId xmlns:a16="http://schemas.microsoft.com/office/drawing/2014/main" id="{87FD0D2D-2722-4F11-B970-56DE45AC3468}"/>
              </a:ext>
            </a:extLst>
          </p:cNvPr>
          <p:cNvPicPr>
            <a:picLocks noChangeAspect="1"/>
          </p:cNvPicPr>
          <p:nvPr/>
        </p:nvPicPr>
        <p:blipFill>
          <a:blip r:embed="rId3"/>
          <a:stretch>
            <a:fillRect/>
          </a:stretch>
        </p:blipFill>
        <p:spPr>
          <a:xfrm>
            <a:off x="190500" y="1633729"/>
            <a:ext cx="8763000" cy="2839949"/>
          </a:xfrm>
          <a:prstGeom prst="rect">
            <a:avLst/>
          </a:prstGeom>
        </p:spPr>
      </p:pic>
    </p:spTree>
    <p:extLst>
      <p:ext uri="{BB962C8B-B14F-4D97-AF65-F5344CB8AC3E}">
        <p14:creationId xmlns:p14="http://schemas.microsoft.com/office/powerpoint/2010/main" val="1366719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0" indent="0" algn="just" eaLnBrk="1" fontAlgn="auto" hangingPunct="1">
              <a:spcAft>
                <a:spcPts val="0"/>
              </a:spcAft>
              <a:buFont typeface="Arial" pitchFamily="34" charset="0"/>
              <a:buNone/>
              <a:defRPr/>
            </a:pPr>
            <a:endParaRPr lang="en-US" sz="2400" dirty="0"/>
          </a:p>
          <a:p>
            <a:pPr marL="0" indent="0" algn="just" eaLnBrk="1" fontAlgn="auto" hangingPunct="1">
              <a:spcAft>
                <a:spcPts val="0"/>
              </a:spcAft>
              <a:buFont typeface="Arial" pitchFamily="34" charset="0"/>
              <a:buNone/>
              <a:defRPr/>
            </a:pPr>
            <a:endParaRPr lang="en-US" sz="2400" dirty="0"/>
          </a:p>
          <a:p>
            <a:pPr marL="0" indent="0" algn="just" eaLnBrk="1" fontAlgn="auto" hangingPunct="1">
              <a:spcAft>
                <a:spcPts val="0"/>
              </a:spcAft>
              <a:buFont typeface="Arial" pitchFamily="34" charset="0"/>
              <a:buNone/>
              <a:defRPr/>
            </a:pPr>
            <a:endParaRPr lang="en-US" sz="2400" dirty="0"/>
          </a:p>
          <a:p>
            <a:pPr marL="0" indent="0" algn="just" eaLnBrk="1" fontAlgn="auto" hangingPunct="1">
              <a:spcAft>
                <a:spcPts val="0"/>
              </a:spcAft>
              <a:buFont typeface="Arial" pitchFamily="34" charset="0"/>
              <a:buNone/>
              <a:defRPr/>
            </a:pPr>
            <a:endParaRPr lang="en-US" sz="2400" dirty="0"/>
          </a:p>
          <a:p>
            <a:pPr marL="0" indent="0" algn="just" eaLnBrk="1" fontAlgn="auto" hangingPunct="1">
              <a:spcAft>
                <a:spcPts val="0"/>
              </a:spcAft>
              <a:buFont typeface="Arial" pitchFamily="34" charset="0"/>
              <a:buNone/>
              <a:defRPr/>
            </a:pPr>
            <a:endParaRPr lang="en-US" sz="2400" dirty="0"/>
          </a:p>
          <a:p>
            <a:pPr marL="0" indent="0" algn="just" eaLnBrk="1" fontAlgn="auto" hangingPunct="1">
              <a:spcAft>
                <a:spcPts val="0"/>
              </a:spcAft>
              <a:buFont typeface="Arial" pitchFamily="34" charset="0"/>
              <a:buNone/>
              <a:defRPr/>
            </a:pPr>
            <a:endParaRPr lang="en-US" sz="2400" dirty="0"/>
          </a:p>
          <a:p>
            <a:pPr marL="0" indent="0" algn="just" eaLnBrk="1" fontAlgn="auto" hangingPunct="1">
              <a:spcAft>
                <a:spcPts val="0"/>
              </a:spcAft>
              <a:buFont typeface="Arial" pitchFamily="34" charset="0"/>
              <a:buNone/>
              <a:defRPr/>
            </a:pPr>
            <a:endParaRPr lang="en-US" sz="2400" dirty="0"/>
          </a:p>
          <a:p>
            <a:pPr marL="0" indent="0" algn="just">
              <a:buNone/>
              <a:defRPr/>
            </a:pPr>
            <a:r>
              <a:rPr lang="fr-FR" sz="2400" dirty="0"/>
              <a:t>NB : Si l’entreprise ne fait ni d’achats ni de ventes à crédit, vous n’avez besoin que d’un livre de caisse</a:t>
            </a:r>
            <a:r>
              <a:rPr lang="en-US" sz="2400" dirty="0"/>
              <a:t>.</a:t>
            </a:r>
          </a:p>
        </p:txBody>
      </p:sp>
      <p:sp>
        <p:nvSpPr>
          <p:cNvPr id="8" name="Title 1"/>
          <p:cNvSpPr>
            <a:spLocks noGrp="1"/>
          </p:cNvSpPr>
          <p:nvPr>
            <p:ph type="title"/>
          </p:nvPr>
        </p:nvSpPr>
        <p:spPr>
          <a:xfrm>
            <a:off x="457200" y="274638"/>
            <a:ext cx="8229600" cy="1143000"/>
          </a:xfrm>
          <a:solidFill>
            <a:schemeClr val="accent3">
              <a:lumMod val="50000"/>
            </a:schemeClr>
          </a:solidFill>
        </p:spPr>
        <p:txBody>
          <a:bodyPr rtlCol="0">
            <a:normAutofit fontScale="90000"/>
          </a:bodyPr>
          <a:lstStyle/>
          <a:p>
            <a:pPr>
              <a:defRPr/>
            </a:pPr>
            <a:r>
              <a:rPr lang="fr-FR" b="1" dirty="0">
                <a:solidFill>
                  <a:schemeClr val="bg1"/>
                </a:solidFill>
              </a:rPr>
              <a:t>Format d’un livre de caisse à deux colonnes </a:t>
            </a:r>
            <a:endParaRPr lang="en-US" b="1" dirty="0">
              <a:solidFill>
                <a:schemeClr val="bg1"/>
              </a:solidFill>
            </a:endParaRPr>
          </a:p>
        </p:txBody>
      </p:sp>
      <p:pic>
        <p:nvPicPr>
          <p:cNvPr id="2" name="Picture 1">
            <a:extLst>
              <a:ext uri="{FF2B5EF4-FFF2-40B4-BE49-F238E27FC236}">
                <a16:creationId xmlns:a16="http://schemas.microsoft.com/office/drawing/2014/main" id="{10CA58F4-24AF-428D-83FF-D27C87A65345}"/>
              </a:ext>
            </a:extLst>
          </p:cNvPr>
          <p:cNvPicPr>
            <a:picLocks noChangeAspect="1"/>
          </p:cNvPicPr>
          <p:nvPr/>
        </p:nvPicPr>
        <p:blipFill>
          <a:blip r:embed="rId3"/>
          <a:stretch>
            <a:fillRect/>
          </a:stretch>
        </p:blipFill>
        <p:spPr>
          <a:xfrm>
            <a:off x="405510" y="1828800"/>
            <a:ext cx="8281290" cy="2551841"/>
          </a:xfrm>
          <a:prstGeom prst="rect">
            <a:avLst/>
          </a:prstGeom>
        </p:spPr>
      </p:pic>
    </p:spTree>
    <p:extLst>
      <p:ext uri="{BB962C8B-B14F-4D97-AF65-F5344CB8AC3E}">
        <p14:creationId xmlns:p14="http://schemas.microsoft.com/office/powerpoint/2010/main" val="4232645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267200"/>
          </a:xfrm>
        </p:spPr>
        <p:txBody>
          <a:bodyPr rtlCol="0">
            <a:normAutofit fontScale="92500" lnSpcReduction="10000"/>
          </a:bodyPr>
          <a:lstStyle/>
          <a:p>
            <a:pPr algn="ctr">
              <a:buNone/>
              <a:defRPr/>
            </a:pPr>
            <a:r>
              <a:rPr lang="fr-FR" sz="2400" b="1" dirty="0"/>
              <a:t>Livre de débiteurs pour le mois de</a:t>
            </a:r>
            <a:r>
              <a:rPr lang="en-US" sz="2400" b="1" dirty="0"/>
              <a:t>…</a:t>
            </a:r>
          </a:p>
          <a:p>
            <a:pPr algn="ctr">
              <a:buNone/>
              <a:defRPr/>
            </a:pPr>
            <a:endParaRPr lang="en-US" sz="2400" b="1" dirty="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endParaRPr lang="en-US" dirty="0"/>
          </a:p>
          <a:p>
            <a:pPr>
              <a:buNone/>
              <a:defRPr/>
            </a:pPr>
            <a:endParaRPr lang="en-US" dirty="0"/>
          </a:p>
          <a:p>
            <a:pPr marL="0" indent="0">
              <a:buNone/>
              <a:defRPr/>
            </a:pPr>
            <a:r>
              <a:rPr lang="fr-FR" sz="2800" dirty="0"/>
              <a:t>Ce livre enregistre seulement les ventes à crédit</a:t>
            </a:r>
            <a:r>
              <a:rPr lang="en-US" sz="2800" dirty="0"/>
              <a:t>.</a:t>
            </a:r>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endParaRPr lang="en-US" dirty="0"/>
          </a:p>
        </p:txBody>
      </p:sp>
      <p:sp>
        <p:nvSpPr>
          <p:cNvPr id="8" name="Title 1"/>
          <p:cNvSpPr>
            <a:spLocks noGrp="1"/>
          </p:cNvSpPr>
          <p:nvPr>
            <p:ph type="title"/>
          </p:nvPr>
        </p:nvSpPr>
        <p:spPr>
          <a:xfrm>
            <a:off x="457200" y="274638"/>
            <a:ext cx="8229600" cy="1143000"/>
          </a:xfrm>
          <a:solidFill>
            <a:schemeClr val="accent3">
              <a:lumMod val="50000"/>
            </a:schemeClr>
          </a:solidFill>
        </p:spPr>
        <p:txBody>
          <a:bodyPr rtlCol="0">
            <a:normAutofit/>
          </a:bodyPr>
          <a:lstStyle/>
          <a:p>
            <a:pPr>
              <a:defRPr/>
            </a:pPr>
            <a:r>
              <a:rPr lang="fr-FR" sz="4000" b="1" dirty="0">
                <a:solidFill>
                  <a:schemeClr val="bg1"/>
                </a:solidFill>
              </a:rPr>
              <a:t>Format de livre de débiteurs</a:t>
            </a:r>
            <a:endParaRPr lang="en-US" sz="4000" b="1" dirty="0">
              <a:solidFill>
                <a:schemeClr val="bg1"/>
              </a:solidFill>
            </a:endParaRPr>
          </a:p>
        </p:txBody>
      </p:sp>
      <p:pic>
        <p:nvPicPr>
          <p:cNvPr id="2" name="Picture 1">
            <a:extLst>
              <a:ext uri="{FF2B5EF4-FFF2-40B4-BE49-F238E27FC236}">
                <a16:creationId xmlns:a16="http://schemas.microsoft.com/office/drawing/2014/main" id="{B42AF83D-0F06-4F3E-AE3C-36DF158B6A15}"/>
              </a:ext>
            </a:extLst>
          </p:cNvPr>
          <p:cNvPicPr>
            <a:picLocks noChangeAspect="1"/>
          </p:cNvPicPr>
          <p:nvPr/>
        </p:nvPicPr>
        <p:blipFill>
          <a:blip r:embed="rId3"/>
          <a:stretch>
            <a:fillRect/>
          </a:stretch>
        </p:blipFill>
        <p:spPr>
          <a:xfrm>
            <a:off x="342900" y="2133600"/>
            <a:ext cx="8458200" cy="2375124"/>
          </a:xfrm>
          <a:prstGeom prst="rect">
            <a:avLst/>
          </a:prstGeom>
        </p:spPr>
      </p:pic>
    </p:spTree>
    <p:extLst>
      <p:ext uri="{BB962C8B-B14F-4D97-AF65-F5344CB8AC3E}">
        <p14:creationId xmlns:p14="http://schemas.microsoft.com/office/powerpoint/2010/main" val="272505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9"/>
          <p:cNvSpPr>
            <a:spLocks noChangeArrowheads="1"/>
          </p:cNvSpPr>
          <p:nvPr/>
        </p:nvSpPr>
        <p:spPr bwMode="auto">
          <a:xfrm>
            <a:off x="1644650" y="146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13" name="Rectangle 8"/>
          <p:cNvSpPr>
            <a:spLocks/>
          </p:cNvSpPr>
          <p:nvPr/>
        </p:nvSpPr>
        <p:spPr bwMode="auto">
          <a:xfrm>
            <a:off x="1225770" y="157045"/>
            <a:ext cx="6609682" cy="6010509"/>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pic>
        <p:nvPicPr>
          <p:cNvPr id="4" name="Content Placeholder 3">
            <a:extLst>
              <a:ext uri="{FF2B5EF4-FFF2-40B4-BE49-F238E27FC236}">
                <a16:creationId xmlns:a16="http://schemas.microsoft.com/office/drawing/2014/main" id="{E09FE6B7-3590-47FB-8ED8-03F102E95FAC}"/>
              </a:ext>
            </a:extLst>
          </p:cNvPr>
          <p:cNvPicPr>
            <a:picLocks noGrp="1" noChangeAspect="1"/>
          </p:cNvPicPr>
          <p:nvPr>
            <p:ph idx="1"/>
          </p:nvPr>
        </p:nvPicPr>
        <p:blipFill>
          <a:blip r:embed="rId2"/>
          <a:stretch>
            <a:fillRect/>
          </a:stretch>
        </p:blipFill>
        <p:spPr>
          <a:xfrm>
            <a:off x="1297964" y="304800"/>
            <a:ext cx="6465293" cy="5638800"/>
          </a:xfrm>
          <a:prstGeom prst="rect">
            <a:avLst/>
          </a:prstGeom>
        </p:spPr>
      </p:pic>
    </p:spTree>
    <p:extLst>
      <p:ext uri="{BB962C8B-B14F-4D97-AF65-F5344CB8AC3E}">
        <p14:creationId xmlns:p14="http://schemas.microsoft.com/office/powerpoint/2010/main" val="1680999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50000"/>
            </a:schemeClr>
          </a:solidFill>
        </p:spPr>
        <p:txBody>
          <a:bodyPr>
            <a:normAutofit/>
          </a:bodyPr>
          <a:lstStyle/>
          <a:p>
            <a:r>
              <a:rPr lang="en-US" sz="4000" b="1" dirty="0" err="1">
                <a:solidFill>
                  <a:schemeClr val="bg1"/>
                </a:solidFill>
              </a:rPr>
              <a:t>Objectifs</a:t>
            </a:r>
            <a:endParaRPr lang="en-US" sz="4000" dirty="0">
              <a:solidFill>
                <a:schemeClr val="bg1"/>
              </a:solidFill>
            </a:endParaRPr>
          </a:p>
        </p:txBody>
      </p:sp>
      <p:sp>
        <p:nvSpPr>
          <p:cNvPr id="3" name="Content Placeholder 2"/>
          <p:cNvSpPr>
            <a:spLocks noGrp="1"/>
          </p:cNvSpPr>
          <p:nvPr>
            <p:ph idx="1"/>
          </p:nvPr>
        </p:nvSpPr>
        <p:spPr>
          <a:xfrm>
            <a:off x="457200" y="1600200"/>
            <a:ext cx="8305800" cy="4525963"/>
          </a:xfrm>
        </p:spPr>
        <p:txBody>
          <a:bodyPr>
            <a:normAutofit lnSpcReduction="10000"/>
          </a:bodyPr>
          <a:lstStyle/>
          <a:p>
            <a:pPr marL="0" indent="0" algn="just">
              <a:buNone/>
            </a:pPr>
            <a:r>
              <a:rPr lang="fr-FR" sz="2800" dirty="0"/>
              <a:t>Suite à sa participation active au module, la personne sera en mesure de </a:t>
            </a:r>
            <a:r>
              <a:rPr lang="en-US" sz="2800" dirty="0"/>
              <a:t>: </a:t>
            </a:r>
          </a:p>
          <a:p>
            <a:pPr marL="457200" lvl="1" indent="-457200">
              <a:buFont typeface="+mj-lt"/>
              <a:buAutoNum type="arabicPeriod"/>
            </a:pPr>
            <a:r>
              <a:rPr lang="fr-FR" sz="2400" dirty="0"/>
              <a:t>Énumérer les principes pour établir un système de comptabilité simple pour son </a:t>
            </a:r>
            <a:r>
              <a:rPr lang="fr-FR" sz="2400" dirty="0" err="1"/>
              <a:t>DVMA</a:t>
            </a:r>
            <a:r>
              <a:rPr lang="fr-FR" sz="2400" dirty="0"/>
              <a:t>.</a:t>
            </a:r>
          </a:p>
          <a:p>
            <a:pPr marL="457200" lvl="1" indent="-457200">
              <a:buFont typeface="+mj-lt"/>
              <a:buAutoNum type="arabicPeriod"/>
            </a:pPr>
            <a:r>
              <a:rPr lang="fr-FR" sz="2400" dirty="0"/>
              <a:t>Expliquer comment réaliser les quatre étapes de rapprochement du solde du compte bancaire.</a:t>
            </a:r>
          </a:p>
          <a:p>
            <a:pPr marL="457200" lvl="1" indent="-457200">
              <a:buFont typeface="+mj-lt"/>
              <a:buAutoNum type="arabicPeriod"/>
            </a:pPr>
            <a:r>
              <a:rPr lang="fr-FR" sz="2400" dirty="0"/>
              <a:t>Expliquer comment enregistrer les revenus et dépenses mensuels.</a:t>
            </a:r>
          </a:p>
          <a:p>
            <a:pPr marL="457200" lvl="1" indent="-457200">
              <a:buFont typeface="+mj-lt"/>
              <a:buAutoNum type="arabicPeriod"/>
            </a:pPr>
            <a:r>
              <a:rPr lang="fr-FR" sz="2400" dirty="0"/>
              <a:t>Expliquer comment calculer si le </a:t>
            </a:r>
            <a:r>
              <a:rPr lang="fr-FR" sz="2400" dirty="0" err="1"/>
              <a:t>DVMA</a:t>
            </a:r>
            <a:r>
              <a:rPr lang="fr-FR" sz="2400" dirty="0"/>
              <a:t> a réalisé un profit ou subi une perte dans le mois.</a:t>
            </a:r>
          </a:p>
          <a:p>
            <a:pPr marL="457200" lvl="1" indent="-457200">
              <a:buFont typeface="+mj-lt"/>
              <a:buAutoNum type="arabicPeriod"/>
            </a:pPr>
            <a:r>
              <a:rPr lang="fr-FR" sz="2400" dirty="0"/>
              <a:t>Nommer les quatre éléments clés d’une stratégie de gestion du crédit.</a:t>
            </a:r>
          </a:p>
        </p:txBody>
      </p:sp>
    </p:spTree>
    <p:extLst>
      <p:ext uri="{BB962C8B-B14F-4D97-AF65-F5344CB8AC3E}">
        <p14:creationId xmlns:p14="http://schemas.microsoft.com/office/powerpoint/2010/main" val="12400777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idx="1"/>
          </p:nvPr>
        </p:nvSpPr>
        <p:spPr>
          <a:xfrm>
            <a:off x="609600" y="1600200"/>
            <a:ext cx="8229600" cy="4525963"/>
          </a:xfrm>
        </p:spPr>
        <p:txBody>
          <a:bodyPr>
            <a:normAutofit fontScale="92500" lnSpcReduction="10000"/>
          </a:bodyPr>
          <a:lstStyle/>
          <a:p>
            <a:pPr marL="0" indent="0">
              <a:buNone/>
            </a:pPr>
            <a:endParaRPr lang="en-US" sz="2800" b="1" dirty="0"/>
          </a:p>
          <a:p>
            <a:pPr marL="0" indent="0" algn="ctr">
              <a:buNone/>
            </a:pPr>
            <a:r>
              <a:rPr lang="fr-FR" sz="2800" b="1" dirty="0"/>
              <a:t>Livre de créditeur pour le mois de …</a:t>
            </a:r>
            <a:endParaRPr lang="en-US" sz="2800" b="1"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marL="0" indent="0" eaLnBrk="1" hangingPunct="1">
              <a:buNone/>
            </a:pPr>
            <a:endParaRPr lang="en-US" altLang="en-US" dirty="0"/>
          </a:p>
          <a:p>
            <a:pPr marL="0" indent="0">
              <a:buNone/>
            </a:pPr>
            <a:r>
              <a:rPr lang="fr-FR" altLang="en-US" sz="2800" dirty="0"/>
              <a:t>•	Ce livre n’enregistre que les achats à crédit</a:t>
            </a:r>
            <a:r>
              <a:rPr lang="en-US" altLang="en-US" sz="2800" dirty="0"/>
              <a:t>.</a:t>
            </a:r>
          </a:p>
          <a:p>
            <a:pPr eaLnBrk="1" hangingPunct="1">
              <a:buFont typeface="Arial" charset="0"/>
              <a:buNone/>
            </a:pPr>
            <a:endParaRPr lang="en-US" altLang="en-US" dirty="0"/>
          </a:p>
        </p:txBody>
      </p:sp>
      <p:sp>
        <p:nvSpPr>
          <p:cNvPr id="8" name="Title 1"/>
          <p:cNvSpPr>
            <a:spLocks noGrp="1"/>
          </p:cNvSpPr>
          <p:nvPr>
            <p:ph type="title"/>
          </p:nvPr>
        </p:nvSpPr>
        <p:spPr>
          <a:xfrm>
            <a:off x="457200" y="274638"/>
            <a:ext cx="8229600" cy="1143000"/>
          </a:xfrm>
          <a:solidFill>
            <a:schemeClr val="accent3">
              <a:lumMod val="50000"/>
            </a:schemeClr>
          </a:solidFill>
        </p:spPr>
        <p:txBody>
          <a:bodyPr rtlCol="0">
            <a:normAutofit/>
          </a:bodyPr>
          <a:lstStyle/>
          <a:p>
            <a:pPr>
              <a:defRPr/>
            </a:pPr>
            <a:r>
              <a:rPr lang="fr-FR" sz="4000" b="1" dirty="0">
                <a:solidFill>
                  <a:schemeClr val="bg1"/>
                </a:solidFill>
              </a:rPr>
              <a:t>Format d’un livre de créditeur</a:t>
            </a:r>
            <a:endParaRPr lang="en-US" sz="4000" b="1" dirty="0">
              <a:solidFill>
                <a:schemeClr val="bg1"/>
              </a:solidFill>
            </a:endParaRPr>
          </a:p>
        </p:txBody>
      </p:sp>
      <p:pic>
        <p:nvPicPr>
          <p:cNvPr id="2" name="Picture 1">
            <a:extLst>
              <a:ext uri="{FF2B5EF4-FFF2-40B4-BE49-F238E27FC236}">
                <a16:creationId xmlns:a16="http://schemas.microsoft.com/office/drawing/2014/main" id="{EB989FD9-9C2E-40B5-856B-6FA0FAED2404}"/>
              </a:ext>
            </a:extLst>
          </p:cNvPr>
          <p:cNvPicPr>
            <a:picLocks noChangeAspect="1"/>
          </p:cNvPicPr>
          <p:nvPr/>
        </p:nvPicPr>
        <p:blipFill>
          <a:blip r:embed="rId3"/>
          <a:stretch>
            <a:fillRect/>
          </a:stretch>
        </p:blipFill>
        <p:spPr>
          <a:xfrm>
            <a:off x="762825" y="2590800"/>
            <a:ext cx="7923150" cy="2161923"/>
          </a:xfrm>
          <a:prstGeom prst="rect">
            <a:avLst/>
          </a:prstGeom>
        </p:spPr>
      </p:pic>
    </p:spTree>
    <p:extLst>
      <p:ext uri="{BB962C8B-B14F-4D97-AF65-F5344CB8AC3E}">
        <p14:creationId xmlns:p14="http://schemas.microsoft.com/office/powerpoint/2010/main" val="814337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948" y="152400"/>
            <a:ext cx="8229600" cy="1417637"/>
          </a:xfrm>
          <a:solidFill>
            <a:schemeClr val="accent3">
              <a:lumMod val="50000"/>
            </a:schemeClr>
          </a:solidFill>
        </p:spPr>
        <p:txBody>
          <a:bodyPr>
            <a:normAutofit/>
          </a:bodyPr>
          <a:lstStyle/>
          <a:p>
            <a:pPr>
              <a:tabLst>
                <a:tab pos="3997325" algn="l"/>
              </a:tabLst>
            </a:pPr>
            <a:r>
              <a:rPr lang="fr-FR" sz="4000" b="1" dirty="0">
                <a:solidFill>
                  <a:schemeClr val="bg1"/>
                </a:solidFill>
              </a:rPr>
              <a:t>Calculer le profit et la perte </a:t>
            </a:r>
            <a:r>
              <a:rPr lang="en-US" sz="4000" b="1" dirty="0">
                <a:solidFill>
                  <a:schemeClr val="bg1"/>
                </a:solidFill>
              </a:rPr>
              <a:t>(1)</a:t>
            </a:r>
            <a:endParaRPr lang="en-GB" sz="4000" b="1" dirty="0">
              <a:solidFill>
                <a:schemeClr val="bg1"/>
              </a:solidFill>
            </a:endParaRPr>
          </a:p>
        </p:txBody>
      </p:sp>
      <p:sp>
        <p:nvSpPr>
          <p:cNvPr id="3" name="Content Placeholder 2"/>
          <p:cNvSpPr>
            <a:spLocks noGrp="1"/>
          </p:cNvSpPr>
          <p:nvPr>
            <p:ph idx="1"/>
          </p:nvPr>
        </p:nvSpPr>
        <p:spPr>
          <a:xfrm>
            <a:off x="457200" y="1570037"/>
            <a:ext cx="8229600" cy="4983163"/>
          </a:xfrm>
        </p:spPr>
        <p:txBody>
          <a:bodyPr>
            <a:normAutofit/>
          </a:bodyPr>
          <a:lstStyle/>
          <a:p>
            <a:pPr marL="0" indent="0">
              <a:buNone/>
            </a:pPr>
            <a:r>
              <a:rPr lang="en-US" b="1" dirty="0"/>
              <a:t>Income and expenditure</a:t>
            </a:r>
          </a:p>
          <a:p>
            <a:r>
              <a:rPr lang="fr-FR" dirty="0"/>
              <a:t>Le livre de caisse d’une entreprise sert à enregistrer tout l’argent entrant et sortant.</a:t>
            </a:r>
          </a:p>
          <a:p>
            <a:r>
              <a:rPr lang="fr-FR" dirty="0"/>
              <a:t>Il n’indique cependant pas si l’entreprise a enregistré des profits ou des pertes.</a:t>
            </a:r>
            <a:endParaRPr lang="en-US" dirty="0"/>
          </a:p>
          <a:p>
            <a:pPr marL="0" indent="0" algn="just">
              <a:buNone/>
            </a:pPr>
            <a:endParaRPr lang="en-US" sz="2800" dirty="0"/>
          </a:p>
          <a:p>
            <a:pPr marL="0" indent="0" algn="ctr">
              <a:buNone/>
            </a:pPr>
            <a:r>
              <a:rPr lang="fr-FR" b="1" dirty="0"/>
              <a:t>Argent qui entre – Argent qui sort = </a:t>
            </a:r>
          </a:p>
          <a:p>
            <a:pPr marL="0" indent="0" algn="ctr">
              <a:buNone/>
            </a:pPr>
            <a:r>
              <a:rPr lang="fr-FR" b="1" dirty="0"/>
              <a:t>PROFIT ou PERTE</a:t>
            </a:r>
            <a:endParaRPr lang="en-US" b="1" dirty="0"/>
          </a:p>
          <a:p>
            <a:endParaRPr lang="en-GB" dirty="0"/>
          </a:p>
        </p:txBody>
      </p:sp>
    </p:spTree>
    <p:extLst>
      <p:ext uri="{BB962C8B-B14F-4D97-AF65-F5344CB8AC3E}">
        <p14:creationId xmlns:p14="http://schemas.microsoft.com/office/powerpoint/2010/main" val="28865019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302"/>
            <a:ext cx="8229600" cy="1143000"/>
          </a:xfrm>
          <a:solidFill>
            <a:schemeClr val="accent3">
              <a:lumMod val="50000"/>
            </a:schemeClr>
          </a:solidFill>
        </p:spPr>
        <p:txBody>
          <a:bodyPr>
            <a:normAutofit/>
          </a:bodyPr>
          <a:lstStyle/>
          <a:p>
            <a:r>
              <a:rPr lang="fr-FR" sz="4000" b="1" dirty="0">
                <a:solidFill>
                  <a:schemeClr val="bg1"/>
                </a:solidFill>
              </a:rPr>
              <a:t>Calculer le profit et la perte </a:t>
            </a:r>
            <a:r>
              <a:rPr lang="en-US" sz="4000" b="1" dirty="0">
                <a:solidFill>
                  <a:schemeClr val="bg1"/>
                </a:solidFill>
              </a:rPr>
              <a:t>(2)</a:t>
            </a:r>
          </a:p>
        </p:txBody>
      </p:sp>
      <p:sp>
        <p:nvSpPr>
          <p:cNvPr id="3" name="Content Placeholder 2"/>
          <p:cNvSpPr>
            <a:spLocks noGrp="1"/>
          </p:cNvSpPr>
          <p:nvPr>
            <p:ph idx="1"/>
          </p:nvPr>
        </p:nvSpPr>
        <p:spPr>
          <a:xfrm>
            <a:off x="685800" y="1371600"/>
            <a:ext cx="5105400" cy="5059363"/>
          </a:xfrm>
        </p:spPr>
        <p:txBody>
          <a:bodyPr>
            <a:normAutofit fontScale="92500"/>
          </a:bodyPr>
          <a:lstStyle/>
          <a:p>
            <a:pPr marL="0" indent="0">
              <a:buNone/>
            </a:pPr>
            <a:r>
              <a:rPr lang="fr-FR" sz="2800" b="1" dirty="0"/>
              <a:t>PROFIT </a:t>
            </a:r>
            <a:r>
              <a:rPr lang="fr-FR" sz="2800" dirty="0"/>
              <a:t>veut dire plus de rentrées que de dépenses</a:t>
            </a:r>
            <a:r>
              <a:rPr lang="fr-FR" sz="2800" b="1" dirty="0"/>
              <a:t>.</a:t>
            </a:r>
            <a:r>
              <a:rPr lang="en-US" sz="2800" dirty="0"/>
              <a:t> </a:t>
            </a:r>
          </a:p>
          <a:p>
            <a:r>
              <a:rPr lang="fr-FR" sz="2400" dirty="0"/>
              <a:t>Le PROFIT veut dire que vous avez reçu plus d’argent de la vente de vos produits que ce que vous avez dépensé pour produire ou acheter vos stocks</a:t>
            </a:r>
            <a:r>
              <a:rPr lang="en-US" sz="2400" dirty="0"/>
              <a:t>.</a:t>
            </a:r>
          </a:p>
          <a:p>
            <a:endParaRPr lang="en-US" sz="2800" dirty="0"/>
          </a:p>
          <a:p>
            <a:pPr marL="0" indent="0">
              <a:buNone/>
            </a:pPr>
            <a:r>
              <a:rPr lang="fr-FR" sz="2800" b="1" dirty="0"/>
              <a:t>PERTE </a:t>
            </a:r>
            <a:r>
              <a:rPr lang="fr-FR" sz="2800" dirty="0"/>
              <a:t>veut dire plus de dépenses que de rentrées</a:t>
            </a:r>
            <a:r>
              <a:rPr lang="en-US" sz="2800" dirty="0"/>
              <a:t>. </a:t>
            </a:r>
          </a:p>
          <a:p>
            <a:r>
              <a:rPr lang="fr-FR" sz="2400" dirty="0"/>
              <a:t>Vous avez dépensé plus d’argent pour produire ou acheter vos stocks/produits que l’argent reçu de la vente de vos produits</a:t>
            </a:r>
            <a:r>
              <a:rPr lang="en-US" sz="2400" dirty="0"/>
              <a:t>.</a:t>
            </a:r>
          </a:p>
          <a:p>
            <a:pPr marL="0" indent="0">
              <a:buNone/>
            </a:pPr>
            <a:endParaRPr lang="en-US" dirty="0"/>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24600" y="1066800"/>
            <a:ext cx="1981200" cy="1711881"/>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6324600" y="4003119"/>
            <a:ext cx="2057400" cy="1711881"/>
          </a:xfrm>
          <a:prstGeom prst="rect">
            <a:avLst/>
          </a:prstGeom>
        </p:spPr>
      </p:pic>
      <p:sp>
        <p:nvSpPr>
          <p:cNvPr id="6" name="TextBox 5"/>
          <p:cNvSpPr txBox="1"/>
          <p:nvPr/>
        </p:nvSpPr>
        <p:spPr>
          <a:xfrm>
            <a:off x="7543800" y="2286000"/>
            <a:ext cx="1295400" cy="338554"/>
          </a:xfrm>
          <a:prstGeom prst="rect">
            <a:avLst/>
          </a:prstGeom>
          <a:noFill/>
        </p:spPr>
        <p:txBody>
          <a:bodyPr wrap="square" rtlCol="0">
            <a:spAutoFit/>
          </a:bodyPr>
          <a:lstStyle/>
          <a:p>
            <a:r>
              <a:rPr lang="en-US" sz="1600" dirty="0" err="1"/>
              <a:t>Dépenses</a:t>
            </a:r>
            <a:endParaRPr lang="en-US" sz="1600" dirty="0"/>
          </a:p>
        </p:txBody>
      </p:sp>
      <p:sp>
        <p:nvSpPr>
          <p:cNvPr id="7" name="TextBox 6"/>
          <p:cNvSpPr txBox="1"/>
          <p:nvPr/>
        </p:nvSpPr>
        <p:spPr>
          <a:xfrm>
            <a:off x="6071755" y="1957855"/>
            <a:ext cx="1243445" cy="338554"/>
          </a:xfrm>
          <a:prstGeom prst="rect">
            <a:avLst/>
          </a:prstGeom>
          <a:noFill/>
        </p:spPr>
        <p:txBody>
          <a:bodyPr wrap="square" rtlCol="0">
            <a:spAutoFit/>
          </a:bodyPr>
          <a:lstStyle/>
          <a:p>
            <a:r>
              <a:rPr lang="en-US" sz="1600" dirty="0" err="1"/>
              <a:t>Rentrées</a:t>
            </a:r>
            <a:endParaRPr lang="en-US" sz="1600" dirty="0"/>
          </a:p>
        </p:txBody>
      </p:sp>
      <p:sp>
        <p:nvSpPr>
          <p:cNvPr id="8" name="TextBox 7"/>
          <p:cNvSpPr txBox="1"/>
          <p:nvPr/>
        </p:nvSpPr>
        <p:spPr>
          <a:xfrm>
            <a:off x="7620000" y="4919246"/>
            <a:ext cx="1219200" cy="338554"/>
          </a:xfrm>
          <a:prstGeom prst="rect">
            <a:avLst/>
          </a:prstGeom>
          <a:noFill/>
        </p:spPr>
        <p:txBody>
          <a:bodyPr wrap="square" rtlCol="0">
            <a:spAutoFit/>
          </a:bodyPr>
          <a:lstStyle/>
          <a:p>
            <a:r>
              <a:rPr lang="en-US" sz="1600" dirty="0" err="1"/>
              <a:t>Dépenses</a:t>
            </a:r>
            <a:endParaRPr lang="en-US" sz="1600" dirty="0"/>
          </a:p>
        </p:txBody>
      </p:sp>
      <p:sp>
        <p:nvSpPr>
          <p:cNvPr id="9" name="TextBox 8"/>
          <p:cNvSpPr txBox="1"/>
          <p:nvPr/>
        </p:nvSpPr>
        <p:spPr>
          <a:xfrm>
            <a:off x="6071755" y="5181600"/>
            <a:ext cx="1243445" cy="338554"/>
          </a:xfrm>
          <a:prstGeom prst="rect">
            <a:avLst/>
          </a:prstGeom>
          <a:noFill/>
        </p:spPr>
        <p:txBody>
          <a:bodyPr wrap="square" rtlCol="0">
            <a:spAutoFit/>
          </a:bodyPr>
          <a:lstStyle/>
          <a:p>
            <a:r>
              <a:rPr lang="en-US" sz="1600" dirty="0" err="1"/>
              <a:t>Rentrées</a:t>
            </a:r>
            <a:endParaRPr lang="en-US" sz="1600" dirty="0"/>
          </a:p>
        </p:txBody>
      </p:sp>
    </p:spTree>
    <p:extLst>
      <p:ext uri="{BB962C8B-B14F-4D97-AF65-F5344CB8AC3E}">
        <p14:creationId xmlns:p14="http://schemas.microsoft.com/office/powerpoint/2010/main" val="32026157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Content Placeholder 2"/>
          <p:cNvSpPr>
            <a:spLocks noGrp="1"/>
          </p:cNvSpPr>
          <p:nvPr>
            <p:ph idx="4294967295"/>
          </p:nvPr>
        </p:nvSpPr>
        <p:spPr>
          <a:xfrm>
            <a:off x="381000" y="838200"/>
            <a:ext cx="8553450" cy="5334000"/>
          </a:xfrm>
        </p:spPr>
        <p:txBody>
          <a:bodyPr>
            <a:normAutofit fontScale="92500" lnSpcReduction="10000"/>
          </a:bodyPr>
          <a:lstStyle/>
          <a:p>
            <a:pPr marL="365125" indent="-282575" eaLnBrk="1" hangingPunct="1">
              <a:lnSpc>
                <a:spcPct val="80000"/>
              </a:lnSpc>
              <a:buFont typeface="Wingdings" pitchFamily="2" charset="2"/>
              <a:buNone/>
            </a:pPr>
            <a:endParaRPr lang="en-US" altLang="en-US" sz="2000" b="1" dirty="0"/>
          </a:p>
          <a:p>
            <a:pPr marL="365125" indent="-282575" algn="just">
              <a:lnSpc>
                <a:spcPct val="80000"/>
              </a:lnSpc>
              <a:buNone/>
            </a:pPr>
            <a:r>
              <a:rPr lang="en-US" altLang="en-US" sz="2000" b="1" dirty="0"/>
              <a:t>Première </a:t>
            </a:r>
            <a:r>
              <a:rPr lang="en-US" altLang="en-US" sz="2000" b="1" dirty="0" err="1"/>
              <a:t>étape</a:t>
            </a:r>
            <a:r>
              <a:rPr lang="en-US" altLang="en-US" sz="2000" b="1" dirty="0"/>
              <a:t> </a:t>
            </a:r>
          </a:p>
          <a:p>
            <a:pPr marL="539750" indent="-457200">
              <a:lnSpc>
                <a:spcPct val="80000"/>
              </a:lnSpc>
              <a:buFont typeface="+mj-lt"/>
              <a:buAutoNum type="arabicPeriod"/>
            </a:pPr>
            <a:r>
              <a:rPr lang="fr-FR" altLang="en-US" sz="2000" dirty="0"/>
              <a:t>Dans le livre de caisse de votre entreprise (côté recettes / argent qui entre), faites le total de tous les revenus des ventes et des autres sommes reçues durant la période, y compris les ventes à crédit. Cela vous donnera le </a:t>
            </a:r>
            <a:r>
              <a:rPr lang="fr-FR" altLang="en-US" sz="2000" i="1" dirty="0"/>
              <a:t>revenu total</a:t>
            </a:r>
            <a:r>
              <a:rPr lang="en-US" altLang="en-US" sz="2000" dirty="0"/>
              <a:t>.</a:t>
            </a:r>
          </a:p>
          <a:p>
            <a:pPr marL="365125" indent="-282575" algn="just" eaLnBrk="1" hangingPunct="1">
              <a:lnSpc>
                <a:spcPct val="80000"/>
              </a:lnSpc>
            </a:pPr>
            <a:endParaRPr lang="en-US" altLang="en-US" sz="2000" dirty="0"/>
          </a:p>
          <a:p>
            <a:pPr marL="365125" indent="-282575" algn="just">
              <a:lnSpc>
                <a:spcPct val="80000"/>
              </a:lnSpc>
              <a:buNone/>
            </a:pPr>
            <a:r>
              <a:rPr lang="en-US" altLang="en-US" sz="2000" b="1" dirty="0" err="1"/>
              <a:t>Deuxième</a:t>
            </a:r>
            <a:r>
              <a:rPr lang="en-US" altLang="en-US" sz="2000" b="1" dirty="0"/>
              <a:t> </a:t>
            </a:r>
            <a:r>
              <a:rPr lang="en-US" altLang="en-US" sz="2000" b="1" dirty="0" err="1"/>
              <a:t>étape</a:t>
            </a:r>
            <a:endParaRPr lang="en-US" altLang="en-US" sz="2000" dirty="0"/>
          </a:p>
          <a:p>
            <a:pPr marL="539750" indent="-457200">
              <a:lnSpc>
                <a:spcPct val="80000"/>
              </a:lnSpc>
              <a:buFont typeface="+mj-lt"/>
              <a:buAutoNum type="arabicPeriod" startAt="2"/>
            </a:pPr>
            <a:r>
              <a:rPr lang="fr-FR" altLang="en-US" sz="2000" dirty="0"/>
              <a:t>Dans le livre de caisse de votre entreprise (côté paiements / argent qui sort), faites le total de tous les paiements faits (achats et dépenses), y compris les achats à crédit. Cela vous donnera le </a:t>
            </a:r>
            <a:r>
              <a:rPr lang="fr-FR" altLang="en-US" sz="2000" i="1" dirty="0"/>
              <a:t>total des dépenses</a:t>
            </a:r>
            <a:r>
              <a:rPr lang="en-US" altLang="en-US" sz="2000" dirty="0"/>
              <a:t>.</a:t>
            </a:r>
          </a:p>
          <a:p>
            <a:pPr marL="365125" indent="-282575" algn="just" eaLnBrk="1" hangingPunct="1">
              <a:lnSpc>
                <a:spcPct val="80000"/>
              </a:lnSpc>
              <a:buFont typeface="Wingdings" pitchFamily="2" charset="2"/>
              <a:buNone/>
            </a:pPr>
            <a:r>
              <a:rPr lang="en-US" altLang="en-US" sz="2000" b="1" dirty="0"/>
              <a:t> </a:t>
            </a:r>
            <a:endParaRPr lang="en-US" altLang="en-US" sz="2000" dirty="0"/>
          </a:p>
          <a:p>
            <a:pPr marL="365125" indent="-282575" algn="just">
              <a:lnSpc>
                <a:spcPct val="80000"/>
              </a:lnSpc>
              <a:buNone/>
            </a:pPr>
            <a:r>
              <a:rPr lang="en-US" altLang="en-US" sz="2000" b="1" dirty="0" err="1"/>
              <a:t>Troisième</a:t>
            </a:r>
            <a:r>
              <a:rPr lang="en-US" altLang="en-US" sz="2000" b="1" dirty="0"/>
              <a:t> </a:t>
            </a:r>
            <a:r>
              <a:rPr lang="en-US" altLang="en-US" sz="2000" b="1" dirty="0" err="1"/>
              <a:t>étape</a:t>
            </a:r>
            <a:endParaRPr lang="en-US" altLang="en-US" sz="2000" dirty="0"/>
          </a:p>
          <a:p>
            <a:pPr marL="539750" indent="-457200">
              <a:lnSpc>
                <a:spcPct val="80000"/>
              </a:lnSpc>
              <a:buFont typeface="+mj-lt"/>
              <a:buAutoNum type="arabicPeriod" startAt="3"/>
            </a:pPr>
            <a:r>
              <a:rPr lang="fr-FR" altLang="en-US" sz="2000" dirty="0"/>
              <a:t>Soustrayez le </a:t>
            </a:r>
            <a:r>
              <a:rPr lang="fr-FR" altLang="en-US" sz="2000" i="1" dirty="0"/>
              <a:t>total des dépenses </a:t>
            </a:r>
            <a:r>
              <a:rPr lang="fr-FR" altLang="en-US" sz="2000" dirty="0"/>
              <a:t>du </a:t>
            </a:r>
            <a:r>
              <a:rPr lang="fr-FR" altLang="en-US" sz="2000" i="1" dirty="0"/>
              <a:t>revenu total</a:t>
            </a:r>
            <a:r>
              <a:rPr lang="en-US" altLang="en-US" sz="2000" dirty="0"/>
              <a:t>. </a:t>
            </a:r>
          </a:p>
          <a:p>
            <a:pPr marL="539750" indent="-457200" algn="just" eaLnBrk="1" hangingPunct="1">
              <a:lnSpc>
                <a:spcPct val="80000"/>
              </a:lnSpc>
              <a:buFont typeface="+mj-lt"/>
              <a:buAutoNum type="arabicPeriod" startAt="3"/>
            </a:pPr>
            <a:endParaRPr lang="en-US" altLang="en-US" sz="2000" dirty="0"/>
          </a:p>
          <a:p>
            <a:pPr marL="539750" indent="-457200" algn="just" eaLnBrk="1" hangingPunct="1">
              <a:lnSpc>
                <a:spcPct val="80000"/>
              </a:lnSpc>
              <a:buFont typeface="+mj-lt"/>
              <a:buAutoNum type="arabicPeriod" startAt="3"/>
            </a:pPr>
            <a:endParaRPr lang="en-US" altLang="en-US" sz="2000" dirty="0"/>
          </a:p>
          <a:p>
            <a:pPr marL="539750" indent="-457200" algn="just" eaLnBrk="1" hangingPunct="1">
              <a:lnSpc>
                <a:spcPct val="80000"/>
              </a:lnSpc>
              <a:buFont typeface="+mj-lt"/>
              <a:buAutoNum type="arabicPeriod" startAt="3"/>
            </a:pPr>
            <a:endParaRPr lang="en-US" altLang="en-US" sz="2000" dirty="0"/>
          </a:p>
          <a:p>
            <a:pPr marL="539750" indent="-457200" algn="just" eaLnBrk="1" hangingPunct="1">
              <a:lnSpc>
                <a:spcPct val="80000"/>
              </a:lnSpc>
              <a:buFont typeface="+mj-lt"/>
              <a:buAutoNum type="arabicPeriod" startAt="3"/>
            </a:pPr>
            <a:endParaRPr lang="en-US" altLang="en-US" sz="2000" dirty="0"/>
          </a:p>
          <a:p>
            <a:pPr marL="82550" indent="0" eaLnBrk="1" hangingPunct="1">
              <a:lnSpc>
                <a:spcPct val="80000"/>
              </a:lnSpc>
              <a:buNone/>
            </a:pPr>
            <a:endParaRPr lang="en-US" altLang="en-US" sz="2000" dirty="0"/>
          </a:p>
          <a:p>
            <a:pPr marL="82550" indent="0">
              <a:lnSpc>
                <a:spcPct val="80000"/>
              </a:lnSpc>
              <a:buNone/>
            </a:pPr>
            <a:r>
              <a:rPr lang="fr-FR" altLang="en-US" sz="2000" dirty="0"/>
              <a:t>Sur base des résultats, vous pouvez alors prendre des décisions dans l’intérêt de l’entreprise</a:t>
            </a:r>
            <a:r>
              <a:rPr lang="en-US" altLang="en-US" sz="2000" dirty="0"/>
              <a:t>.</a:t>
            </a:r>
          </a:p>
          <a:p>
            <a:pPr marL="365125" indent="-282575" eaLnBrk="1" hangingPunct="1">
              <a:lnSpc>
                <a:spcPct val="80000"/>
              </a:lnSpc>
              <a:buFont typeface="Wingdings" pitchFamily="2" charset="2"/>
              <a:buNone/>
            </a:pPr>
            <a:endParaRPr lang="en-US" altLang="en-US" sz="2000" dirty="0"/>
          </a:p>
        </p:txBody>
      </p:sp>
      <p:sp>
        <p:nvSpPr>
          <p:cNvPr id="6" name="Title 1"/>
          <p:cNvSpPr txBox="1">
            <a:spLocks/>
          </p:cNvSpPr>
          <p:nvPr/>
        </p:nvSpPr>
        <p:spPr>
          <a:xfrm>
            <a:off x="457200" y="46038"/>
            <a:ext cx="8229600" cy="1020762"/>
          </a:xfrm>
          <a:prstGeom prst="rect">
            <a:avLst/>
          </a:prstGeom>
          <a:solidFill>
            <a:schemeClr val="accent3">
              <a:lumMod val="50000"/>
            </a:schemeClr>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dirty="0">
                <a:solidFill>
                  <a:schemeClr val="bg1"/>
                </a:solidFill>
              </a:rPr>
              <a:t>Comment calculer le profit ou la perte pour le mois</a:t>
            </a:r>
            <a:endParaRPr lang="en-US" sz="3200" b="1"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245619371"/>
              </p:ext>
            </p:extLst>
          </p:nvPr>
        </p:nvGraphicFramePr>
        <p:xfrm>
          <a:off x="1524000" y="4267200"/>
          <a:ext cx="6096000" cy="914400"/>
        </p:xfrm>
        <a:graphic>
          <a:graphicData uri="http://schemas.openxmlformats.org/drawingml/2006/table">
            <a:tbl>
              <a:tblPr firstRow="1" bandRow="1">
                <a:tableStyleId>{3C2FFA5D-87B4-456A-9821-1D502468CF0F}</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fr-FR" altLang="en-US" sz="1800" dirty="0"/>
                        <a:t>Si la différence est positive, l’entreprise a réalisé un profit.</a:t>
                      </a:r>
                      <a:endParaRPr lang="en-US" dirty="0"/>
                    </a:p>
                  </a:txBody>
                  <a:tcPr/>
                </a:tc>
                <a:tc>
                  <a:txBody>
                    <a:bodyPr/>
                    <a:lstStyle/>
                    <a:p>
                      <a:r>
                        <a:rPr lang="fr-FR" altLang="en-US" sz="1800" dirty="0"/>
                        <a:t>Si la différence est négative, l’entreprise a enregistré une perte.</a:t>
                      </a:r>
                      <a:endParaRPr lang="en-US" dirty="0"/>
                    </a:p>
                  </a:txBody>
                  <a:tcPr/>
                </a:tc>
                <a:extLst>
                  <a:ext uri="{0D108BD9-81ED-4DB2-BD59-A6C34878D82A}">
                    <a16:rowId xmlns:a16="http://schemas.microsoft.com/office/drawing/2014/main" val="10000"/>
                  </a:ext>
                </a:extLst>
              </a:tr>
            </a:tbl>
          </a:graphicData>
        </a:graphic>
      </p:graphicFrame>
      <p:pic>
        <p:nvPicPr>
          <p:cNvPr id="2" name="Picture 1"/>
          <p:cNvPicPr>
            <a:picLocks noChangeAspect="1"/>
          </p:cNvPicPr>
          <p:nvPr/>
        </p:nvPicPr>
        <p:blipFill>
          <a:blip r:embed="rId3"/>
          <a:stretch>
            <a:fillRect/>
          </a:stretch>
        </p:blipFill>
        <p:spPr>
          <a:xfrm>
            <a:off x="7162800" y="3276600"/>
            <a:ext cx="1371719" cy="969348"/>
          </a:xfrm>
          <a:prstGeom prst="rect">
            <a:avLst/>
          </a:prstGeom>
        </p:spPr>
      </p:pic>
    </p:spTree>
    <p:extLst>
      <p:ext uri="{BB962C8B-B14F-4D97-AF65-F5344CB8AC3E}">
        <p14:creationId xmlns:p14="http://schemas.microsoft.com/office/powerpoint/2010/main" val="23821122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Content Placeholder 2"/>
          <p:cNvSpPr>
            <a:spLocks noGrp="1"/>
          </p:cNvSpPr>
          <p:nvPr>
            <p:ph idx="4294967295"/>
          </p:nvPr>
        </p:nvSpPr>
        <p:spPr>
          <a:xfrm>
            <a:off x="381000" y="838200"/>
            <a:ext cx="8553450" cy="5334000"/>
          </a:xfrm>
        </p:spPr>
        <p:txBody>
          <a:bodyPr>
            <a:normAutofit/>
          </a:bodyPr>
          <a:lstStyle/>
          <a:p>
            <a:pPr marL="365125" indent="-282575" eaLnBrk="1" hangingPunct="1">
              <a:lnSpc>
                <a:spcPct val="80000"/>
              </a:lnSpc>
              <a:buFont typeface="Wingdings" pitchFamily="2" charset="2"/>
              <a:buNone/>
            </a:pPr>
            <a:endParaRPr lang="en-US" altLang="en-US" sz="2000" b="1" dirty="0"/>
          </a:p>
          <a:p>
            <a:pPr marL="365125" indent="-282575" eaLnBrk="1" hangingPunct="1">
              <a:lnSpc>
                <a:spcPct val="80000"/>
              </a:lnSpc>
              <a:buFont typeface="Wingdings" pitchFamily="2" charset="2"/>
              <a:buNone/>
            </a:pPr>
            <a:endParaRPr lang="en-US" altLang="en-US" sz="2000" dirty="0"/>
          </a:p>
        </p:txBody>
      </p:sp>
      <p:sp>
        <p:nvSpPr>
          <p:cNvPr id="6" name="Title 1"/>
          <p:cNvSpPr txBox="1">
            <a:spLocks/>
          </p:cNvSpPr>
          <p:nvPr/>
        </p:nvSpPr>
        <p:spPr>
          <a:xfrm>
            <a:off x="457200" y="274638"/>
            <a:ext cx="8229600" cy="1143000"/>
          </a:xfrm>
          <a:prstGeom prst="rect">
            <a:avLst/>
          </a:prstGeom>
          <a:solidFill>
            <a:schemeClr val="accent3">
              <a:lumMod val="50000"/>
            </a:schemeClr>
          </a:solidFill>
        </p:spPr>
        <p:txBody>
          <a:bodyP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err="1">
                <a:solidFill>
                  <a:schemeClr val="bg1"/>
                </a:solidFill>
              </a:rPr>
              <a:t>Exemple</a:t>
            </a:r>
            <a:r>
              <a:rPr lang="en-US" sz="4000" b="1" dirty="0">
                <a:solidFill>
                  <a:schemeClr val="bg1"/>
                </a:solidFill>
              </a:rPr>
              <a:t> : </a:t>
            </a:r>
          </a:p>
          <a:p>
            <a:r>
              <a:rPr lang="fr-FR" altLang="en-US" sz="4000" b="1" dirty="0">
                <a:solidFill>
                  <a:schemeClr val="bg1"/>
                </a:solidFill>
                <a:ea typeface="Calibri" panose="020F0502020204030204" pitchFamily="34" charset="0"/>
                <a:cs typeface="Times New Roman" panose="02020603050405020304" pitchFamily="18" charset="0"/>
              </a:rPr>
              <a:t>Comment remplir le livre de caisse</a:t>
            </a:r>
            <a:endParaRPr lang="en-US" sz="4000" b="1" dirty="0">
              <a:solidFill>
                <a:schemeClr val="bg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720493788"/>
              </p:ext>
            </p:extLst>
          </p:nvPr>
        </p:nvGraphicFramePr>
        <p:xfrm>
          <a:off x="539750" y="1524000"/>
          <a:ext cx="8223250" cy="446469"/>
        </p:xfrm>
        <a:graphic>
          <a:graphicData uri="http://schemas.openxmlformats.org/drawingml/2006/table">
            <a:tbl>
              <a:tblPr firstRow="1" firstCol="1" bandRow="1">
                <a:tableStyleId>{5C22544A-7EE6-4342-B048-85BDC9FD1C3A}</a:tableStyleId>
              </a:tblPr>
              <a:tblGrid>
                <a:gridCol w="3254375">
                  <a:extLst>
                    <a:ext uri="{9D8B030D-6E8A-4147-A177-3AD203B41FA5}">
                      <a16:colId xmlns:a16="http://schemas.microsoft.com/office/drawing/2014/main" val="20000"/>
                    </a:ext>
                  </a:extLst>
                </a:gridCol>
                <a:gridCol w="1028700">
                  <a:extLst>
                    <a:ext uri="{9D8B030D-6E8A-4147-A177-3AD203B41FA5}">
                      <a16:colId xmlns:a16="http://schemas.microsoft.com/office/drawing/2014/main" val="20001"/>
                    </a:ext>
                  </a:extLst>
                </a:gridCol>
                <a:gridCol w="3940175">
                  <a:extLst>
                    <a:ext uri="{9D8B030D-6E8A-4147-A177-3AD203B41FA5}">
                      <a16:colId xmlns:a16="http://schemas.microsoft.com/office/drawing/2014/main" val="20002"/>
                    </a:ext>
                  </a:extLst>
                </a:gridCol>
              </a:tblGrid>
              <a:tr h="0">
                <a:tc>
                  <a:txBody>
                    <a:bodyPr/>
                    <a:lstStyle/>
                    <a:p>
                      <a:pPr marL="0" marR="0" algn="ctr">
                        <a:lnSpc>
                          <a:spcPct val="107000"/>
                        </a:lnSpc>
                        <a:spcBef>
                          <a:spcPts val="0"/>
                        </a:spcBef>
                        <a:spcAft>
                          <a:spcPts val="0"/>
                        </a:spcAft>
                        <a:tabLst>
                          <a:tab pos="2647950" algn="l"/>
                        </a:tabLst>
                      </a:pPr>
                      <a:r>
                        <a:rPr lang="en-US" sz="1400" u="sng" dirty="0">
                          <a:solidFill>
                            <a:schemeClr val="tx1"/>
                          </a:solidFill>
                          <a:effectLst/>
                        </a:rPr>
                        <a:t>Argent qui entre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gn="ctr">
                        <a:lnSpc>
                          <a:spcPct val="107000"/>
                        </a:lnSpc>
                        <a:spcBef>
                          <a:spcPts val="0"/>
                        </a:spcBef>
                        <a:spcAft>
                          <a:spcPts val="0"/>
                        </a:spcAft>
                        <a:tabLst>
                          <a:tab pos="2647950" algn="l"/>
                        </a:tabLst>
                      </a:pPr>
                      <a:r>
                        <a:rPr lang="en-US" sz="1400" u="none" dirty="0">
                          <a:solidFill>
                            <a:schemeClr val="tx1"/>
                          </a:solidFill>
                          <a:effectLst/>
                        </a:rPr>
                        <a:t>LIVRE DE </a:t>
                      </a:r>
                      <a:r>
                        <a:rPr lang="en-US" sz="1400" u="none" dirty="0" err="1">
                          <a:solidFill>
                            <a:schemeClr val="tx1"/>
                          </a:solidFill>
                          <a:effectLst/>
                        </a:rPr>
                        <a:t>CAISSE</a:t>
                      </a:r>
                      <a:endParaRPr lang="en-US" sz="11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gn="ctr">
                        <a:lnSpc>
                          <a:spcPct val="107000"/>
                        </a:lnSpc>
                        <a:spcBef>
                          <a:spcPts val="0"/>
                        </a:spcBef>
                        <a:spcAft>
                          <a:spcPts val="0"/>
                        </a:spcAft>
                        <a:tabLst>
                          <a:tab pos="2647950" algn="l"/>
                        </a:tabLst>
                      </a:pPr>
                      <a:r>
                        <a:rPr lang="en-US" sz="1400" u="sng" dirty="0">
                          <a:solidFill>
                            <a:schemeClr val="tx1"/>
                          </a:solidFill>
                          <a:effectLst/>
                        </a:rPr>
                        <a:t>Agent qui sort</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0000"/>
                  </a:ext>
                </a:extLst>
              </a:tr>
            </a:tbl>
          </a:graphicData>
        </a:graphic>
      </p:graphicFrame>
      <p:graphicFrame>
        <p:nvGraphicFramePr>
          <p:cNvPr id="4" name="Table 3">
            <a:extLst>
              <a:ext uri="{FF2B5EF4-FFF2-40B4-BE49-F238E27FC236}">
                <a16:creationId xmlns:a16="http://schemas.microsoft.com/office/drawing/2014/main" id="{A2A7C75B-EFB3-4ACF-AB03-48A51C93F922}"/>
              </a:ext>
            </a:extLst>
          </p:cNvPr>
          <p:cNvGraphicFramePr>
            <a:graphicFrameLocks noGrp="1"/>
          </p:cNvGraphicFramePr>
          <p:nvPr>
            <p:extLst>
              <p:ext uri="{D42A27DB-BD31-4B8C-83A1-F6EECF244321}">
                <p14:modId xmlns:p14="http://schemas.microsoft.com/office/powerpoint/2010/main" val="3454137251"/>
              </p:ext>
            </p:extLst>
          </p:nvPr>
        </p:nvGraphicFramePr>
        <p:xfrm>
          <a:off x="476693" y="2185669"/>
          <a:ext cx="8229600" cy="3986531"/>
        </p:xfrm>
        <a:graphic>
          <a:graphicData uri="http://schemas.openxmlformats.org/drawingml/2006/table">
            <a:tbl>
              <a:tblPr firstRow="1" bandRow="1">
                <a:tableStyleId>{5C22544A-7EE6-4342-B048-85BDC9FD1C3A}</a:tableStyleId>
              </a:tblPr>
              <a:tblGrid>
                <a:gridCol w="762000">
                  <a:extLst>
                    <a:ext uri="{9D8B030D-6E8A-4147-A177-3AD203B41FA5}">
                      <a16:colId xmlns:a16="http://schemas.microsoft.com/office/drawing/2014/main" val="1137068187"/>
                    </a:ext>
                  </a:extLst>
                </a:gridCol>
                <a:gridCol w="1473200">
                  <a:extLst>
                    <a:ext uri="{9D8B030D-6E8A-4147-A177-3AD203B41FA5}">
                      <a16:colId xmlns:a16="http://schemas.microsoft.com/office/drawing/2014/main" val="3810527233"/>
                    </a:ext>
                  </a:extLst>
                </a:gridCol>
                <a:gridCol w="850900">
                  <a:extLst>
                    <a:ext uri="{9D8B030D-6E8A-4147-A177-3AD203B41FA5}">
                      <a16:colId xmlns:a16="http://schemas.microsoft.com/office/drawing/2014/main" val="4030046202"/>
                    </a:ext>
                  </a:extLst>
                </a:gridCol>
                <a:gridCol w="1028700">
                  <a:extLst>
                    <a:ext uri="{9D8B030D-6E8A-4147-A177-3AD203B41FA5}">
                      <a16:colId xmlns:a16="http://schemas.microsoft.com/office/drawing/2014/main" val="3819297511"/>
                    </a:ext>
                  </a:extLst>
                </a:gridCol>
                <a:gridCol w="749300">
                  <a:extLst>
                    <a:ext uri="{9D8B030D-6E8A-4147-A177-3AD203B41FA5}">
                      <a16:colId xmlns:a16="http://schemas.microsoft.com/office/drawing/2014/main" val="542246548"/>
                    </a:ext>
                  </a:extLst>
                </a:gridCol>
                <a:gridCol w="1473200">
                  <a:extLst>
                    <a:ext uri="{9D8B030D-6E8A-4147-A177-3AD203B41FA5}">
                      <a16:colId xmlns:a16="http://schemas.microsoft.com/office/drawing/2014/main" val="2644705317"/>
                    </a:ext>
                  </a:extLst>
                </a:gridCol>
                <a:gridCol w="863600">
                  <a:extLst>
                    <a:ext uri="{9D8B030D-6E8A-4147-A177-3AD203B41FA5}">
                      <a16:colId xmlns:a16="http://schemas.microsoft.com/office/drawing/2014/main" val="1162045627"/>
                    </a:ext>
                  </a:extLst>
                </a:gridCol>
                <a:gridCol w="1028700">
                  <a:extLst>
                    <a:ext uri="{9D8B030D-6E8A-4147-A177-3AD203B41FA5}">
                      <a16:colId xmlns:a16="http://schemas.microsoft.com/office/drawing/2014/main" val="1503705114"/>
                    </a:ext>
                  </a:extLst>
                </a:gridCol>
              </a:tblGrid>
              <a:tr h="332740">
                <a:tc>
                  <a:txBody>
                    <a:bodyPr/>
                    <a:lstStyle/>
                    <a:p>
                      <a:pPr marL="0" marR="0">
                        <a:lnSpc>
                          <a:spcPct val="107000"/>
                        </a:lnSpc>
                        <a:spcBef>
                          <a:spcPts val="0"/>
                        </a:spcBef>
                        <a:spcAft>
                          <a:spcPts val="0"/>
                        </a:spcAft>
                      </a:pPr>
                      <a:r>
                        <a:rPr lang="en-US" sz="1100" dirty="0">
                          <a:effectLst/>
                        </a:rPr>
                        <a:t>Date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Détails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Espèces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Banque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Date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Détails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Espèces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Banque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extLst>
                  <a:ext uri="{0D108BD9-81ED-4DB2-BD59-A6C34878D82A}">
                    <a16:rowId xmlns:a16="http://schemas.microsoft.com/office/drawing/2014/main" val="2447980086"/>
                  </a:ext>
                </a:extLst>
              </a:tr>
              <a:tr h="431165">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extLst>
                  <a:ext uri="{0D108BD9-81ED-4DB2-BD59-A6C34878D82A}">
                    <a16:rowId xmlns:a16="http://schemas.microsoft.com/office/drawing/2014/main" val="801491236"/>
                  </a:ext>
                </a:extLst>
              </a:tr>
              <a:tr h="391795">
                <a:tc>
                  <a:txBody>
                    <a:bodyPr/>
                    <a:lstStyle/>
                    <a:p>
                      <a:pPr marL="0" marR="0">
                        <a:lnSpc>
                          <a:spcPct val="107000"/>
                        </a:lnSpc>
                        <a:spcBef>
                          <a:spcPts val="0"/>
                        </a:spcBef>
                        <a:spcAft>
                          <a:spcPts val="0"/>
                        </a:spcAft>
                      </a:pPr>
                      <a:r>
                        <a:rPr lang="en-US" sz="1100">
                          <a:effectLst/>
                        </a:rPr>
                        <a:t>13/5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Ventes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1500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extLst>
                  <a:ext uri="{0D108BD9-81ED-4DB2-BD59-A6C34878D82A}">
                    <a16:rowId xmlns:a16="http://schemas.microsoft.com/office/drawing/2014/main" val="3530260506"/>
                  </a:ext>
                </a:extLst>
              </a:tr>
              <a:tr h="391795">
                <a:tc>
                  <a:txBody>
                    <a:bodyPr/>
                    <a:lstStyle/>
                    <a:p>
                      <a:pPr marL="0" marR="0">
                        <a:lnSpc>
                          <a:spcPct val="107000"/>
                        </a:lnSpc>
                        <a:spcBef>
                          <a:spcPts val="0"/>
                        </a:spcBef>
                        <a:spcAft>
                          <a:spcPts val="0"/>
                        </a:spcAft>
                      </a:pPr>
                      <a:r>
                        <a:rPr lang="en-US" sz="1100">
                          <a:effectLst/>
                        </a:rPr>
                        <a:t>13/5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Prêt remboursé</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2000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extLst>
                  <a:ext uri="{0D108BD9-81ED-4DB2-BD59-A6C34878D82A}">
                    <a16:rowId xmlns:a16="http://schemas.microsoft.com/office/drawing/2014/main" val="873792743"/>
                  </a:ext>
                </a:extLst>
              </a:tr>
              <a:tr h="397510">
                <a:tc>
                  <a:txBody>
                    <a:bodyPr/>
                    <a:lstStyle/>
                    <a:p>
                      <a:pPr marL="0" marR="0">
                        <a:lnSpc>
                          <a:spcPct val="107000"/>
                        </a:lnSpc>
                        <a:spcBef>
                          <a:spcPts val="0"/>
                        </a:spcBef>
                        <a:spcAft>
                          <a:spcPts val="0"/>
                        </a:spcAft>
                      </a:pPr>
                      <a:r>
                        <a:rPr lang="en-US" sz="1100">
                          <a:effectLst/>
                        </a:rPr>
                        <a:t> 14/5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Dépôt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marL="0" marR="0">
                        <a:lnSpc>
                          <a:spcPct val="107000"/>
                        </a:lnSpc>
                        <a:spcBef>
                          <a:spcPts val="0"/>
                        </a:spcBef>
                        <a:spcAft>
                          <a:spcPts val="0"/>
                        </a:spcAft>
                      </a:pPr>
                      <a:r>
                        <a:rPr lang="en-US" sz="1100">
                          <a:effectLst/>
                        </a:rPr>
                        <a:t>15,000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14/5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fr-FR" sz="1100">
                          <a:effectLst/>
                        </a:rPr>
                        <a:t>Achat de stock auprès du grossiste Acme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fr-FR" sz="1100">
                          <a:effectLst/>
                        </a:rPr>
                        <a:t> </a:t>
                      </a:r>
                      <a:r>
                        <a:rPr lang="en-US" sz="1100">
                          <a:effectLst/>
                        </a:rPr>
                        <a:t>(4000)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extLst>
                  <a:ext uri="{0D108BD9-81ED-4DB2-BD59-A6C34878D82A}">
                    <a16:rowId xmlns:a16="http://schemas.microsoft.com/office/drawing/2014/main" val="1409427750"/>
                  </a:ext>
                </a:extLst>
              </a:tr>
              <a:tr h="386715">
                <a:tc>
                  <a:txBody>
                    <a:bodyPr/>
                    <a:lstStyle/>
                    <a:p>
                      <a:pPr marL="0" marR="0">
                        <a:lnSpc>
                          <a:spcPct val="107000"/>
                        </a:lnSpc>
                        <a:spcBef>
                          <a:spcPts val="0"/>
                        </a:spcBef>
                        <a:spcAft>
                          <a:spcPts val="0"/>
                        </a:spcAft>
                      </a:pPr>
                      <a:r>
                        <a:rPr lang="en-US" sz="1100">
                          <a:effectLst/>
                        </a:rPr>
                        <a:t> 15/5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Ventes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852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marL="0" marR="0">
                        <a:lnSpc>
                          <a:spcPct val="107000"/>
                        </a:lnSpc>
                        <a:spcBef>
                          <a:spcPts val="0"/>
                        </a:spcBef>
                        <a:spcAft>
                          <a:spcPts val="0"/>
                        </a:spcAft>
                      </a:pPr>
                      <a:r>
                        <a:rPr lang="en-US"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extLst>
                  <a:ext uri="{0D108BD9-81ED-4DB2-BD59-A6C34878D82A}">
                    <a16:rowId xmlns:a16="http://schemas.microsoft.com/office/drawing/2014/main" val="360161116"/>
                  </a:ext>
                </a:extLst>
              </a:tr>
              <a:tr h="391795">
                <a:tc>
                  <a:txBody>
                    <a:bodyPr/>
                    <a:lstStyle/>
                    <a:p>
                      <a:pPr marL="0" marR="0">
                        <a:lnSpc>
                          <a:spcPct val="107000"/>
                        </a:lnSpc>
                        <a:spcBef>
                          <a:spcPts val="0"/>
                        </a:spcBef>
                        <a:spcAft>
                          <a:spcPts val="0"/>
                        </a:spcAft>
                      </a:pPr>
                      <a:r>
                        <a:rPr lang="en-US" sz="1100">
                          <a:effectLst/>
                        </a:rPr>
                        <a:t> 17/5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Ventes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3256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marL="0" marR="0">
                        <a:lnSpc>
                          <a:spcPct val="107000"/>
                        </a:lnSpc>
                        <a:spcBef>
                          <a:spcPts val="0"/>
                        </a:spcBef>
                        <a:spcAft>
                          <a:spcPts val="0"/>
                        </a:spcAft>
                      </a:pPr>
                      <a:r>
                        <a:rPr lang="en-US" sz="1100">
                          <a:effectLst/>
                        </a:rPr>
                        <a:t> 17/5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Retrait pour salaires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(6000)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extLst>
                  <a:ext uri="{0D108BD9-81ED-4DB2-BD59-A6C34878D82A}">
                    <a16:rowId xmlns:a16="http://schemas.microsoft.com/office/drawing/2014/main" val="3312837689"/>
                  </a:ext>
                </a:extLst>
              </a:tr>
              <a:tr h="391795">
                <a:tc>
                  <a:txBody>
                    <a:bodyPr/>
                    <a:lstStyle/>
                    <a:p>
                      <a:pPr marL="0" marR="0">
                        <a:lnSpc>
                          <a:spcPct val="107000"/>
                        </a:lnSpc>
                        <a:spcBef>
                          <a:spcPts val="0"/>
                        </a:spcBef>
                        <a:spcAft>
                          <a:spcPts val="0"/>
                        </a:spcAft>
                      </a:pPr>
                      <a:r>
                        <a:rPr lang="en-US" sz="1100">
                          <a:effectLst/>
                        </a:rPr>
                        <a:t> 18/5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Ventes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8452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marL="0" marR="0">
                        <a:lnSpc>
                          <a:spcPct val="107000"/>
                        </a:lnSpc>
                        <a:spcBef>
                          <a:spcPts val="0"/>
                        </a:spcBef>
                        <a:spcAft>
                          <a:spcPts val="0"/>
                        </a:spcAft>
                      </a:pPr>
                      <a:r>
                        <a:rPr lang="en-US" sz="1100">
                          <a:effectLst/>
                        </a:rPr>
                        <a:t> 18/5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Droit de licence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(5000)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extLst>
                  <a:ext uri="{0D108BD9-81ED-4DB2-BD59-A6C34878D82A}">
                    <a16:rowId xmlns:a16="http://schemas.microsoft.com/office/drawing/2014/main" val="3676090776"/>
                  </a:ext>
                </a:extLst>
              </a:tr>
              <a:tr h="391795">
                <a:tc>
                  <a:txBody>
                    <a:bodyPr/>
                    <a:lstStyle/>
                    <a:p>
                      <a:pPr marL="0" marR="0">
                        <a:lnSpc>
                          <a:spcPct val="107000"/>
                        </a:lnSpc>
                        <a:spcBef>
                          <a:spcPts val="0"/>
                        </a:spcBef>
                        <a:spcAft>
                          <a:spcPts val="0"/>
                        </a:spcAft>
                      </a:pPr>
                      <a:r>
                        <a:rPr lang="en-US" sz="1100">
                          <a:effectLst/>
                        </a:rPr>
                        <a:t> 20/5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Ventes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5246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extLst>
                  <a:ext uri="{0D108BD9-81ED-4DB2-BD59-A6C34878D82A}">
                    <a16:rowId xmlns:a16="http://schemas.microsoft.com/office/drawing/2014/main" val="971483365"/>
                  </a:ext>
                </a:extLst>
              </a:tr>
              <a:tr h="391795">
                <a:tc gridSpan="2">
                  <a:txBody>
                    <a:bodyPr/>
                    <a:lstStyle/>
                    <a:p>
                      <a:pPr marL="0" marR="0">
                        <a:lnSpc>
                          <a:spcPct val="107000"/>
                        </a:lnSpc>
                        <a:spcBef>
                          <a:spcPts val="0"/>
                        </a:spcBef>
                        <a:spcAft>
                          <a:spcPts val="0"/>
                        </a:spcAft>
                      </a:pPr>
                      <a:r>
                        <a:rPr lang="en-US" sz="1100">
                          <a:effectLst/>
                        </a:rPr>
                        <a:t> Total =</a:t>
                      </a:r>
                      <a:endParaRPr lang="fr-FR" sz="1100">
                        <a:effectLst/>
                      </a:endParaRPr>
                    </a:p>
                    <a:p>
                      <a:pPr marL="0" marR="0">
                        <a:lnSpc>
                          <a:spcPct val="107000"/>
                        </a:lnSpc>
                        <a:spcBef>
                          <a:spcPts val="0"/>
                        </a:spcBef>
                        <a:spcAft>
                          <a:spcPts val="0"/>
                        </a:spcAft>
                      </a:pPr>
                      <a:r>
                        <a:rPr lang="en-US"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hMerge="1">
                  <a:txBody>
                    <a:bodyPr/>
                    <a:lstStyle/>
                    <a:p>
                      <a:endParaRPr lang="fr-FR"/>
                    </a:p>
                  </a:txBody>
                  <a:tcPr/>
                </a:tc>
                <a:tc>
                  <a:txBody>
                    <a:bodyPr/>
                    <a:lstStyle/>
                    <a:p>
                      <a:pPr marL="0" marR="0">
                        <a:lnSpc>
                          <a:spcPct val="107000"/>
                        </a:lnSpc>
                        <a:spcBef>
                          <a:spcPts val="0"/>
                        </a:spcBef>
                        <a:spcAft>
                          <a:spcPts val="0"/>
                        </a:spcAft>
                      </a:pPr>
                      <a:r>
                        <a:rPr lang="en-US" sz="1100">
                          <a:effectLst/>
                        </a:rPr>
                        <a:t> 26,926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15,000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gridSpan="2">
                  <a:txBody>
                    <a:bodyPr/>
                    <a:lstStyle/>
                    <a:p>
                      <a:pPr marL="0" marR="0">
                        <a:lnSpc>
                          <a:spcPct val="107000"/>
                        </a:lnSpc>
                        <a:spcBef>
                          <a:spcPts val="0"/>
                        </a:spcBef>
                        <a:spcAft>
                          <a:spcPts val="0"/>
                        </a:spcAft>
                      </a:pPr>
                      <a:r>
                        <a:rPr lang="en-US" sz="1100">
                          <a:effectLst/>
                        </a:rPr>
                        <a:t> Total =</a:t>
                      </a:r>
                      <a:endParaRPr lang="fr-FR" sz="1100">
                        <a:effectLst/>
                      </a:endParaRPr>
                    </a:p>
                    <a:p>
                      <a:pPr marL="0" marR="0">
                        <a:lnSpc>
                          <a:spcPct val="107000"/>
                        </a:lnSpc>
                        <a:spcBef>
                          <a:spcPts val="0"/>
                        </a:spcBef>
                        <a:spcAft>
                          <a:spcPts val="0"/>
                        </a:spcAft>
                      </a:pPr>
                      <a:r>
                        <a:rPr lang="en-US"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hMerge="1">
                  <a:txBody>
                    <a:bodyPr/>
                    <a:lstStyle/>
                    <a:p>
                      <a:endParaRPr lang="fr-FR"/>
                    </a:p>
                  </a:txBody>
                  <a:tcPr/>
                </a:tc>
                <a:tc>
                  <a:txBody>
                    <a:bodyPr/>
                    <a:lstStyle/>
                    <a:p>
                      <a:pPr marL="0" marR="0">
                        <a:lnSpc>
                          <a:spcPct val="107000"/>
                        </a:lnSpc>
                        <a:spcBef>
                          <a:spcPts val="0"/>
                        </a:spcBef>
                        <a:spcAft>
                          <a:spcPts val="0"/>
                        </a:spcAft>
                      </a:pPr>
                      <a:r>
                        <a:rPr lang="en-US" sz="1100">
                          <a:effectLst/>
                        </a:rPr>
                        <a:t> (9000)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dirty="0">
                          <a:effectLst/>
                        </a:rPr>
                        <a:t>(6000)</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extLst>
                  <a:ext uri="{0D108BD9-81ED-4DB2-BD59-A6C34878D82A}">
                    <a16:rowId xmlns:a16="http://schemas.microsoft.com/office/drawing/2014/main" val="1463064297"/>
                  </a:ext>
                </a:extLst>
              </a:tr>
            </a:tbl>
          </a:graphicData>
        </a:graphic>
      </p:graphicFrame>
    </p:spTree>
    <p:extLst>
      <p:ext uri="{BB962C8B-B14F-4D97-AF65-F5344CB8AC3E}">
        <p14:creationId xmlns:p14="http://schemas.microsoft.com/office/powerpoint/2010/main" val="24917953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Content Placeholder 2"/>
          <p:cNvSpPr>
            <a:spLocks noGrp="1"/>
          </p:cNvSpPr>
          <p:nvPr>
            <p:ph idx="4294967295"/>
          </p:nvPr>
        </p:nvSpPr>
        <p:spPr>
          <a:xfrm>
            <a:off x="381000" y="838200"/>
            <a:ext cx="8553450" cy="5334000"/>
          </a:xfrm>
        </p:spPr>
        <p:txBody>
          <a:bodyPr>
            <a:normAutofit/>
          </a:bodyPr>
          <a:lstStyle/>
          <a:p>
            <a:pPr marL="365125" indent="-282575" eaLnBrk="1" hangingPunct="1">
              <a:lnSpc>
                <a:spcPct val="80000"/>
              </a:lnSpc>
              <a:buFont typeface="Wingdings" pitchFamily="2" charset="2"/>
              <a:buNone/>
            </a:pPr>
            <a:endParaRPr lang="en-US" altLang="en-US" sz="2000" b="1" dirty="0"/>
          </a:p>
          <a:p>
            <a:pPr marL="365125" indent="-282575" eaLnBrk="1" hangingPunct="1">
              <a:lnSpc>
                <a:spcPct val="80000"/>
              </a:lnSpc>
              <a:buFont typeface="Wingdings" pitchFamily="2" charset="2"/>
              <a:buNone/>
            </a:pPr>
            <a:endParaRPr lang="en-US" altLang="en-US" sz="2000" dirty="0"/>
          </a:p>
        </p:txBody>
      </p:sp>
      <p:sp>
        <p:nvSpPr>
          <p:cNvPr id="6" name="Title 1"/>
          <p:cNvSpPr txBox="1">
            <a:spLocks/>
          </p:cNvSpPr>
          <p:nvPr/>
        </p:nvSpPr>
        <p:spPr>
          <a:xfrm>
            <a:off x="457200" y="274638"/>
            <a:ext cx="8229600" cy="2087562"/>
          </a:xfrm>
          <a:prstGeom prst="rect">
            <a:avLst/>
          </a:prstGeom>
          <a:solidFill>
            <a:schemeClr val="accent3">
              <a:lumMod val="50000"/>
            </a:schemeClr>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err="1">
                <a:solidFill>
                  <a:schemeClr val="bg1"/>
                </a:solidFill>
              </a:rPr>
              <a:t>Exemple</a:t>
            </a:r>
            <a:r>
              <a:rPr lang="en-US" sz="4000" b="1" dirty="0">
                <a:solidFill>
                  <a:schemeClr val="bg1"/>
                </a:solidFill>
              </a:rPr>
              <a:t> : </a:t>
            </a:r>
          </a:p>
          <a:p>
            <a:r>
              <a:rPr lang="fr-FR" altLang="en-US" sz="4000" b="1" dirty="0">
                <a:solidFill>
                  <a:schemeClr val="bg1"/>
                </a:solidFill>
                <a:ea typeface="Calibri" panose="020F0502020204030204" pitchFamily="34" charset="0"/>
                <a:cs typeface="Times New Roman" panose="02020603050405020304" pitchFamily="18" charset="0"/>
              </a:rPr>
              <a:t>Comment calculer le profit ou la perte pour le mois</a:t>
            </a:r>
            <a:endParaRPr lang="en-US" sz="4000" b="1" dirty="0">
              <a:solidFill>
                <a:schemeClr val="bg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28705356"/>
              </p:ext>
            </p:extLst>
          </p:nvPr>
        </p:nvGraphicFramePr>
        <p:xfrm>
          <a:off x="762000" y="2705100"/>
          <a:ext cx="7467600" cy="2362200"/>
        </p:xfrm>
        <a:graphic>
          <a:graphicData uri="http://schemas.openxmlformats.org/drawingml/2006/table">
            <a:tbl>
              <a:tblPr firstRow="1" firstCol="1" bandRow="1">
                <a:tableStyleId>{5C22544A-7EE6-4342-B048-85BDC9FD1C3A}</a:tableStyleId>
              </a:tblPr>
              <a:tblGrid>
                <a:gridCol w="3886200">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tblGrid>
              <a:tr h="787400">
                <a:tc>
                  <a:txBody>
                    <a:bodyPr/>
                    <a:lstStyle/>
                    <a:p>
                      <a:pPr marL="0" marR="0">
                        <a:lnSpc>
                          <a:spcPct val="107000"/>
                        </a:lnSpc>
                        <a:spcBef>
                          <a:spcPts val="1200"/>
                        </a:spcBef>
                        <a:spcAft>
                          <a:spcPts val="1200"/>
                        </a:spcAft>
                      </a:pPr>
                      <a:r>
                        <a:rPr lang="en-US" sz="2800" dirty="0" err="1">
                          <a:effectLst/>
                        </a:rPr>
                        <a:t>Revenu</a:t>
                      </a:r>
                      <a:r>
                        <a:rPr lang="en-US" sz="2800" dirty="0">
                          <a:effectLst/>
                        </a:rPr>
                        <a:t> total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1200"/>
                        </a:spcBef>
                        <a:spcAft>
                          <a:spcPts val="120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4F81BD"/>
                    </a:solidFill>
                  </a:tcPr>
                </a:tc>
                <a:extLst>
                  <a:ext uri="{0D108BD9-81ED-4DB2-BD59-A6C34878D82A}">
                    <a16:rowId xmlns:a16="http://schemas.microsoft.com/office/drawing/2014/main" val="10000"/>
                  </a:ext>
                </a:extLst>
              </a:tr>
              <a:tr h="787400">
                <a:tc>
                  <a:txBody>
                    <a:bodyPr/>
                    <a:lstStyle/>
                    <a:p>
                      <a:pPr marL="0" marR="0">
                        <a:lnSpc>
                          <a:spcPct val="107000"/>
                        </a:lnSpc>
                        <a:spcBef>
                          <a:spcPts val="1200"/>
                        </a:spcBef>
                        <a:spcAft>
                          <a:spcPts val="1200"/>
                        </a:spcAft>
                      </a:pPr>
                      <a:r>
                        <a:rPr lang="en-US" sz="2800" dirty="0" err="1">
                          <a:effectLst/>
                        </a:rPr>
                        <a:t>Dépenses</a:t>
                      </a:r>
                      <a:r>
                        <a:rPr lang="en-US" sz="2800" dirty="0">
                          <a:effectLst/>
                        </a:rPr>
                        <a:t> </a:t>
                      </a:r>
                      <a:r>
                        <a:rPr lang="en-US" sz="2800" dirty="0" err="1">
                          <a:effectLst/>
                        </a:rPr>
                        <a:t>totales</a:t>
                      </a:r>
                      <a:r>
                        <a:rPr lang="en-US" sz="2800" dirty="0">
                          <a:effectLst/>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1200"/>
                        </a:spcBef>
                        <a:spcAft>
                          <a:spcPts val="120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4F81BD"/>
                    </a:solidFill>
                  </a:tcPr>
                </a:tc>
                <a:extLst>
                  <a:ext uri="{0D108BD9-81ED-4DB2-BD59-A6C34878D82A}">
                    <a16:rowId xmlns:a16="http://schemas.microsoft.com/office/drawing/2014/main" val="10001"/>
                  </a:ext>
                </a:extLst>
              </a:tr>
              <a:tr h="787400">
                <a:tc>
                  <a:txBody>
                    <a:bodyPr/>
                    <a:lstStyle/>
                    <a:p>
                      <a:pPr marL="0" marR="0">
                        <a:lnSpc>
                          <a:spcPct val="107000"/>
                        </a:lnSpc>
                        <a:spcBef>
                          <a:spcPts val="1200"/>
                        </a:spcBef>
                        <a:spcAft>
                          <a:spcPts val="1200"/>
                        </a:spcAft>
                      </a:pPr>
                      <a:r>
                        <a:rPr lang="en-US" sz="2800" dirty="0">
                          <a:effectLst/>
                        </a:rPr>
                        <a:t>PROFIT (+) </a:t>
                      </a:r>
                      <a:r>
                        <a:rPr lang="en-US" sz="2800" dirty="0" err="1">
                          <a:effectLst/>
                        </a:rPr>
                        <a:t>ou</a:t>
                      </a:r>
                      <a:r>
                        <a:rPr lang="en-US" sz="2800" dirty="0">
                          <a:effectLst/>
                        </a:rPr>
                        <a:t> </a:t>
                      </a:r>
                      <a:r>
                        <a:rPr lang="en-US" sz="2800" dirty="0" err="1">
                          <a:effectLst/>
                        </a:rPr>
                        <a:t>PERTE</a:t>
                      </a:r>
                      <a:r>
                        <a:rPr lang="en-US" sz="2800" dirty="0">
                          <a:effectLst/>
                        </a:rPr>
                        <a:t> (-)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1200"/>
                        </a:spcBef>
                        <a:spcAft>
                          <a:spcPts val="120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4F81BD"/>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3299663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Content Placeholder 2"/>
          <p:cNvSpPr>
            <a:spLocks noGrp="1"/>
          </p:cNvSpPr>
          <p:nvPr>
            <p:ph idx="4294967295"/>
          </p:nvPr>
        </p:nvSpPr>
        <p:spPr>
          <a:xfrm>
            <a:off x="381000" y="838200"/>
            <a:ext cx="8553450" cy="5334000"/>
          </a:xfrm>
        </p:spPr>
        <p:txBody>
          <a:bodyPr>
            <a:normAutofit/>
          </a:bodyPr>
          <a:lstStyle/>
          <a:p>
            <a:pPr marL="365125" indent="-282575" eaLnBrk="1" hangingPunct="1">
              <a:lnSpc>
                <a:spcPct val="80000"/>
              </a:lnSpc>
              <a:buFont typeface="Wingdings" pitchFamily="2" charset="2"/>
              <a:buNone/>
            </a:pPr>
            <a:endParaRPr lang="en-US" altLang="en-US" sz="2000" b="1" dirty="0"/>
          </a:p>
          <a:p>
            <a:pPr marL="365125" indent="-282575" eaLnBrk="1" hangingPunct="1">
              <a:lnSpc>
                <a:spcPct val="80000"/>
              </a:lnSpc>
              <a:buFont typeface="Wingdings" pitchFamily="2" charset="2"/>
              <a:buNone/>
            </a:pPr>
            <a:endParaRPr lang="en-US" altLang="en-US" sz="2000" dirty="0"/>
          </a:p>
        </p:txBody>
      </p:sp>
      <p:sp>
        <p:nvSpPr>
          <p:cNvPr id="6" name="Title 1"/>
          <p:cNvSpPr txBox="1">
            <a:spLocks/>
          </p:cNvSpPr>
          <p:nvPr/>
        </p:nvSpPr>
        <p:spPr>
          <a:xfrm>
            <a:off x="457200" y="274638"/>
            <a:ext cx="8229600" cy="1249362"/>
          </a:xfrm>
          <a:prstGeom prst="rect">
            <a:avLst/>
          </a:prstGeom>
          <a:solidFill>
            <a:schemeClr val="accent3">
              <a:lumMod val="50000"/>
            </a:schemeClr>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err="1">
                <a:solidFill>
                  <a:schemeClr val="bg1"/>
                </a:solidFill>
              </a:rPr>
              <a:t>Exemple</a:t>
            </a:r>
            <a:r>
              <a:rPr lang="en-US" sz="4000" b="1" dirty="0">
                <a:solidFill>
                  <a:schemeClr val="bg1"/>
                </a:solidFill>
              </a:rPr>
              <a:t> : </a:t>
            </a:r>
          </a:p>
          <a:p>
            <a:r>
              <a:rPr lang="fr-FR" altLang="en-US" sz="4000" b="1" dirty="0">
                <a:solidFill>
                  <a:schemeClr val="bg1"/>
                </a:solidFill>
                <a:ea typeface="Calibri" panose="020F0502020204030204" pitchFamily="34" charset="0"/>
                <a:cs typeface="Times New Roman" panose="02020603050405020304" pitchFamily="18" charset="0"/>
              </a:rPr>
              <a:t>Comment remplir le livre de caisse</a:t>
            </a:r>
            <a:endParaRPr lang="en-US" sz="4000" b="1" dirty="0">
              <a:solidFill>
                <a:schemeClr val="bg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612783727"/>
              </p:ext>
            </p:extLst>
          </p:nvPr>
        </p:nvGraphicFramePr>
        <p:xfrm>
          <a:off x="539750" y="1524000"/>
          <a:ext cx="8223250" cy="446469"/>
        </p:xfrm>
        <a:graphic>
          <a:graphicData uri="http://schemas.openxmlformats.org/drawingml/2006/table">
            <a:tbl>
              <a:tblPr firstRow="1" firstCol="1" bandRow="1">
                <a:tableStyleId>{5C22544A-7EE6-4342-B048-85BDC9FD1C3A}</a:tableStyleId>
              </a:tblPr>
              <a:tblGrid>
                <a:gridCol w="3254375">
                  <a:extLst>
                    <a:ext uri="{9D8B030D-6E8A-4147-A177-3AD203B41FA5}">
                      <a16:colId xmlns:a16="http://schemas.microsoft.com/office/drawing/2014/main" val="20000"/>
                    </a:ext>
                  </a:extLst>
                </a:gridCol>
                <a:gridCol w="1028700">
                  <a:extLst>
                    <a:ext uri="{9D8B030D-6E8A-4147-A177-3AD203B41FA5}">
                      <a16:colId xmlns:a16="http://schemas.microsoft.com/office/drawing/2014/main" val="20001"/>
                    </a:ext>
                  </a:extLst>
                </a:gridCol>
                <a:gridCol w="3940175">
                  <a:extLst>
                    <a:ext uri="{9D8B030D-6E8A-4147-A177-3AD203B41FA5}">
                      <a16:colId xmlns:a16="http://schemas.microsoft.com/office/drawing/2014/main" val="20002"/>
                    </a:ext>
                  </a:extLst>
                </a:gridCol>
              </a:tblGrid>
              <a:tr h="0">
                <a:tc>
                  <a:txBody>
                    <a:bodyPr/>
                    <a:lstStyle/>
                    <a:p>
                      <a:pPr marL="0" marR="0" algn="ctr">
                        <a:lnSpc>
                          <a:spcPct val="107000"/>
                        </a:lnSpc>
                        <a:spcBef>
                          <a:spcPts val="0"/>
                        </a:spcBef>
                        <a:spcAft>
                          <a:spcPts val="0"/>
                        </a:spcAft>
                        <a:tabLst>
                          <a:tab pos="2647950" algn="l"/>
                        </a:tabLst>
                      </a:pPr>
                      <a:r>
                        <a:rPr lang="en-US" sz="1400" u="sng" dirty="0">
                          <a:solidFill>
                            <a:schemeClr val="tx1"/>
                          </a:solidFill>
                          <a:effectLst/>
                        </a:rPr>
                        <a:t>Argent qui entre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gn="ctr">
                        <a:lnSpc>
                          <a:spcPct val="107000"/>
                        </a:lnSpc>
                        <a:spcBef>
                          <a:spcPts val="0"/>
                        </a:spcBef>
                        <a:spcAft>
                          <a:spcPts val="0"/>
                        </a:spcAft>
                        <a:tabLst>
                          <a:tab pos="2647950" algn="l"/>
                        </a:tabLst>
                      </a:pPr>
                      <a:r>
                        <a:rPr lang="en-US" sz="1400" u="none" dirty="0">
                          <a:solidFill>
                            <a:schemeClr val="tx1"/>
                          </a:solidFill>
                          <a:effectLst/>
                        </a:rPr>
                        <a:t>LIVRE DE </a:t>
                      </a:r>
                      <a:r>
                        <a:rPr lang="en-US" sz="1400" u="none" dirty="0" err="1">
                          <a:solidFill>
                            <a:schemeClr val="tx1"/>
                          </a:solidFill>
                          <a:effectLst/>
                        </a:rPr>
                        <a:t>CAISSE</a:t>
                      </a:r>
                      <a:endParaRPr lang="en-US" sz="11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gn="ctr">
                        <a:lnSpc>
                          <a:spcPct val="107000"/>
                        </a:lnSpc>
                        <a:spcBef>
                          <a:spcPts val="0"/>
                        </a:spcBef>
                        <a:spcAft>
                          <a:spcPts val="0"/>
                        </a:spcAft>
                        <a:tabLst>
                          <a:tab pos="2647950" algn="l"/>
                        </a:tabLst>
                      </a:pPr>
                      <a:r>
                        <a:rPr lang="en-US" sz="1400" u="sng" dirty="0">
                          <a:solidFill>
                            <a:schemeClr val="tx1"/>
                          </a:solidFill>
                          <a:effectLst/>
                        </a:rPr>
                        <a:t>Agent qui sort</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0000"/>
                  </a:ext>
                </a:extLst>
              </a:tr>
            </a:tbl>
          </a:graphicData>
        </a:graphic>
      </p:graphicFrame>
      <p:graphicFrame>
        <p:nvGraphicFramePr>
          <p:cNvPr id="7" name="Table 6">
            <a:extLst>
              <a:ext uri="{FF2B5EF4-FFF2-40B4-BE49-F238E27FC236}">
                <a16:creationId xmlns:a16="http://schemas.microsoft.com/office/drawing/2014/main" id="{60749AE7-8758-4A52-ACE5-226A9F00E3FE}"/>
              </a:ext>
            </a:extLst>
          </p:cNvPr>
          <p:cNvGraphicFramePr>
            <a:graphicFrameLocks noGrp="1"/>
          </p:cNvGraphicFramePr>
          <p:nvPr>
            <p:extLst>
              <p:ext uri="{D42A27DB-BD31-4B8C-83A1-F6EECF244321}">
                <p14:modId xmlns:p14="http://schemas.microsoft.com/office/powerpoint/2010/main" val="402192298"/>
              </p:ext>
            </p:extLst>
          </p:nvPr>
        </p:nvGraphicFramePr>
        <p:xfrm>
          <a:off x="550383" y="2054933"/>
          <a:ext cx="8229600" cy="3986531"/>
        </p:xfrm>
        <a:graphic>
          <a:graphicData uri="http://schemas.openxmlformats.org/drawingml/2006/table">
            <a:tbl>
              <a:tblPr firstRow="1" bandRow="1">
                <a:tableStyleId>{5C22544A-7EE6-4342-B048-85BDC9FD1C3A}</a:tableStyleId>
              </a:tblPr>
              <a:tblGrid>
                <a:gridCol w="762000">
                  <a:extLst>
                    <a:ext uri="{9D8B030D-6E8A-4147-A177-3AD203B41FA5}">
                      <a16:colId xmlns:a16="http://schemas.microsoft.com/office/drawing/2014/main" val="1137068187"/>
                    </a:ext>
                  </a:extLst>
                </a:gridCol>
                <a:gridCol w="1473200">
                  <a:extLst>
                    <a:ext uri="{9D8B030D-6E8A-4147-A177-3AD203B41FA5}">
                      <a16:colId xmlns:a16="http://schemas.microsoft.com/office/drawing/2014/main" val="3810527233"/>
                    </a:ext>
                  </a:extLst>
                </a:gridCol>
                <a:gridCol w="850900">
                  <a:extLst>
                    <a:ext uri="{9D8B030D-6E8A-4147-A177-3AD203B41FA5}">
                      <a16:colId xmlns:a16="http://schemas.microsoft.com/office/drawing/2014/main" val="4030046202"/>
                    </a:ext>
                  </a:extLst>
                </a:gridCol>
                <a:gridCol w="1028700">
                  <a:extLst>
                    <a:ext uri="{9D8B030D-6E8A-4147-A177-3AD203B41FA5}">
                      <a16:colId xmlns:a16="http://schemas.microsoft.com/office/drawing/2014/main" val="3819297511"/>
                    </a:ext>
                  </a:extLst>
                </a:gridCol>
                <a:gridCol w="749300">
                  <a:extLst>
                    <a:ext uri="{9D8B030D-6E8A-4147-A177-3AD203B41FA5}">
                      <a16:colId xmlns:a16="http://schemas.microsoft.com/office/drawing/2014/main" val="542246548"/>
                    </a:ext>
                  </a:extLst>
                </a:gridCol>
                <a:gridCol w="1473200">
                  <a:extLst>
                    <a:ext uri="{9D8B030D-6E8A-4147-A177-3AD203B41FA5}">
                      <a16:colId xmlns:a16="http://schemas.microsoft.com/office/drawing/2014/main" val="2644705317"/>
                    </a:ext>
                  </a:extLst>
                </a:gridCol>
                <a:gridCol w="863600">
                  <a:extLst>
                    <a:ext uri="{9D8B030D-6E8A-4147-A177-3AD203B41FA5}">
                      <a16:colId xmlns:a16="http://schemas.microsoft.com/office/drawing/2014/main" val="1162045627"/>
                    </a:ext>
                  </a:extLst>
                </a:gridCol>
                <a:gridCol w="1028700">
                  <a:extLst>
                    <a:ext uri="{9D8B030D-6E8A-4147-A177-3AD203B41FA5}">
                      <a16:colId xmlns:a16="http://schemas.microsoft.com/office/drawing/2014/main" val="1503705114"/>
                    </a:ext>
                  </a:extLst>
                </a:gridCol>
              </a:tblGrid>
              <a:tr h="332740">
                <a:tc>
                  <a:txBody>
                    <a:bodyPr/>
                    <a:lstStyle/>
                    <a:p>
                      <a:pPr marL="0" marR="0">
                        <a:lnSpc>
                          <a:spcPct val="107000"/>
                        </a:lnSpc>
                        <a:spcBef>
                          <a:spcPts val="0"/>
                        </a:spcBef>
                        <a:spcAft>
                          <a:spcPts val="0"/>
                        </a:spcAft>
                      </a:pPr>
                      <a:r>
                        <a:rPr lang="en-US" sz="1100" dirty="0">
                          <a:effectLst/>
                        </a:rPr>
                        <a:t>Date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Détails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Espèces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Banque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Date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dirty="0" err="1">
                          <a:effectLst/>
                        </a:rPr>
                        <a:t>Détails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Espèces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Banque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extLst>
                  <a:ext uri="{0D108BD9-81ED-4DB2-BD59-A6C34878D82A}">
                    <a16:rowId xmlns:a16="http://schemas.microsoft.com/office/drawing/2014/main" val="2447980086"/>
                  </a:ext>
                </a:extLst>
              </a:tr>
              <a:tr h="431165">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dirty="0">
                        <a:effectLst/>
                        <a:latin typeface="Calibri" panose="020F0502020204030204" pitchFamily="34" charset="0"/>
                      </a:endParaRPr>
                    </a:p>
                  </a:txBody>
                  <a:tcPr marL="87630" marR="87630" marT="43815" marB="43815"/>
                </a:tc>
                <a:extLst>
                  <a:ext uri="{0D108BD9-81ED-4DB2-BD59-A6C34878D82A}">
                    <a16:rowId xmlns:a16="http://schemas.microsoft.com/office/drawing/2014/main" val="801491236"/>
                  </a:ext>
                </a:extLst>
              </a:tr>
              <a:tr h="391795">
                <a:tc>
                  <a:txBody>
                    <a:bodyPr/>
                    <a:lstStyle/>
                    <a:p>
                      <a:pPr marL="0" marR="0">
                        <a:lnSpc>
                          <a:spcPct val="107000"/>
                        </a:lnSpc>
                        <a:spcBef>
                          <a:spcPts val="0"/>
                        </a:spcBef>
                        <a:spcAft>
                          <a:spcPts val="0"/>
                        </a:spcAft>
                      </a:pPr>
                      <a:r>
                        <a:rPr lang="en-US" sz="1100">
                          <a:effectLst/>
                        </a:rPr>
                        <a:t>13/5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Ventes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1500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extLst>
                  <a:ext uri="{0D108BD9-81ED-4DB2-BD59-A6C34878D82A}">
                    <a16:rowId xmlns:a16="http://schemas.microsoft.com/office/drawing/2014/main" val="3530260506"/>
                  </a:ext>
                </a:extLst>
              </a:tr>
              <a:tr h="391795">
                <a:tc>
                  <a:txBody>
                    <a:bodyPr/>
                    <a:lstStyle/>
                    <a:p>
                      <a:pPr marL="0" marR="0">
                        <a:lnSpc>
                          <a:spcPct val="107000"/>
                        </a:lnSpc>
                        <a:spcBef>
                          <a:spcPts val="0"/>
                        </a:spcBef>
                        <a:spcAft>
                          <a:spcPts val="0"/>
                        </a:spcAft>
                      </a:pPr>
                      <a:r>
                        <a:rPr lang="en-US" sz="1100">
                          <a:effectLst/>
                        </a:rPr>
                        <a:t>13/5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Prêt remboursé</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2000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extLst>
                  <a:ext uri="{0D108BD9-81ED-4DB2-BD59-A6C34878D82A}">
                    <a16:rowId xmlns:a16="http://schemas.microsoft.com/office/drawing/2014/main" val="873792743"/>
                  </a:ext>
                </a:extLst>
              </a:tr>
              <a:tr h="397510">
                <a:tc>
                  <a:txBody>
                    <a:bodyPr/>
                    <a:lstStyle/>
                    <a:p>
                      <a:pPr marL="0" marR="0">
                        <a:lnSpc>
                          <a:spcPct val="107000"/>
                        </a:lnSpc>
                        <a:spcBef>
                          <a:spcPts val="0"/>
                        </a:spcBef>
                        <a:spcAft>
                          <a:spcPts val="0"/>
                        </a:spcAft>
                      </a:pPr>
                      <a:r>
                        <a:rPr lang="en-US" sz="1100">
                          <a:effectLst/>
                        </a:rPr>
                        <a:t> 14/5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Dépôt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marL="0" marR="0">
                        <a:lnSpc>
                          <a:spcPct val="107000"/>
                        </a:lnSpc>
                        <a:spcBef>
                          <a:spcPts val="0"/>
                        </a:spcBef>
                        <a:spcAft>
                          <a:spcPts val="0"/>
                        </a:spcAft>
                      </a:pPr>
                      <a:r>
                        <a:rPr lang="en-US" sz="1100">
                          <a:effectLst/>
                        </a:rPr>
                        <a:t>15,000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14/5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fr-FR" sz="1100">
                          <a:effectLst/>
                        </a:rPr>
                        <a:t>Achat de stock auprès du grossiste Acme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fr-FR" sz="1100">
                          <a:effectLst/>
                        </a:rPr>
                        <a:t> </a:t>
                      </a:r>
                      <a:r>
                        <a:rPr lang="en-US" sz="1100">
                          <a:effectLst/>
                        </a:rPr>
                        <a:t>(4000)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extLst>
                  <a:ext uri="{0D108BD9-81ED-4DB2-BD59-A6C34878D82A}">
                    <a16:rowId xmlns:a16="http://schemas.microsoft.com/office/drawing/2014/main" val="1409427750"/>
                  </a:ext>
                </a:extLst>
              </a:tr>
              <a:tr h="386715">
                <a:tc>
                  <a:txBody>
                    <a:bodyPr/>
                    <a:lstStyle/>
                    <a:p>
                      <a:pPr marL="0" marR="0">
                        <a:lnSpc>
                          <a:spcPct val="107000"/>
                        </a:lnSpc>
                        <a:spcBef>
                          <a:spcPts val="0"/>
                        </a:spcBef>
                        <a:spcAft>
                          <a:spcPts val="0"/>
                        </a:spcAft>
                      </a:pPr>
                      <a:r>
                        <a:rPr lang="en-US" sz="1100">
                          <a:effectLst/>
                        </a:rPr>
                        <a:t> 15/5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Ventes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852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marL="0" marR="0">
                        <a:lnSpc>
                          <a:spcPct val="107000"/>
                        </a:lnSpc>
                        <a:spcBef>
                          <a:spcPts val="0"/>
                        </a:spcBef>
                        <a:spcAft>
                          <a:spcPts val="0"/>
                        </a:spcAft>
                      </a:pPr>
                      <a:r>
                        <a:rPr lang="en-US"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extLst>
                  <a:ext uri="{0D108BD9-81ED-4DB2-BD59-A6C34878D82A}">
                    <a16:rowId xmlns:a16="http://schemas.microsoft.com/office/drawing/2014/main" val="360161116"/>
                  </a:ext>
                </a:extLst>
              </a:tr>
              <a:tr h="391795">
                <a:tc>
                  <a:txBody>
                    <a:bodyPr/>
                    <a:lstStyle/>
                    <a:p>
                      <a:pPr marL="0" marR="0">
                        <a:lnSpc>
                          <a:spcPct val="107000"/>
                        </a:lnSpc>
                        <a:spcBef>
                          <a:spcPts val="0"/>
                        </a:spcBef>
                        <a:spcAft>
                          <a:spcPts val="0"/>
                        </a:spcAft>
                      </a:pPr>
                      <a:r>
                        <a:rPr lang="en-US" sz="1100">
                          <a:effectLst/>
                        </a:rPr>
                        <a:t> 17/5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Ventes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3256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marL="0" marR="0">
                        <a:lnSpc>
                          <a:spcPct val="107000"/>
                        </a:lnSpc>
                        <a:spcBef>
                          <a:spcPts val="0"/>
                        </a:spcBef>
                        <a:spcAft>
                          <a:spcPts val="0"/>
                        </a:spcAft>
                      </a:pPr>
                      <a:r>
                        <a:rPr lang="en-US" sz="1100">
                          <a:effectLst/>
                        </a:rPr>
                        <a:t> 17/5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Retrait pour salaires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(6000)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extLst>
                  <a:ext uri="{0D108BD9-81ED-4DB2-BD59-A6C34878D82A}">
                    <a16:rowId xmlns:a16="http://schemas.microsoft.com/office/drawing/2014/main" val="3312837689"/>
                  </a:ext>
                </a:extLst>
              </a:tr>
              <a:tr h="391795">
                <a:tc>
                  <a:txBody>
                    <a:bodyPr/>
                    <a:lstStyle/>
                    <a:p>
                      <a:pPr marL="0" marR="0">
                        <a:lnSpc>
                          <a:spcPct val="107000"/>
                        </a:lnSpc>
                        <a:spcBef>
                          <a:spcPts val="0"/>
                        </a:spcBef>
                        <a:spcAft>
                          <a:spcPts val="0"/>
                        </a:spcAft>
                      </a:pPr>
                      <a:r>
                        <a:rPr lang="en-US" sz="1100">
                          <a:effectLst/>
                        </a:rPr>
                        <a:t> 18/5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Ventes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8452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tc>
                  <a:txBody>
                    <a:bodyPr/>
                    <a:lstStyle/>
                    <a:p>
                      <a:pPr marL="0" marR="0">
                        <a:lnSpc>
                          <a:spcPct val="107000"/>
                        </a:lnSpc>
                        <a:spcBef>
                          <a:spcPts val="0"/>
                        </a:spcBef>
                        <a:spcAft>
                          <a:spcPts val="0"/>
                        </a:spcAft>
                      </a:pPr>
                      <a:r>
                        <a:rPr lang="en-US" sz="1100">
                          <a:effectLst/>
                        </a:rPr>
                        <a:t> 18/5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Droit de licence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(5000)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a:lnSpc>
                          <a:spcPct val="107000"/>
                        </a:lnSpc>
                      </a:pPr>
                      <a:endParaRPr lang="fr-FR" sz="1100">
                        <a:effectLst/>
                        <a:latin typeface="Calibri" panose="020F0502020204030204" pitchFamily="34" charset="0"/>
                      </a:endParaRPr>
                    </a:p>
                  </a:txBody>
                  <a:tcPr marL="87630" marR="87630" marT="43815" marB="43815"/>
                </a:tc>
                <a:extLst>
                  <a:ext uri="{0D108BD9-81ED-4DB2-BD59-A6C34878D82A}">
                    <a16:rowId xmlns:a16="http://schemas.microsoft.com/office/drawing/2014/main" val="3676090776"/>
                  </a:ext>
                </a:extLst>
              </a:tr>
              <a:tr h="391795">
                <a:tc>
                  <a:txBody>
                    <a:bodyPr/>
                    <a:lstStyle/>
                    <a:p>
                      <a:pPr marL="0" marR="0">
                        <a:lnSpc>
                          <a:spcPct val="107000"/>
                        </a:lnSpc>
                        <a:spcBef>
                          <a:spcPts val="0"/>
                        </a:spcBef>
                        <a:spcAft>
                          <a:spcPts val="0"/>
                        </a:spcAft>
                      </a:pPr>
                      <a:r>
                        <a:rPr lang="en-US" sz="1100">
                          <a:effectLst/>
                        </a:rPr>
                        <a:t> 20/5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Ventes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5246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extLst>
                  <a:ext uri="{0D108BD9-81ED-4DB2-BD59-A6C34878D82A}">
                    <a16:rowId xmlns:a16="http://schemas.microsoft.com/office/drawing/2014/main" val="971483365"/>
                  </a:ext>
                </a:extLst>
              </a:tr>
              <a:tr h="391795">
                <a:tc gridSpan="2">
                  <a:txBody>
                    <a:bodyPr/>
                    <a:lstStyle/>
                    <a:p>
                      <a:pPr marL="0" marR="0">
                        <a:lnSpc>
                          <a:spcPct val="107000"/>
                        </a:lnSpc>
                        <a:spcBef>
                          <a:spcPts val="0"/>
                        </a:spcBef>
                        <a:spcAft>
                          <a:spcPts val="0"/>
                        </a:spcAft>
                      </a:pPr>
                      <a:r>
                        <a:rPr lang="en-US" sz="1100" dirty="0">
                          <a:effectLst/>
                        </a:rPr>
                        <a:t> Total =</a:t>
                      </a:r>
                      <a:endParaRPr lang="fr-FR" sz="1100" dirty="0">
                        <a:effectLst/>
                      </a:endParaRPr>
                    </a:p>
                    <a:p>
                      <a:pPr marL="0" marR="0">
                        <a:lnSpc>
                          <a:spcPct val="107000"/>
                        </a:lnSpc>
                        <a:spcBef>
                          <a:spcPts val="0"/>
                        </a:spcBef>
                        <a:spcAft>
                          <a:spcPts val="0"/>
                        </a:spcAft>
                      </a:pPr>
                      <a:r>
                        <a:rPr lang="en-US"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hMerge="1">
                  <a:txBody>
                    <a:bodyPr/>
                    <a:lstStyle/>
                    <a:p>
                      <a:endParaRPr lang="fr-FR"/>
                    </a:p>
                  </a:txBody>
                  <a:tcPr/>
                </a:tc>
                <a:tc>
                  <a:txBody>
                    <a:bodyPr/>
                    <a:lstStyle/>
                    <a:p>
                      <a:pPr marL="0" marR="0">
                        <a:lnSpc>
                          <a:spcPct val="107000"/>
                        </a:lnSpc>
                        <a:spcBef>
                          <a:spcPts val="0"/>
                        </a:spcBef>
                        <a:spcAft>
                          <a:spcPts val="0"/>
                        </a:spcAft>
                      </a:pPr>
                      <a:r>
                        <a:rPr lang="en-US" sz="1100">
                          <a:effectLst/>
                        </a:rPr>
                        <a:t> 26,926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a:effectLst/>
                        </a:rPr>
                        <a:t>15,000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gridSpan="2">
                  <a:txBody>
                    <a:bodyPr/>
                    <a:lstStyle/>
                    <a:p>
                      <a:pPr marL="0" marR="0">
                        <a:lnSpc>
                          <a:spcPct val="107000"/>
                        </a:lnSpc>
                        <a:spcBef>
                          <a:spcPts val="0"/>
                        </a:spcBef>
                        <a:spcAft>
                          <a:spcPts val="0"/>
                        </a:spcAft>
                      </a:pPr>
                      <a:r>
                        <a:rPr lang="en-US" sz="1100">
                          <a:effectLst/>
                        </a:rPr>
                        <a:t> Total =</a:t>
                      </a:r>
                      <a:endParaRPr lang="fr-FR" sz="1100">
                        <a:effectLst/>
                      </a:endParaRPr>
                    </a:p>
                    <a:p>
                      <a:pPr marL="0" marR="0">
                        <a:lnSpc>
                          <a:spcPct val="107000"/>
                        </a:lnSpc>
                        <a:spcBef>
                          <a:spcPts val="0"/>
                        </a:spcBef>
                        <a:spcAft>
                          <a:spcPts val="0"/>
                        </a:spcAft>
                      </a:pPr>
                      <a:r>
                        <a:rPr lang="en-US"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hMerge="1">
                  <a:txBody>
                    <a:bodyPr/>
                    <a:lstStyle/>
                    <a:p>
                      <a:endParaRPr lang="fr-FR"/>
                    </a:p>
                  </a:txBody>
                  <a:tcPr/>
                </a:tc>
                <a:tc>
                  <a:txBody>
                    <a:bodyPr/>
                    <a:lstStyle/>
                    <a:p>
                      <a:pPr marL="0" marR="0">
                        <a:lnSpc>
                          <a:spcPct val="107000"/>
                        </a:lnSpc>
                        <a:spcBef>
                          <a:spcPts val="0"/>
                        </a:spcBef>
                        <a:spcAft>
                          <a:spcPts val="0"/>
                        </a:spcAft>
                      </a:pPr>
                      <a:r>
                        <a:rPr lang="en-US" sz="1100">
                          <a:effectLst/>
                        </a:rPr>
                        <a:t> (9000)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tc>
                  <a:txBody>
                    <a:bodyPr/>
                    <a:lstStyle/>
                    <a:p>
                      <a:pPr marL="0" marR="0">
                        <a:lnSpc>
                          <a:spcPct val="107000"/>
                        </a:lnSpc>
                        <a:spcBef>
                          <a:spcPts val="0"/>
                        </a:spcBef>
                        <a:spcAft>
                          <a:spcPts val="0"/>
                        </a:spcAft>
                      </a:pPr>
                      <a:r>
                        <a:rPr lang="en-US" sz="1100" dirty="0">
                          <a:effectLst/>
                        </a:rPr>
                        <a:t>(6000)</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7630" marR="87630" marT="43815" marB="43815"/>
                </a:tc>
                <a:extLst>
                  <a:ext uri="{0D108BD9-81ED-4DB2-BD59-A6C34878D82A}">
                    <a16:rowId xmlns:a16="http://schemas.microsoft.com/office/drawing/2014/main" val="1463064297"/>
                  </a:ext>
                </a:extLst>
              </a:tr>
            </a:tbl>
          </a:graphicData>
        </a:graphic>
      </p:graphicFrame>
    </p:spTree>
    <p:extLst>
      <p:ext uri="{BB962C8B-B14F-4D97-AF65-F5344CB8AC3E}">
        <p14:creationId xmlns:p14="http://schemas.microsoft.com/office/powerpoint/2010/main" val="5378676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Content Placeholder 2"/>
          <p:cNvSpPr>
            <a:spLocks noGrp="1"/>
          </p:cNvSpPr>
          <p:nvPr>
            <p:ph idx="4294967295"/>
          </p:nvPr>
        </p:nvSpPr>
        <p:spPr>
          <a:xfrm>
            <a:off x="381000" y="838200"/>
            <a:ext cx="8553450" cy="5334000"/>
          </a:xfrm>
        </p:spPr>
        <p:txBody>
          <a:bodyPr>
            <a:normAutofit/>
          </a:bodyPr>
          <a:lstStyle/>
          <a:p>
            <a:pPr marL="365125" indent="-282575" eaLnBrk="1" hangingPunct="1">
              <a:lnSpc>
                <a:spcPct val="80000"/>
              </a:lnSpc>
              <a:buFont typeface="Wingdings" pitchFamily="2" charset="2"/>
              <a:buNone/>
            </a:pPr>
            <a:endParaRPr lang="en-US" altLang="en-US" sz="2000" b="1" dirty="0"/>
          </a:p>
          <a:p>
            <a:pPr marL="365125" indent="-282575" eaLnBrk="1" hangingPunct="1">
              <a:lnSpc>
                <a:spcPct val="80000"/>
              </a:lnSpc>
              <a:buFont typeface="Wingdings" pitchFamily="2" charset="2"/>
              <a:buNone/>
            </a:pPr>
            <a:endParaRPr lang="en-US" altLang="en-US" sz="2000" dirty="0"/>
          </a:p>
        </p:txBody>
      </p:sp>
      <p:sp>
        <p:nvSpPr>
          <p:cNvPr id="6" name="Title 1"/>
          <p:cNvSpPr txBox="1">
            <a:spLocks/>
          </p:cNvSpPr>
          <p:nvPr/>
        </p:nvSpPr>
        <p:spPr>
          <a:xfrm>
            <a:off x="457200" y="274638"/>
            <a:ext cx="8229600" cy="1325562"/>
          </a:xfrm>
          <a:prstGeom prst="rect">
            <a:avLst/>
          </a:prstGeom>
          <a:solidFill>
            <a:schemeClr val="accent3">
              <a:lumMod val="50000"/>
            </a:schemeClr>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err="1">
                <a:solidFill>
                  <a:schemeClr val="bg1"/>
                </a:solidFill>
              </a:rPr>
              <a:t>Exemple</a:t>
            </a:r>
            <a:r>
              <a:rPr lang="en-US" sz="4000" b="1" dirty="0">
                <a:solidFill>
                  <a:schemeClr val="bg1"/>
                </a:solidFill>
              </a:rPr>
              <a:t> : </a:t>
            </a:r>
          </a:p>
          <a:p>
            <a:r>
              <a:rPr lang="fr-FR" altLang="en-US" sz="4000" b="1" dirty="0">
                <a:solidFill>
                  <a:schemeClr val="bg1"/>
                </a:solidFill>
                <a:ea typeface="Calibri" panose="020F0502020204030204" pitchFamily="34" charset="0"/>
                <a:cs typeface="Times New Roman" panose="02020603050405020304" pitchFamily="18" charset="0"/>
              </a:rPr>
              <a:t>Comment calculer le profit ou la perte pour le mois</a:t>
            </a:r>
            <a:endParaRPr lang="en-US" sz="4000" b="1" dirty="0">
              <a:solidFill>
                <a:schemeClr val="bg1"/>
              </a:solidFill>
            </a:endParaRPr>
          </a:p>
        </p:txBody>
      </p:sp>
      <p:graphicFrame>
        <p:nvGraphicFramePr>
          <p:cNvPr id="5" name="Table 4">
            <a:extLst>
              <a:ext uri="{FF2B5EF4-FFF2-40B4-BE49-F238E27FC236}">
                <a16:creationId xmlns:a16="http://schemas.microsoft.com/office/drawing/2014/main" id="{8E8E4FC1-9EB0-4310-B798-32580563AE9E}"/>
              </a:ext>
            </a:extLst>
          </p:cNvPr>
          <p:cNvGraphicFramePr>
            <a:graphicFrameLocks noGrp="1"/>
          </p:cNvGraphicFramePr>
          <p:nvPr>
            <p:extLst>
              <p:ext uri="{D42A27DB-BD31-4B8C-83A1-F6EECF244321}">
                <p14:modId xmlns:p14="http://schemas.microsoft.com/office/powerpoint/2010/main" val="1031724708"/>
              </p:ext>
            </p:extLst>
          </p:nvPr>
        </p:nvGraphicFramePr>
        <p:xfrm>
          <a:off x="685800" y="2057400"/>
          <a:ext cx="7467600" cy="2362200"/>
        </p:xfrm>
        <a:graphic>
          <a:graphicData uri="http://schemas.openxmlformats.org/drawingml/2006/table">
            <a:tbl>
              <a:tblPr firstRow="1" firstCol="1" bandRow="1">
                <a:tableStyleId>{5C22544A-7EE6-4342-B048-85BDC9FD1C3A}</a:tableStyleId>
              </a:tblPr>
              <a:tblGrid>
                <a:gridCol w="3886200">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tblGrid>
              <a:tr h="787400">
                <a:tc>
                  <a:txBody>
                    <a:bodyPr/>
                    <a:lstStyle/>
                    <a:p>
                      <a:pPr marL="0" marR="0">
                        <a:lnSpc>
                          <a:spcPct val="107000"/>
                        </a:lnSpc>
                        <a:spcBef>
                          <a:spcPts val="1200"/>
                        </a:spcBef>
                        <a:spcAft>
                          <a:spcPts val="1200"/>
                        </a:spcAft>
                      </a:pPr>
                      <a:r>
                        <a:rPr lang="en-US" sz="2800" dirty="0" err="1">
                          <a:effectLst/>
                        </a:rPr>
                        <a:t>Revenu</a:t>
                      </a:r>
                      <a:r>
                        <a:rPr lang="en-US" sz="2800" dirty="0">
                          <a:effectLst/>
                        </a:rPr>
                        <a:t> total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1200"/>
                        </a:spcBef>
                        <a:spcAft>
                          <a:spcPts val="120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4F81BD"/>
                    </a:solidFill>
                  </a:tcPr>
                </a:tc>
                <a:extLst>
                  <a:ext uri="{0D108BD9-81ED-4DB2-BD59-A6C34878D82A}">
                    <a16:rowId xmlns:a16="http://schemas.microsoft.com/office/drawing/2014/main" val="10000"/>
                  </a:ext>
                </a:extLst>
              </a:tr>
              <a:tr h="787400">
                <a:tc>
                  <a:txBody>
                    <a:bodyPr/>
                    <a:lstStyle/>
                    <a:p>
                      <a:pPr marL="0" marR="0">
                        <a:lnSpc>
                          <a:spcPct val="107000"/>
                        </a:lnSpc>
                        <a:spcBef>
                          <a:spcPts val="1200"/>
                        </a:spcBef>
                        <a:spcAft>
                          <a:spcPts val="1200"/>
                        </a:spcAft>
                      </a:pPr>
                      <a:r>
                        <a:rPr lang="en-US" sz="2800" dirty="0" err="1">
                          <a:effectLst/>
                        </a:rPr>
                        <a:t>Dépenses</a:t>
                      </a:r>
                      <a:r>
                        <a:rPr lang="en-US" sz="2800" dirty="0">
                          <a:effectLst/>
                        </a:rPr>
                        <a:t> </a:t>
                      </a:r>
                      <a:r>
                        <a:rPr lang="en-US" sz="2800" dirty="0" err="1">
                          <a:effectLst/>
                        </a:rPr>
                        <a:t>totales</a:t>
                      </a:r>
                      <a:r>
                        <a:rPr lang="en-US" sz="2800" dirty="0">
                          <a:effectLst/>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1200"/>
                        </a:spcBef>
                        <a:spcAft>
                          <a:spcPts val="120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4F81BD"/>
                    </a:solidFill>
                  </a:tcPr>
                </a:tc>
                <a:extLst>
                  <a:ext uri="{0D108BD9-81ED-4DB2-BD59-A6C34878D82A}">
                    <a16:rowId xmlns:a16="http://schemas.microsoft.com/office/drawing/2014/main" val="10001"/>
                  </a:ext>
                </a:extLst>
              </a:tr>
              <a:tr h="787400">
                <a:tc>
                  <a:txBody>
                    <a:bodyPr/>
                    <a:lstStyle/>
                    <a:p>
                      <a:pPr marL="0" marR="0">
                        <a:lnSpc>
                          <a:spcPct val="107000"/>
                        </a:lnSpc>
                        <a:spcBef>
                          <a:spcPts val="1200"/>
                        </a:spcBef>
                        <a:spcAft>
                          <a:spcPts val="1200"/>
                        </a:spcAft>
                      </a:pPr>
                      <a:r>
                        <a:rPr lang="en-US" sz="2800" dirty="0">
                          <a:effectLst/>
                        </a:rPr>
                        <a:t>PROFIT (+) </a:t>
                      </a:r>
                      <a:r>
                        <a:rPr lang="en-US" sz="2800" dirty="0" err="1">
                          <a:effectLst/>
                        </a:rPr>
                        <a:t>ou</a:t>
                      </a:r>
                      <a:r>
                        <a:rPr lang="en-US" sz="2800" dirty="0">
                          <a:effectLst/>
                        </a:rPr>
                        <a:t> </a:t>
                      </a:r>
                      <a:r>
                        <a:rPr lang="en-US" sz="2800" dirty="0" err="1">
                          <a:effectLst/>
                        </a:rPr>
                        <a:t>PERTE</a:t>
                      </a:r>
                      <a:r>
                        <a:rPr lang="en-US" sz="2800" dirty="0">
                          <a:effectLst/>
                        </a:rPr>
                        <a:t> (-)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1200"/>
                        </a:spcBef>
                        <a:spcAft>
                          <a:spcPts val="120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4F81BD"/>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7996055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399"/>
            <a:ext cx="8229600" cy="1036637"/>
          </a:xfrm>
          <a:solidFill>
            <a:schemeClr val="accent3">
              <a:lumMod val="50000"/>
            </a:schemeClr>
          </a:solidFill>
        </p:spPr>
        <p:txBody>
          <a:bodyPr>
            <a:normAutofit/>
          </a:bodyPr>
          <a:lstStyle/>
          <a:p>
            <a:r>
              <a:rPr lang="fr-FR" sz="4000" b="1" dirty="0">
                <a:solidFill>
                  <a:schemeClr val="bg1"/>
                </a:solidFill>
              </a:rPr>
              <a:t>Acheter et vendre à crédit	 </a:t>
            </a:r>
            <a:r>
              <a:rPr lang="en-US" sz="4000" b="1" dirty="0">
                <a:solidFill>
                  <a:schemeClr val="bg1"/>
                </a:solidFill>
              </a:rPr>
              <a:t>(1)</a:t>
            </a:r>
          </a:p>
        </p:txBody>
      </p:sp>
      <p:sp>
        <p:nvSpPr>
          <p:cNvPr id="3" name="Content Placeholder 2"/>
          <p:cNvSpPr>
            <a:spLocks noGrp="1"/>
          </p:cNvSpPr>
          <p:nvPr>
            <p:ph idx="1"/>
          </p:nvPr>
        </p:nvSpPr>
        <p:spPr>
          <a:xfrm>
            <a:off x="457200" y="1189037"/>
            <a:ext cx="8382000" cy="5135563"/>
          </a:xfrm>
        </p:spPr>
        <p:txBody>
          <a:bodyPr>
            <a:normAutofit/>
          </a:bodyPr>
          <a:lstStyle/>
          <a:p>
            <a:pPr marL="0" indent="0" algn="ctr">
              <a:buNone/>
            </a:pPr>
            <a:r>
              <a:rPr lang="en-US" sz="2800" u="sng" dirty="0" err="1"/>
              <a:t>Vendre</a:t>
            </a:r>
            <a:r>
              <a:rPr lang="en-US" sz="2800" u="sng" dirty="0"/>
              <a:t> à </a:t>
            </a:r>
            <a:r>
              <a:rPr lang="en-US" sz="2800" u="sng" dirty="0" err="1"/>
              <a:t>crédit</a:t>
            </a:r>
            <a:endParaRPr lang="en-US" sz="2800" dirty="0"/>
          </a:p>
          <a:p>
            <a:endParaRPr lang="en-US" dirty="0"/>
          </a:p>
          <a:p>
            <a:endParaRPr lang="en-US"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288638966"/>
              </p:ext>
            </p:extLst>
          </p:nvPr>
        </p:nvGraphicFramePr>
        <p:xfrm>
          <a:off x="838200" y="2042160"/>
          <a:ext cx="7620000" cy="1889760"/>
        </p:xfrm>
        <a:graphic>
          <a:graphicData uri="http://schemas.openxmlformats.org/drawingml/2006/table">
            <a:tbl>
              <a:tblPr firstRow="1" bandRow="1">
                <a:tableStyleId>{5C22544A-7EE6-4342-B048-85BDC9FD1C3A}</a:tableStyleId>
              </a:tblPr>
              <a:tblGrid>
                <a:gridCol w="3810000">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tblGrid>
              <a:tr h="370840">
                <a:tc>
                  <a:txBody>
                    <a:bodyPr/>
                    <a:lstStyle/>
                    <a:p>
                      <a:r>
                        <a:rPr lang="en-US" sz="2000" dirty="0" err="1"/>
                        <a:t>Avantages</a:t>
                      </a:r>
                      <a:endParaRPr lang="en-US" sz="2000" dirty="0"/>
                    </a:p>
                  </a:txBody>
                  <a:tcPr/>
                </a:tc>
                <a:tc>
                  <a:txBody>
                    <a:bodyPr/>
                    <a:lstStyle/>
                    <a:p>
                      <a:r>
                        <a:rPr lang="en-US" sz="2000" dirty="0" err="1"/>
                        <a:t>Désavantages</a:t>
                      </a:r>
                      <a:endParaRPr lang="en-US" sz="2000" dirty="0"/>
                    </a:p>
                  </a:txBody>
                  <a:tcPr/>
                </a:tc>
                <a:extLst>
                  <a:ext uri="{0D108BD9-81ED-4DB2-BD59-A6C34878D82A}">
                    <a16:rowId xmlns:a16="http://schemas.microsoft.com/office/drawing/2014/main" val="10000"/>
                  </a:ext>
                </a:extLst>
              </a:tr>
              <a:tr h="370840">
                <a:tc>
                  <a:txBody>
                    <a:bodyPr/>
                    <a:lstStyle/>
                    <a:p>
                      <a:pPr marL="285750" indent="-285750">
                        <a:buFont typeface="Arial" panose="020B0604020202020204" pitchFamily="34" charset="0"/>
                        <a:buChar char="•"/>
                      </a:pPr>
                      <a:r>
                        <a:rPr lang="fr-FR" sz="2000" dirty="0"/>
                        <a:t>Offre un service aux clients</a:t>
                      </a:r>
                      <a:endParaRPr lang="en-US" sz="2000" dirty="0"/>
                    </a:p>
                  </a:txBody>
                  <a:tcPr/>
                </a:tc>
                <a:tc>
                  <a:txBody>
                    <a:bodyPr/>
                    <a:lstStyle/>
                    <a:p>
                      <a:pPr marL="285750" indent="-285750">
                        <a:buFont typeface="Arial" panose="020B0604020202020204" pitchFamily="34" charset="0"/>
                        <a:buChar char="•"/>
                      </a:pPr>
                      <a:r>
                        <a:rPr lang="fr-FR" sz="2000" dirty="0"/>
                        <a:t>Les clients peuvent faire défaut</a:t>
                      </a:r>
                      <a:endParaRPr lang="en-US" sz="2000" dirty="0"/>
                    </a:p>
                  </a:txBody>
                  <a:tcPr/>
                </a:tc>
                <a:extLst>
                  <a:ext uri="{0D108BD9-81ED-4DB2-BD59-A6C34878D82A}">
                    <a16:rowId xmlns:a16="http://schemas.microsoft.com/office/drawing/2014/main" val="10001"/>
                  </a:ext>
                </a:extLst>
              </a:tr>
              <a:tr h="370840">
                <a:tc>
                  <a:txBody>
                    <a:bodyPr/>
                    <a:lstStyle/>
                    <a:p>
                      <a:pPr marL="285750" indent="-285750">
                        <a:buFont typeface="Arial" panose="020B0604020202020204" pitchFamily="34" charset="0"/>
                        <a:buChar char="•"/>
                      </a:pPr>
                      <a:r>
                        <a:rPr lang="fr-FR" sz="2000" kern="1200" dirty="0">
                          <a:solidFill>
                            <a:schemeClr val="dk1"/>
                          </a:solidFill>
                          <a:latin typeface="+mn-lt"/>
                          <a:ea typeface="+mn-ea"/>
                          <a:cs typeface="+mn-cs"/>
                        </a:rPr>
                        <a:t>Aide à attirer la clientèle</a:t>
                      </a:r>
                      <a:endParaRPr lang="en-US" sz="2000" kern="1200" dirty="0">
                        <a:solidFill>
                          <a:schemeClr val="dk1"/>
                        </a:solidFill>
                        <a:latin typeface="+mn-lt"/>
                        <a:ea typeface="+mn-ea"/>
                        <a:cs typeface="+mn-cs"/>
                      </a:endParaRPr>
                    </a:p>
                  </a:txBody>
                  <a:tcPr/>
                </a:tc>
                <a:tc>
                  <a:txBody>
                    <a:bodyPr/>
                    <a:lstStyle/>
                    <a:p>
                      <a:pPr marL="285750" indent="-285750">
                        <a:buFont typeface="Arial" panose="020B0604020202020204" pitchFamily="34" charset="0"/>
                        <a:buChar char="•"/>
                      </a:pPr>
                      <a:r>
                        <a:rPr lang="en-US" sz="2000" dirty="0" err="1"/>
                        <a:t>Exige</a:t>
                      </a:r>
                      <a:r>
                        <a:rPr lang="en-US" sz="2000" dirty="0"/>
                        <a:t> un </a:t>
                      </a:r>
                      <a:r>
                        <a:rPr lang="en-US" sz="2000" dirty="0" err="1"/>
                        <a:t>suivi</a:t>
                      </a:r>
                      <a:r>
                        <a:rPr lang="en-US" sz="2000" dirty="0"/>
                        <a:t> soigné</a:t>
                      </a:r>
                    </a:p>
                  </a:txBody>
                  <a:tcPr/>
                </a:tc>
                <a:extLst>
                  <a:ext uri="{0D108BD9-81ED-4DB2-BD59-A6C34878D82A}">
                    <a16:rowId xmlns:a16="http://schemas.microsoft.com/office/drawing/2014/main" val="10002"/>
                  </a:ext>
                </a:extLst>
              </a:tr>
              <a:tr h="370840">
                <a:tc>
                  <a:txBody>
                    <a:bodyPr/>
                    <a:lstStyle/>
                    <a:p>
                      <a:pPr marL="285750" indent="-285750">
                        <a:buFont typeface="Arial" panose="020B0604020202020204" pitchFamily="34" charset="0"/>
                        <a:buChar char="•"/>
                      </a:pPr>
                      <a:r>
                        <a:rPr lang="fr-FR" sz="2000" kern="1200" dirty="0">
                          <a:solidFill>
                            <a:schemeClr val="dk1"/>
                          </a:solidFill>
                          <a:latin typeface="+mn-lt"/>
                          <a:ea typeface="+mn-ea"/>
                          <a:cs typeface="+mn-cs"/>
                        </a:rPr>
                        <a:t>Aide à fidéliser la clientèle</a:t>
                      </a:r>
                      <a:endParaRPr lang="en-US" sz="2000" kern="1200" dirty="0">
                        <a:solidFill>
                          <a:schemeClr val="dk1"/>
                        </a:solidFill>
                        <a:latin typeface="+mn-lt"/>
                        <a:ea typeface="+mn-ea"/>
                        <a:cs typeface="+mn-cs"/>
                      </a:endParaRPr>
                    </a:p>
                  </a:txBody>
                  <a:tcPr/>
                </a:tc>
                <a:tc>
                  <a:txBody>
                    <a:bodyPr/>
                    <a:lstStyle/>
                    <a:p>
                      <a:pPr marL="285750" indent="-285750">
                        <a:buFont typeface="Arial" panose="020B0604020202020204" pitchFamily="34" charset="0"/>
                        <a:buChar char="•"/>
                      </a:pPr>
                      <a:r>
                        <a:rPr lang="fr-FR" sz="2000" dirty="0"/>
                        <a:t>L’argent est immobilisé / non disponible</a:t>
                      </a:r>
                      <a:endParaRPr lang="en-US" sz="20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930338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a:solidFill>
            <a:schemeClr val="accent3">
              <a:lumMod val="50000"/>
            </a:schemeClr>
          </a:solidFill>
        </p:spPr>
        <p:txBody>
          <a:bodyPr>
            <a:normAutofit/>
          </a:bodyPr>
          <a:lstStyle/>
          <a:p>
            <a:r>
              <a:rPr lang="fr-FR" sz="4000" b="1" dirty="0">
                <a:solidFill>
                  <a:schemeClr val="bg1"/>
                </a:solidFill>
              </a:rPr>
              <a:t>Acheter et vendre à crédit </a:t>
            </a:r>
            <a:r>
              <a:rPr lang="en-US" sz="4000" b="1" dirty="0">
                <a:solidFill>
                  <a:schemeClr val="bg1"/>
                </a:solidFill>
              </a:rPr>
              <a:t>(2)</a:t>
            </a:r>
          </a:p>
        </p:txBody>
      </p:sp>
      <p:sp>
        <p:nvSpPr>
          <p:cNvPr id="3" name="Content Placeholder 2"/>
          <p:cNvSpPr>
            <a:spLocks noGrp="1"/>
          </p:cNvSpPr>
          <p:nvPr>
            <p:ph idx="1"/>
          </p:nvPr>
        </p:nvSpPr>
        <p:spPr>
          <a:xfrm>
            <a:off x="457200" y="1189037"/>
            <a:ext cx="8382000" cy="5135563"/>
          </a:xfrm>
        </p:spPr>
        <p:txBody>
          <a:bodyPr>
            <a:normAutofit/>
          </a:bodyPr>
          <a:lstStyle/>
          <a:p>
            <a:pPr marL="0" indent="0" algn="ctr">
              <a:buNone/>
            </a:pPr>
            <a:r>
              <a:rPr lang="en-US" sz="2800" u="sng" dirty="0" err="1"/>
              <a:t>Acheter</a:t>
            </a:r>
            <a:r>
              <a:rPr lang="en-US" sz="2800" u="sng" dirty="0"/>
              <a:t> à </a:t>
            </a:r>
            <a:r>
              <a:rPr lang="en-US" sz="2800" u="sng" dirty="0" err="1"/>
              <a:t>crédit</a:t>
            </a:r>
            <a:endParaRPr lang="en-US" sz="2800" u="sng" dirty="0"/>
          </a:p>
          <a:p>
            <a:pPr marL="0" indent="0" algn="just">
              <a:buNone/>
            </a:pPr>
            <a:endParaRPr lang="en-US" sz="2800" dirty="0"/>
          </a:p>
          <a:p>
            <a:endParaRPr lang="en-US" dirty="0"/>
          </a:p>
          <a:p>
            <a:endParaRPr lang="en-US"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222749095"/>
              </p:ext>
            </p:extLst>
          </p:nvPr>
        </p:nvGraphicFramePr>
        <p:xfrm>
          <a:off x="838200" y="1996440"/>
          <a:ext cx="8001000" cy="2194560"/>
        </p:xfrm>
        <a:graphic>
          <a:graphicData uri="http://schemas.openxmlformats.org/drawingml/2006/table">
            <a:tbl>
              <a:tblPr firstRow="1" bandRow="1">
                <a:tableStyleId>{5C22544A-7EE6-4342-B048-85BDC9FD1C3A}</a:tableStyleId>
              </a:tblPr>
              <a:tblGrid>
                <a:gridCol w="34290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840">
                <a:tc>
                  <a:txBody>
                    <a:bodyPr/>
                    <a:lstStyle/>
                    <a:p>
                      <a:r>
                        <a:rPr lang="en-US" sz="2000" dirty="0" err="1"/>
                        <a:t>Avantages</a:t>
                      </a:r>
                      <a:endParaRPr lang="en-US" sz="2000" dirty="0"/>
                    </a:p>
                  </a:txBody>
                  <a:tcPr/>
                </a:tc>
                <a:tc>
                  <a:txBody>
                    <a:bodyPr/>
                    <a:lstStyle/>
                    <a:p>
                      <a:r>
                        <a:rPr lang="en-US" sz="2000" dirty="0" err="1"/>
                        <a:t>Désavantages</a:t>
                      </a:r>
                      <a:endParaRPr lang="en-US" sz="2000" dirty="0"/>
                    </a:p>
                  </a:txBody>
                  <a:tcPr/>
                </a:tc>
                <a:extLst>
                  <a:ext uri="{0D108BD9-81ED-4DB2-BD59-A6C34878D82A}">
                    <a16:rowId xmlns:a16="http://schemas.microsoft.com/office/drawing/2014/main" val="10000"/>
                  </a:ext>
                </a:extLst>
              </a:tr>
              <a:tr h="370840">
                <a:tc>
                  <a:txBody>
                    <a:bodyPr/>
                    <a:lstStyle/>
                    <a:p>
                      <a:pPr marL="285750" indent="-285750">
                        <a:buFont typeface="Arial" panose="020B0604020202020204" pitchFamily="34" charset="0"/>
                        <a:buChar char="•"/>
                      </a:pPr>
                      <a:r>
                        <a:rPr lang="en-US" sz="2000" dirty="0"/>
                        <a:t>Volume de ventes </a:t>
                      </a:r>
                      <a:r>
                        <a:rPr lang="en-US" sz="2000" dirty="0" err="1"/>
                        <a:t>accru</a:t>
                      </a:r>
                      <a:r>
                        <a:rPr lang="en-US" sz="2000" dirty="0"/>
                        <a:t> </a:t>
                      </a:r>
                    </a:p>
                  </a:txBody>
                  <a:tcPr/>
                </a:tc>
                <a:tc>
                  <a:txBody>
                    <a:bodyPr/>
                    <a:lstStyle/>
                    <a:p>
                      <a:pPr marL="285750" indent="-285750">
                        <a:buFont typeface="Arial" panose="020B0604020202020204" pitchFamily="34" charset="0"/>
                        <a:buChar char="•"/>
                      </a:pPr>
                      <a:r>
                        <a:rPr lang="fr-FR" sz="2000" dirty="0"/>
                        <a:t>Peut être plus cher (intérêt !)</a:t>
                      </a:r>
                      <a:endParaRPr lang="en-US" sz="2000" dirty="0"/>
                    </a:p>
                  </a:txBody>
                  <a:tcPr/>
                </a:tc>
                <a:extLst>
                  <a:ext uri="{0D108BD9-81ED-4DB2-BD59-A6C34878D82A}">
                    <a16:rowId xmlns:a16="http://schemas.microsoft.com/office/drawing/2014/main" val="10001"/>
                  </a:ext>
                </a:extLst>
              </a:tr>
              <a:tr h="370840">
                <a:tc>
                  <a:txBody>
                    <a:bodyPr/>
                    <a:lstStyle/>
                    <a:p>
                      <a:pPr marL="285750" indent="-285750">
                        <a:buFont typeface="Arial" panose="020B0604020202020204" pitchFamily="34" charset="0"/>
                        <a:buChar char="•"/>
                      </a:pPr>
                      <a:r>
                        <a:rPr lang="en-US" sz="2000" kern="1200" dirty="0" err="1">
                          <a:solidFill>
                            <a:schemeClr val="dk1"/>
                          </a:solidFill>
                          <a:latin typeface="+mn-lt"/>
                          <a:ea typeface="+mn-ea"/>
                          <a:cs typeface="+mn-cs"/>
                        </a:rPr>
                        <a:t>Rendements</a:t>
                      </a:r>
                      <a:r>
                        <a:rPr lang="en-US" sz="2000" kern="1200" dirty="0">
                          <a:solidFill>
                            <a:schemeClr val="dk1"/>
                          </a:solidFill>
                          <a:latin typeface="+mn-lt"/>
                          <a:ea typeface="+mn-ea"/>
                          <a:cs typeface="+mn-cs"/>
                        </a:rPr>
                        <a:t> </a:t>
                      </a:r>
                      <a:r>
                        <a:rPr lang="en-US" sz="2000" kern="1200" dirty="0" err="1">
                          <a:solidFill>
                            <a:schemeClr val="dk1"/>
                          </a:solidFill>
                          <a:latin typeface="+mn-lt"/>
                          <a:ea typeface="+mn-ea"/>
                          <a:cs typeface="+mn-cs"/>
                        </a:rPr>
                        <a:t>accrus</a:t>
                      </a:r>
                      <a:r>
                        <a:rPr lang="en-US" sz="2000" kern="1200" dirty="0">
                          <a:solidFill>
                            <a:schemeClr val="dk1"/>
                          </a:solidFill>
                          <a:latin typeface="+mn-lt"/>
                          <a:ea typeface="+mn-ea"/>
                          <a:cs typeface="+mn-cs"/>
                        </a:rPr>
                        <a:t> </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2000" dirty="0"/>
                        <a:t>Doit être repayé avant que l’intérêt soit exigible</a:t>
                      </a:r>
                      <a:endParaRPr lang="en-US" sz="2000" dirty="0"/>
                    </a:p>
                  </a:txBody>
                  <a:tcPr/>
                </a:tc>
                <a:extLst>
                  <a:ext uri="{0D108BD9-81ED-4DB2-BD59-A6C34878D82A}">
                    <a16:rowId xmlns:a16="http://schemas.microsoft.com/office/drawing/2014/main" val="10002"/>
                  </a:ext>
                </a:extLst>
              </a:tr>
              <a:tr h="370840">
                <a:tc>
                  <a:txBody>
                    <a:bodyPr/>
                    <a:lstStyle/>
                    <a:p>
                      <a:pPr marL="285750" indent="-285750">
                        <a:buFont typeface="Arial" panose="020B0604020202020204" pitchFamily="34" charset="0"/>
                        <a:buChar char="•"/>
                      </a:pPr>
                      <a:r>
                        <a:rPr lang="en-US" sz="2000" kern="1200" dirty="0" err="1">
                          <a:solidFill>
                            <a:schemeClr val="dk1"/>
                          </a:solidFill>
                          <a:latin typeface="+mn-lt"/>
                          <a:ea typeface="+mn-ea"/>
                          <a:cs typeface="+mn-cs"/>
                        </a:rPr>
                        <a:t>Solvabilité</a:t>
                      </a:r>
                      <a:r>
                        <a:rPr lang="en-US" sz="2000" kern="1200" dirty="0">
                          <a:solidFill>
                            <a:schemeClr val="dk1"/>
                          </a:solidFill>
                          <a:latin typeface="+mn-lt"/>
                          <a:ea typeface="+mn-ea"/>
                          <a:cs typeface="+mn-cs"/>
                        </a:rPr>
                        <a:t> </a:t>
                      </a:r>
                      <a:r>
                        <a:rPr lang="en-US" sz="2000" kern="1200" dirty="0" err="1">
                          <a:solidFill>
                            <a:schemeClr val="dk1"/>
                          </a:solidFill>
                          <a:latin typeface="+mn-lt"/>
                          <a:ea typeface="+mn-ea"/>
                          <a:cs typeface="+mn-cs"/>
                        </a:rPr>
                        <a:t>en</a:t>
                      </a:r>
                      <a:r>
                        <a:rPr lang="en-US" sz="2000" kern="1200" dirty="0">
                          <a:solidFill>
                            <a:schemeClr val="dk1"/>
                          </a:solidFill>
                          <a:latin typeface="+mn-lt"/>
                          <a:ea typeface="+mn-ea"/>
                          <a:cs typeface="+mn-cs"/>
                        </a:rPr>
                        <a:t> </a:t>
                      </a:r>
                      <a:r>
                        <a:rPr lang="en-US" sz="2000" kern="1200" dirty="0" err="1">
                          <a:solidFill>
                            <a:schemeClr val="dk1"/>
                          </a:solidFill>
                          <a:latin typeface="+mn-lt"/>
                          <a:ea typeface="+mn-ea"/>
                          <a:cs typeface="+mn-cs"/>
                        </a:rPr>
                        <a:t>hausse</a:t>
                      </a:r>
                      <a:endParaRPr lang="en-US" sz="2000" kern="1200" dirty="0">
                        <a:solidFill>
                          <a:schemeClr val="dk1"/>
                        </a:solidFill>
                        <a:latin typeface="+mn-lt"/>
                        <a:ea typeface="+mn-ea"/>
                        <a:cs typeface="+mn-cs"/>
                      </a:endParaRPr>
                    </a:p>
                  </a:txBody>
                  <a:tcPr/>
                </a:tc>
                <a:tc>
                  <a:txBody>
                    <a:bodyPr/>
                    <a:lstStyle/>
                    <a:p>
                      <a:pPr marL="285750" indent="-285750">
                        <a:buFont typeface="Arial" panose="020B0604020202020204" pitchFamily="34" charset="0"/>
                        <a:buChar char="•"/>
                      </a:pPr>
                      <a:r>
                        <a:rPr lang="fr-FR" sz="2000" dirty="0"/>
                        <a:t>Peut avoir une influence sur le résultat net</a:t>
                      </a:r>
                      <a:endParaRPr lang="en-US" sz="20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07182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solidFill>
            <a:schemeClr val="accent3">
              <a:lumMod val="50000"/>
            </a:schemeClr>
          </a:solidFill>
        </p:spPr>
        <p:txBody>
          <a:bodyPr>
            <a:normAutofit/>
          </a:bodyPr>
          <a:lstStyle/>
          <a:p>
            <a:r>
              <a:rPr lang="en-US" altLang="en-US" sz="4000" b="1" dirty="0">
                <a:solidFill>
                  <a:schemeClr val="bg1"/>
                </a:solidFill>
              </a:rPr>
              <a:t>Tenue des </a:t>
            </a:r>
            <a:r>
              <a:rPr lang="en-US" altLang="en-US" sz="4000" b="1" dirty="0" err="1">
                <a:solidFill>
                  <a:schemeClr val="bg1"/>
                </a:solidFill>
              </a:rPr>
              <a:t>comptes</a:t>
            </a:r>
            <a:endParaRPr lang="en-US" altLang="en-US" sz="4000" b="1" dirty="0">
              <a:solidFill>
                <a:schemeClr val="bg1"/>
              </a:solidFill>
            </a:endParaRPr>
          </a:p>
        </p:txBody>
      </p:sp>
      <p:sp>
        <p:nvSpPr>
          <p:cNvPr id="6147" name="Content Placeholder 2"/>
          <p:cNvSpPr>
            <a:spLocks noGrp="1"/>
          </p:cNvSpPr>
          <p:nvPr>
            <p:ph idx="1"/>
          </p:nvPr>
        </p:nvSpPr>
        <p:spPr>
          <a:xfrm>
            <a:off x="457200" y="1570037"/>
            <a:ext cx="8229600" cy="4906963"/>
          </a:xfrm>
        </p:spPr>
        <p:txBody>
          <a:bodyPr>
            <a:normAutofit/>
          </a:bodyPr>
          <a:lstStyle/>
          <a:p>
            <a:pPr marL="0" indent="0">
              <a:buNone/>
            </a:pPr>
            <a:r>
              <a:rPr lang="fr-FR" dirty="0"/>
              <a:t>La tenue des comptes exacts portant sur les </a:t>
            </a:r>
            <a:r>
              <a:rPr lang="fr-FR" i="1" dirty="0"/>
              <a:t>opérations financières </a:t>
            </a:r>
            <a:r>
              <a:rPr lang="fr-FR" dirty="0"/>
              <a:t>de votre entreprise </a:t>
            </a:r>
            <a:r>
              <a:rPr lang="en-US" dirty="0"/>
              <a:t>:</a:t>
            </a:r>
          </a:p>
          <a:p>
            <a:pPr lvl="1">
              <a:buFont typeface="Arial" panose="020B0604020202020204" pitchFamily="34" charset="0"/>
              <a:buChar char="•"/>
            </a:pPr>
            <a:r>
              <a:rPr lang="fr-FR" sz="3200" dirty="0"/>
              <a:t>Enregistrer les transactions quotidiennes de votre </a:t>
            </a:r>
            <a:r>
              <a:rPr lang="fr-FR" sz="3200" dirty="0" err="1"/>
              <a:t>DVMA</a:t>
            </a:r>
            <a:r>
              <a:rPr lang="fr-FR" sz="3200" dirty="0"/>
              <a:t>.</a:t>
            </a:r>
          </a:p>
          <a:p>
            <a:pPr lvl="1">
              <a:buFont typeface="Arial" panose="020B0604020202020204" pitchFamily="34" charset="0"/>
              <a:buChar char="•"/>
            </a:pPr>
            <a:r>
              <a:rPr lang="fr-FR" sz="3200" dirty="0"/>
              <a:t>Surveiller les achats, ventes, reçus et paiements. </a:t>
            </a:r>
          </a:p>
          <a:p>
            <a:pPr lvl="1">
              <a:buFont typeface="Arial" panose="020B0604020202020204" pitchFamily="34" charset="0"/>
              <a:buChar char="•"/>
            </a:pPr>
            <a:r>
              <a:rPr lang="fr-FR" sz="3200" dirty="0"/>
              <a:t>Enregistrer toutes les transactions dans le bon document.</a:t>
            </a:r>
          </a:p>
        </p:txBody>
      </p:sp>
      <p:sp>
        <p:nvSpPr>
          <p:cNvPr id="5" name="Slide Number Placeholder 4"/>
          <p:cNvSpPr>
            <a:spLocks noGrp="1"/>
          </p:cNvSpPr>
          <p:nvPr>
            <p:ph type="sldNum" sz="quarter" idx="4294967295"/>
          </p:nvPr>
        </p:nvSpPr>
        <p:spPr>
          <a:xfrm>
            <a:off x="6553200" y="6356350"/>
            <a:ext cx="2133600" cy="365125"/>
          </a:xfrm>
        </p:spPr>
        <p:txBody>
          <a:bodyPr/>
          <a:lstStyle/>
          <a:p>
            <a:pPr>
              <a:defRPr/>
            </a:pPr>
            <a:fld id="{7F04B8DA-60AF-4CC6-9682-48E0A8FC21B4}" type="slidenum">
              <a:rPr lang="en-US"/>
              <a:pPr>
                <a:defRPr/>
              </a:pPr>
              <a:t>3</a:t>
            </a:fld>
            <a:endParaRPr lang="en-US" dirty="0"/>
          </a:p>
        </p:txBody>
      </p:sp>
    </p:spTree>
    <p:extLst>
      <p:ext uri="{BB962C8B-B14F-4D97-AF65-F5344CB8AC3E}">
        <p14:creationId xmlns:p14="http://schemas.microsoft.com/office/powerpoint/2010/main" val="42496478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a:solidFill>
            <a:schemeClr val="accent3">
              <a:lumMod val="50000"/>
            </a:schemeClr>
          </a:solidFill>
        </p:spPr>
        <p:txBody>
          <a:bodyPr>
            <a:normAutofit/>
          </a:bodyPr>
          <a:lstStyle/>
          <a:p>
            <a:r>
              <a:rPr lang="fr-FR" sz="4000" b="1" dirty="0">
                <a:solidFill>
                  <a:schemeClr val="bg1"/>
                </a:solidFill>
              </a:rPr>
              <a:t>Acheter et vendre à crédit </a:t>
            </a:r>
            <a:r>
              <a:rPr lang="en-US" sz="4000" b="1" dirty="0">
                <a:solidFill>
                  <a:schemeClr val="bg1"/>
                </a:solidFill>
              </a:rPr>
              <a:t>(3)</a:t>
            </a:r>
          </a:p>
        </p:txBody>
      </p:sp>
      <p:sp>
        <p:nvSpPr>
          <p:cNvPr id="3" name="Content Placeholder 2"/>
          <p:cNvSpPr>
            <a:spLocks noGrp="1"/>
          </p:cNvSpPr>
          <p:nvPr>
            <p:ph idx="1"/>
          </p:nvPr>
        </p:nvSpPr>
        <p:spPr>
          <a:xfrm>
            <a:off x="457200" y="1676400"/>
            <a:ext cx="8382000" cy="4449763"/>
          </a:xfrm>
        </p:spPr>
        <p:txBody>
          <a:bodyPr>
            <a:normAutofit/>
          </a:bodyPr>
          <a:lstStyle/>
          <a:p>
            <a:r>
              <a:rPr lang="fr-FR" dirty="0"/>
              <a:t>Exige une stratégie de gestion du crédit claire</a:t>
            </a:r>
            <a:r>
              <a:rPr lang="en-US" dirty="0"/>
              <a:t>.</a:t>
            </a:r>
          </a:p>
          <a:p>
            <a:r>
              <a:rPr lang="en-US" dirty="0" err="1"/>
              <a:t>Exige</a:t>
            </a:r>
            <a:r>
              <a:rPr lang="en-US" dirty="0"/>
              <a:t> le </a:t>
            </a:r>
            <a:r>
              <a:rPr lang="en-US" dirty="0" err="1"/>
              <a:t>suivi</a:t>
            </a:r>
            <a:r>
              <a:rPr lang="en-US" dirty="0"/>
              <a:t> de :</a:t>
            </a:r>
          </a:p>
          <a:p>
            <a:pPr marL="914400" lvl="1" indent="-457200">
              <a:buFont typeface="+mj-lt"/>
              <a:buAutoNum type="arabicPeriod"/>
            </a:pPr>
            <a:r>
              <a:rPr lang="fr-FR" sz="3200" dirty="0"/>
              <a:t>De qui doit de l’argent à l’entreprise.</a:t>
            </a:r>
          </a:p>
          <a:p>
            <a:pPr marL="914400" lvl="1" indent="-457200">
              <a:buFont typeface="+mj-lt"/>
              <a:buAutoNum type="arabicPeriod"/>
            </a:pPr>
            <a:r>
              <a:rPr lang="fr-FR" sz="3200" dirty="0"/>
              <a:t>De la somme qui est due.</a:t>
            </a:r>
          </a:p>
          <a:p>
            <a:pPr marL="914400" lvl="1" indent="-457200">
              <a:buFont typeface="+mj-lt"/>
              <a:buAutoNum type="arabicPeriod"/>
            </a:pPr>
            <a:r>
              <a:rPr lang="fr-FR" sz="3200" dirty="0"/>
              <a:t>De ceux à qui l’entreprise doit de l’argent. </a:t>
            </a:r>
          </a:p>
          <a:p>
            <a:pPr marL="914400" lvl="1" indent="-457200">
              <a:buFont typeface="+mj-lt"/>
              <a:buAutoNum type="arabicPeriod"/>
            </a:pPr>
            <a:r>
              <a:rPr lang="fr-FR" sz="3200" dirty="0"/>
              <a:t>De la somme due par l’entreprise.</a:t>
            </a:r>
            <a:endParaRPr lang="en-US" sz="3200" dirty="0"/>
          </a:p>
          <a:p>
            <a:pPr lvl="1"/>
            <a:endParaRPr lang="en-US" b="1" i="1"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605826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solidFill>
            <a:schemeClr val="accent3">
              <a:lumMod val="50000"/>
            </a:schemeClr>
          </a:solidFill>
        </p:spPr>
        <p:txBody>
          <a:bodyPr>
            <a:normAutofit/>
          </a:bodyPr>
          <a:lstStyle/>
          <a:p>
            <a:pPr eaLnBrk="1" hangingPunct="1"/>
            <a:r>
              <a:rPr lang="en-US" altLang="en-US" sz="4000" b="1" dirty="0">
                <a:solidFill>
                  <a:schemeClr val="bg1"/>
                </a:solidFill>
              </a:rPr>
              <a:t>Le but de la tenue des </a:t>
            </a:r>
            <a:r>
              <a:rPr lang="en-US" altLang="en-US" sz="4000" b="1" dirty="0" err="1">
                <a:solidFill>
                  <a:schemeClr val="bg1"/>
                </a:solidFill>
              </a:rPr>
              <a:t>comptes</a:t>
            </a:r>
            <a:r>
              <a:rPr lang="en-US" altLang="en-US" sz="4000" b="1" dirty="0">
                <a:solidFill>
                  <a:schemeClr val="bg1"/>
                </a:solidFill>
              </a:rPr>
              <a:t> (1)</a:t>
            </a:r>
          </a:p>
        </p:txBody>
      </p:sp>
      <p:sp>
        <p:nvSpPr>
          <p:cNvPr id="6147" name="Content Placeholder 2"/>
          <p:cNvSpPr>
            <a:spLocks noGrp="1"/>
          </p:cNvSpPr>
          <p:nvPr>
            <p:ph idx="1"/>
          </p:nvPr>
        </p:nvSpPr>
        <p:spPr>
          <a:xfrm>
            <a:off x="609600" y="1417637"/>
            <a:ext cx="8229600" cy="4906963"/>
          </a:xfrm>
        </p:spPr>
        <p:txBody>
          <a:bodyPr>
            <a:normAutofit/>
          </a:bodyPr>
          <a:lstStyle/>
          <a:p>
            <a:pPr marL="0" indent="0">
              <a:buNone/>
            </a:pPr>
            <a:r>
              <a:rPr lang="fr-FR" dirty="0"/>
              <a:t>Il y a deux raisons </a:t>
            </a:r>
            <a:r>
              <a:rPr lang="fr-FR" i="1" dirty="0"/>
              <a:t>générales</a:t>
            </a:r>
            <a:r>
              <a:rPr lang="fr-FR" dirty="0"/>
              <a:t> pour la tenue des comptes </a:t>
            </a:r>
            <a:r>
              <a:rPr lang="en-US" dirty="0"/>
              <a:t>:</a:t>
            </a:r>
          </a:p>
          <a:p>
            <a:pPr marL="914400" lvl="1" indent="-457200">
              <a:buFont typeface="+mj-lt"/>
              <a:buAutoNum type="arabicPeriod"/>
            </a:pPr>
            <a:r>
              <a:rPr lang="fr-FR" sz="3200" dirty="0"/>
              <a:t>Pour vous aider à gérer et développer votre entreprise. </a:t>
            </a:r>
          </a:p>
          <a:p>
            <a:pPr marL="914400" lvl="1" indent="-457200">
              <a:buFont typeface="+mj-lt"/>
              <a:buAutoNum type="arabicPeriod"/>
            </a:pPr>
            <a:r>
              <a:rPr lang="fr-FR" sz="3200" dirty="0"/>
              <a:t>Pour se conformer aux obligations fiscales.</a:t>
            </a:r>
            <a:endParaRPr lang="en-US" sz="3200" dirty="0"/>
          </a:p>
          <a:p>
            <a:pPr marL="914400" lvl="1" indent="-457200">
              <a:buFont typeface="+mj-lt"/>
              <a:buAutoNum type="arabicPeriod"/>
            </a:pPr>
            <a:endParaRPr lang="en-US" sz="2400" dirty="0"/>
          </a:p>
          <a:p>
            <a:pPr marL="914400" lvl="1" indent="-457200">
              <a:buFont typeface="+mj-lt"/>
              <a:buAutoNum type="arabicPeriod"/>
            </a:pPr>
            <a:endParaRPr lang="en-US" sz="2400" dirty="0"/>
          </a:p>
          <a:p>
            <a:pPr marL="457200" lvl="1" indent="0">
              <a:buNone/>
            </a:pPr>
            <a:endParaRPr lang="en-US" altLang="en-US" sz="2400" dirty="0"/>
          </a:p>
        </p:txBody>
      </p:sp>
    </p:spTree>
    <p:extLst>
      <p:ext uri="{BB962C8B-B14F-4D97-AF65-F5344CB8AC3E}">
        <p14:creationId xmlns:p14="http://schemas.microsoft.com/office/powerpoint/2010/main" val="2230907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457200" y="1417637"/>
            <a:ext cx="8229600" cy="4906963"/>
          </a:xfrm>
        </p:spPr>
        <p:txBody>
          <a:bodyPr>
            <a:normAutofit fontScale="92500"/>
          </a:bodyPr>
          <a:lstStyle/>
          <a:p>
            <a:pPr marL="57150" indent="0" algn="just">
              <a:spcBef>
                <a:spcPts val="600"/>
              </a:spcBef>
              <a:spcAft>
                <a:spcPts val="600"/>
              </a:spcAft>
              <a:buNone/>
            </a:pPr>
            <a:r>
              <a:rPr lang="fr-FR" sz="2800" i="1" dirty="0"/>
              <a:t>Plus précisément, </a:t>
            </a:r>
            <a:r>
              <a:rPr lang="fr-FR" sz="2800" dirty="0"/>
              <a:t>la tenue des comptes vous permet de </a:t>
            </a:r>
            <a:r>
              <a:rPr lang="en-US" sz="2800" dirty="0"/>
              <a:t>:</a:t>
            </a:r>
          </a:p>
          <a:p>
            <a:pPr marL="914400" lvl="1" indent="-457200">
              <a:spcBef>
                <a:spcPts val="600"/>
              </a:spcBef>
              <a:spcAft>
                <a:spcPts val="600"/>
              </a:spcAft>
              <a:buFont typeface="+mj-lt"/>
              <a:buAutoNum type="arabicPeriod"/>
            </a:pPr>
            <a:r>
              <a:rPr lang="fr-FR" sz="2400" dirty="0"/>
              <a:t>Comparer vos prévisions avec les chiffres réalisés pour évaluer la santé financière de votre entreprise.</a:t>
            </a:r>
          </a:p>
          <a:p>
            <a:pPr marL="914400" lvl="1" indent="-457200">
              <a:spcBef>
                <a:spcPts val="600"/>
              </a:spcBef>
              <a:spcAft>
                <a:spcPts val="600"/>
              </a:spcAft>
              <a:buFont typeface="+mj-lt"/>
              <a:buAutoNum type="arabicPeriod"/>
            </a:pPr>
            <a:r>
              <a:rPr lang="fr-FR" sz="2400" dirty="0"/>
              <a:t>Analyser vos dépenses pour déterminer comment exploiter votre entreprise de façon plus économique.</a:t>
            </a:r>
          </a:p>
          <a:p>
            <a:pPr marL="914400" lvl="1" indent="-457200">
              <a:spcBef>
                <a:spcPts val="600"/>
              </a:spcBef>
              <a:spcAft>
                <a:spcPts val="600"/>
              </a:spcAft>
              <a:buFont typeface="+mj-lt"/>
              <a:buAutoNum type="arabicPeriod"/>
            </a:pPr>
            <a:r>
              <a:rPr lang="fr-FR" sz="2400" dirty="0"/>
              <a:t>Découvrir qui sont vos clients et / ou produits les plus profitables et trouver comment augmenter votre profit par client.</a:t>
            </a:r>
          </a:p>
          <a:p>
            <a:pPr marL="914400" lvl="1" indent="-457200">
              <a:spcBef>
                <a:spcPts val="600"/>
              </a:spcBef>
              <a:spcAft>
                <a:spcPts val="600"/>
              </a:spcAft>
              <a:buFont typeface="+mj-lt"/>
              <a:buAutoNum type="arabicPeriod"/>
            </a:pPr>
            <a:r>
              <a:rPr lang="fr-FR" sz="2400" dirty="0"/>
              <a:t>Détecter tout problème indiquant que vous tombez dans des problèmes de manque de liquidité, ce qui vous permettra d’agir de façon décisive pour empêcher une crise.</a:t>
            </a:r>
          </a:p>
        </p:txBody>
      </p:sp>
      <p:sp>
        <p:nvSpPr>
          <p:cNvPr id="7" name="Title 1"/>
          <p:cNvSpPr>
            <a:spLocks noGrp="1"/>
          </p:cNvSpPr>
          <p:nvPr>
            <p:ph type="title"/>
          </p:nvPr>
        </p:nvSpPr>
        <p:spPr>
          <a:xfrm>
            <a:off x="457200" y="274638"/>
            <a:ext cx="8229600" cy="1143000"/>
          </a:xfrm>
          <a:solidFill>
            <a:schemeClr val="accent3">
              <a:lumMod val="50000"/>
            </a:schemeClr>
          </a:solidFill>
        </p:spPr>
        <p:txBody>
          <a:bodyPr>
            <a:normAutofit/>
          </a:bodyPr>
          <a:lstStyle/>
          <a:p>
            <a:r>
              <a:rPr lang="en-US" altLang="en-US" sz="4000" b="1" dirty="0">
                <a:solidFill>
                  <a:schemeClr val="bg1"/>
                </a:solidFill>
              </a:rPr>
              <a:t>Le but de la tenue des </a:t>
            </a:r>
            <a:r>
              <a:rPr lang="en-US" altLang="en-US" sz="4000" b="1" dirty="0" err="1">
                <a:solidFill>
                  <a:schemeClr val="bg1"/>
                </a:solidFill>
              </a:rPr>
              <a:t>comptes</a:t>
            </a:r>
            <a:r>
              <a:rPr lang="en-US" altLang="en-US" sz="4000" b="1" dirty="0">
                <a:solidFill>
                  <a:schemeClr val="bg1"/>
                </a:solidFill>
              </a:rPr>
              <a:t> (2)</a:t>
            </a:r>
          </a:p>
        </p:txBody>
      </p:sp>
    </p:spTree>
    <p:extLst>
      <p:ext uri="{BB962C8B-B14F-4D97-AF65-F5344CB8AC3E}">
        <p14:creationId xmlns:p14="http://schemas.microsoft.com/office/powerpoint/2010/main" val="738117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solidFill>
            <a:schemeClr val="accent3">
              <a:lumMod val="50000"/>
            </a:schemeClr>
          </a:solidFill>
        </p:spPr>
        <p:txBody>
          <a:bodyPr>
            <a:normAutofit/>
          </a:bodyPr>
          <a:lstStyle/>
          <a:p>
            <a:pPr eaLnBrk="1" hangingPunct="1"/>
            <a:r>
              <a:rPr lang="en-US" altLang="en-US" sz="4000" b="1" dirty="0">
                <a:solidFill>
                  <a:schemeClr val="bg1"/>
                </a:solidFill>
              </a:rPr>
              <a:t>Documents </a:t>
            </a:r>
            <a:r>
              <a:rPr lang="en-US" altLang="en-US" sz="4000" b="1" dirty="0" err="1">
                <a:solidFill>
                  <a:schemeClr val="bg1"/>
                </a:solidFill>
              </a:rPr>
              <a:t>comptables</a:t>
            </a:r>
            <a:endParaRPr lang="en-US" altLang="en-US" sz="4000" b="1" dirty="0">
              <a:solidFill>
                <a:schemeClr val="bg1"/>
              </a:solidFill>
            </a:endParaRPr>
          </a:p>
        </p:txBody>
      </p:sp>
      <p:sp>
        <p:nvSpPr>
          <p:cNvPr id="6147" name="Content Placeholder 2"/>
          <p:cNvSpPr>
            <a:spLocks noGrp="1"/>
          </p:cNvSpPr>
          <p:nvPr>
            <p:ph idx="1"/>
          </p:nvPr>
        </p:nvSpPr>
        <p:spPr>
          <a:xfrm>
            <a:off x="533400" y="1417638"/>
            <a:ext cx="8229600" cy="4708525"/>
          </a:xfrm>
        </p:spPr>
        <p:txBody>
          <a:bodyPr>
            <a:normAutofit/>
          </a:bodyPr>
          <a:lstStyle/>
          <a:p>
            <a:pPr marL="0" lvl="0" indent="0">
              <a:buNone/>
            </a:pPr>
            <a:r>
              <a:rPr lang="fr-FR" sz="2800" dirty="0"/>
              <a:t>Les documents comptables importants pour un </a:t>
            </a:r>
            <a:r>
              <a:rPr lang="fr-FR" sz="2800" dirty="0" err="1"/>
              <a:t>DVMA</a:t>
            </a:r>
            <a:r>
              <a:rPr lang="fr-FR" sz="2800" dirty="0"/>
              <a:t> </a:t>
            </a:r>
            <a:r>
              <a:rPr lang="en-US" sz="2800" dirty="0"/>
              <a:t>:</a:t>
            </a:r>
          </a:p>
          <a:p>
            <a:pPr lvl="0"/>
            <a:r>
              <a:rPr lang="fr-FR" sz="2400" dirty="0"/>
              <a:t>Journal des ventes au comptant</a:t>
            </a:r>
          </a:p>
          <a:p>
            <a:pPr lvl="0"/>
            <a:r>
              <a:rPr lang="fr-FR" sz="2400" dirty="0"/>
              <a:t>Journal de ventes à crédit</a:t>
            </a:r>
          </a:p>
          <a:p>
            <a:pPr lvl="0"/>
            <a:r>
              <a:rPr lang="fr-FR" sz="2400" dirty="0"/>
              <a:t>Journal d’achats au comptant</a:t>
            </a:r>
          </a:p>
          <a:p>
            <a:pPr lvl="0"/>
            <a:r>
              <a:rPr lang="fr-FR" sz="2400" dirty="0"/>
              <a:t>Journal d’achats à crédit</a:t>
            </a:r>
          </a:p>
          <a:p>
            <a:pPr lvl="0"/>
            <a:r>
              <a:rPr lang="fr-FR" sz="2400" dirty="0"/>
              <a:t>Reçus</a:t>
            </a:r>
          </a:p>
          <a:p>
            <a:pPr lvl="0"/>
            <a:r>
              <a:rPr lang="fr-FR" sz="2400" dirty="0"/>
              <a:t>Factures</a:t>
            </a:r>
          </a:p>
          <a:p>
            <a:pPr lvl="0"/>
            <a:r>
              <a:rPr lang="fr-FR" sz="2400" dirty="0"/>
              <a:t>Dépôts bancaires</a:t>
            </a:r>
          </a:p>
          <a:p>
            <a:pPr lvl="0"/>
            <a:r>
              <a:rPr lang="fr-FR" sz="2400" dirty="0"/>
              <a:t>Retraits bancaires / talons de chèques</a:t>
            </a:r>
          </a:p>
          <a:p>
            <a:pPr lvl="0"/>
            <a:r>
              <a:rPr lang="fr-FR" sz="2400" dirty="0"/>
              <a:t>Livre des ordonnances et dispensations</a:t>
            </a:r>
          </a:p>
        </p:txBody>
      </p:sp>
    </p:spTree>
    <p:extLst>
      <p:ext uri="{BB962C8B-B14F-4D97-AF65-F5344CB8AC3E}">
        <p14:creationId xmlns:p14="http://schemas.microsoft.com/office/powerpoint/2010/main" val="2127202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04800" y="76200"/>
            <a:ext cx="8763000" cy="1371600"/>
          </a:xfrm>
          <a:solidFill>
            <a:schemeClr val="accent3">
              <a:lumMod val="50000"/>
            </a:schemeClr>
          </a:solidFill>
        </p:spPr>
        <p:txBody>
          <a:bodyPr>
            <a:noAutofit/>
          </a:bodyPr>
          <a:lstStyle/>
          <a:p>
            <a:r>
              <a:rPr lang="fr-FR" sz="4000" b="1" dirty="0">
                <a:solidFill>
                  <a:schemeClr val="bg1"/>
                </a:solidFill>
              </a:rPr>
              <a:t>Établir un système de comptabilité simple </a:t>
            </a:r>
            <a:r>
              <a:rPr lang="en-US" sz="4000" b="1" dirty="0">
                <a:solidFill>
                  <a:schemeClr val="bg1"/>
                </a:solidFill>
              </a:rPr>
              <a:t>(1)</a:t>
            </a:r>
            <a:endParaRPr lang="en-US" altLang="en-US" sz="4000" b="1" dirty="0">
              <a:solidFill>
                <a:schemeClr val="bg1"/>
              </a:solidFill>
            </a:endParaRPr>
          </a:p>
        </p:txBody>
      </p:sp>
      <p:sp>
        <p:nvSpPr>
          <p:cNvPr id="7171" name="Content Placeholder 2"/>
          <p:cNvSpPr>
            <a:spLocks noGrp="1"/>
          </p:cNvSpPr>
          <p:nvPr>
            <p:ph idx="1"/>
          </p:nvPr>
        </p:nvSpPr>
        <p:spPr>
          <a:xfrm>
            <a:off x="457200" y="1752600"/>
            <a:ext cx="8229600" cy="4572000"/>
          </a:xfrm>
        </p:spPr>
        <p:txBody>
          <a:bodyPr>
            <a:normAutofit lnSpcReduction="10000"/>
          </a:bodyPr>
          <a:lstStyle/>
          <a:p>
            <a:pPr marL="514350" indent="-514350" algn="just">
              <a:buFont typeface="+mj-lt"/>
              <a:buAutoNum type="arabicPeriod"/>
            </a:pPr>
            <a:r>
              <a:rPr lang="en-US" b="1" dirty="0"/>
              <a:t>Factures :</a:t>
            </a:r>
          </a:p>
          <a:p>
            <a:pPr marL="914400" lvl="1" indent="-457200">
              <a:buFont typeface="+mj-lt"/>
              <a:buAutoNum type="alphaLcPeriod"/>
            </a:pPr>
            <a:r>
              <a:rPr lang="fr-FR" dirty="0"/>
              <a:t>Gardez vos factures et reçus dans deux ensembles de fichiers – un fichier pour les ventes et un fichier pour les achats.</a:t>
            </a:r>
          </a:p>
          <a:p>
            <a:pPr marL="914400" lvl="1" indent="-457200">
              <a:buFont typeface="+mj-lt"/>
              <a:buAutoNum type="alphaLcPeriod"/>
            </a:pPr>
            <a:r>
              <a:rPr lang="fr-FR" dirty="0"/>
              <a:t>Attribuez un numéro de référence unique à chaque facture entrante et sortante et enregistrez-le dans vos dossiers ou système informatique.</a:t>
            </a:r>
          </a:p>
          <a:p>
            <a:pPr marL="914400" lvl="1" indent="-457200">
              <a:buFont typeface="+mj-lt"/>
              <a:buAutoNum type="alphaLcPeriod"/>
            </a:pPr>
            <a:r>
              <a:rPr lang="fr-FR" dirty="0"/>
              <a:t>Ensuite, rangez les factures dans cet ordre spécifique dans le dossier pertinent.</a:t>
            </a:r>
            <a:r>
              <a:rPr lang="en-US" dirty="0"/>
              <a:t> </a:t>
            </a:r>
          </a:p>
        </p:txBody>
      </p:sp>
    </p:spTree>
    <p:extLst>
      <p:ext uri="{BB962C8B-B14F-4D97-AF65-F5344CB8AC3E}">
        <p14:creationId xmlns:p14="http://schemas.microsoft.com/office/powerpoint/2010/main" val="627437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04800" y="304800"/>
            <a:ext cx="8763000" cy="990600"/>
          </a:xfrm>
          <a:solidFill>
            <a:schemeClr val="accent3">
              <a:lumMod val="50000"/>
            </a:schemeClr>
          </a:solidFill>
        </p:spPr>
        <p:txBody>
          <a:bodyPr>
            <a:noAutofit/>
          </a:bodyPr>
          <a:lstStyle/>
          <a:p>
            <a:r>
              <a:rPr lang="fr-FR" sz="4000" b="1" dirty="0">
                <a:solidFill>
                  <a:schemeClr val="bg1"/>
                </a:solidFill>
              </a:rPr>
              <a:t>Établir </a:t>
            </a:r>
            <a:r>
              <a:rPr lang="en-US" sz="4000" b="1" dirty="0">
                <a:solidFill>
                  <a:schemeClr val="bg1"/>
                </a:solidFill>
              </a:rPr>
              <a:t>(2)</a:t>
            </a:r>
            <a:endParaRPr lang="en-US" altLang="en-US" sz="4000" b="1" dirty="0">
              <a:solidFill>
                <a:schemeClr val="bg1"/>
              </a:solidFill>
            </a:endParaRPr>
          </a:p>
        </p:txBody>
      </p:sp>
      <p:sp>
        <p:nvSpPr>
          <p:cNvPr id="7171" name="Content Placeholder 2"/>
          <p:cNvSpPr>
            <a:spLocks noGrp="1"/>
          </p:cNvSpPr>
          <p:nvPr>
            <p:ph idx="1"/>
          </p:nvPr>
        </p:nvSpPr>
        <p:spPr>
          <a:xfrm>
            <a:off x="457200" y="1447800"/>
            <a:ext cx="8229600" cy="4876800"/>
          </a:xfrm>
        </p:spPr>
        <p:txBody>
          <a:bodyPr>
            <a:normAutofit/>
          </a:bodyPr>
          <a:lstStyle/>
          <a:p>
            <a:pPr marL="514350" indent="-514350" algn="just">
              <a:buFont typeface="+mj-lt"/>
              <a:buAutoNum type="arabicPeriod" startAt="2"/>
            </a:pPr>
            <a:r>
              <a:rPr lang="en-US" sz="2800" b="1" dirty="0" err="1"/>
              <a:t>Dépenses</a:t>
            </a:r>
            <a:r>
              <a:rPr lang="en-US" sz="2800" b="1" dirty="0"/>
              <a:t> :</a:t>
            </a:r>
            <a:r>
              <a:rPr lang="en-US" sz="2800" dirty="0"/>
              <a:t> </a:t>
            </a:r>
          </a:p>
          <a:p>
            <a:pPr marL="857250" lvl="1" indent="-457200">
              <a:buFont typeface="+mj-lt"/>
              <a:buAutoNum type="alphaLcPeriod"/>
            </a:pPr>
            <a:r>
              <a:rPr lang="fr-FR" altLang="en-US" sz="2400" dirty="0"/>
              <a:t>Tenez des registres des frais (y compris les reçus). </a:t>
            </a:r>
          </a:p>
          <a:p>
            <a:pPr marL="857250" lvl="1" indent="-457200">
              <a:buFont typeface="+mj-lt"/>
              <a:buAutoNum type="alphaLcPeriod"/>
            </a:pPr>
            <a:r>
              <a:rPr lang="fr-FR" altLang="en-US" sz="2400" dirty="0"/>
              <a:t>Notez l’argent que vous avez payé dans une section de votre livre de caisse.</a:t>
            </a:r>
          </a:p>
          <a:p>
            <a:pPr marL="857250" lvl="1" indent="-457200">
              <a:buFont typeface="+mj-lt"/>
              <a:buAutoNum type="alphaLcPeriod"/>
            </a:pPr>
            <a:r>
              <a:rPr lang="fr-FR" altLang="en-US" sz="2400" dirty="0"/>
              <a:t>Attribuez des colonnes : au nom du fournisseur ou de l’employé si vous payez un salaire ; à la date de la transaction ; au montant ; à votre propre numéro de référence et au numéro du chèque.</a:t>
            </a:r>
            <a:r>
              <a:rPr lang="en-US" sz="2400" dirty="0"/>
              <a:t> </a:t>
            </a:r>
          </a:p>
          <a:p>
            <a:pPr marL="400050" lvl="1" indent="0" algn="just">
              <a:buNone/>
            </a:pPr>
            <a:endParaRPr 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2051736135"/>
              </p:ext>
            </p:extLst>
          </p:nvPr>
        </p:nvGraphicFramePr>
        <p:xfrm>
          <a:off x="1295400" y="4876800"/>
          <a:ext cx="6515100" cy="1188720"/>
        </p:xfrm>
        <a:graphic>
          <a:graphicData uri="http://schemas.openxmlformats.org/drawingml/2006/table">
            <a:tbl>
              <a:tblPr firstRow="1" bandRow="1">
                <a:tableStyleId>{5C22544A-7EE6-4342-B048-85BDC9FD1C3A}</a:tableStyleId>
              </a:tblPr>
              <a:tblGrid>
                <a:gridCol w="1333500">
                  <a:extLst>
                    <a:ext uri="{9D8B030D-6E8A-4147-A177-3AD203B41FA5}">
                      <a16:colId xmlns:a16="http://schemas.microsoft.com/office/drawing/2014/main" val="20000"/>
                    </a:ext>
                  </a:extLst>
                </a:gridCol>
                <a:gridCol w="1390185">
                  <a:extLst>
                    <a:ext uri="{9D8B030D-6E8A-4147-A177-3AD203B41FA5}">
                      <a16:colId xmlns:a16="http://schemas.microsoft.com/office/drawing/2014/main" val="20001"/>
                    </a:ext>
                  </a:extLst>
                </a:gridCol>
                <a:gridCol w="1200615">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tblGrid>
              <a:tr h="542134">
                <a:tc>
                  <a:txBody>
                    <a:bodyPr/>
                    <a:lstStyle/>
                    <a:p>
                      <a:r>
                        <a:rPr lang="fr-FR" sz="1600" dirty="0"/>
                        <a:t>Nom du fournisseur / de l’employé</a:t>
                      </a:r>
                      <a:endParaRPr lang="en-US" sz="1600" dirty="0"/>
                    </a:p>
                  </a:txBody>
                  <a:tcPr/>
                </a:tc>
                <a:tc>
                  <a:txBody>
                    <a:bodyPr/>
                    <a:lstStyle/>
                    <a:p>
                      <a:r>
                        <a:rPr lang="en-US" sz="1600" dirty="0"/>
                        <a:t>Date de la transaction</a:t>
                      </a:r>
                    </a:p>
                  </a:txBody>
                  <a:tcPr/>
                </a:tc>
                <a:tc>
                  <a:txBody>
                    <a:bodyPr/>
                    <a:lstStyle/>
                    <a:p>
                      <a:r>
                        <a:rPr lang="en-US" sz="1600" dirty="0" err="1"/>
                        <a:t>Montant</a:t>
                      </a:r>
                      <a:r>
                        <a:rPr lang="en-US" sz="1600" dirty="0"/>
                        <a:t> </a:t>
                      </a:r>
                    </a:p>
                  </a:txBody>
                  <a:tcPr/>
                </a:tc>
                <a:tc>
                  <a:txBody>
                    <a:bodyPr/>
                    <a:lstStyle/>
                    <a:p>
                      <a:r>
                        <a:rPr lang="en-US" sz="1600" dirty="0" err="1"/>
                        <a:t>Votre</a:t>
                      </a:r>
                      <a:r>
                        <a:rPr lang="en-US" sz="1600" dirty="0"/>
                        <a:t> n</a:t>
                      </a:r>
                      <a:r>
                        <a:rPr lang="en-US" sz="1600" baseline="30000" dirty="0"/>
                        <a:t>o</a:t>
                      </a:r>
                      <a:r>
                        <a:rPr lang="en-US" sz="1600" dirty="0"/>
                        <a:t> de </a:t>
                      </a:r>
                      <a:r>
                        <a:rPr lang="en-US" sz="1600" dirty="0" err="1"/>
                        <a:t>référence</a:t>
                      </a:r>
                      <a:endParaRPr lang="en-US" sz="1600" dirty="0"/>
                    </a:p>
                  </a:txBody>
                  <a:tcPr/>
                </a:tc>
                <a:tc>
                  <a:txBody>
                    <a:bodyPr/>
                    <a:lstStyle/>
                    <a:p>
                      <a:r>
                        <a:rPr lang="en-US" sz="1600" dirty="0" err="1"/>
                        <a:t>Chèque</a:t>
                      </a:r>
                      <a:r>
                        <a:rPr lang="en-US" sz="1600" dirty="0"/>
                        <a:t> n</a:t>
                      </a:r>
                      <a:r>
                        <a:rPr lang="en-US" sz="1600" baseline="30000" dirty="0"/>
                        <a:t>o</a:t>
                      </a:r>
                    </a:p>
                  </a:txBody>
                  <a:tcPr/>
                </a:tc>
                <a:extLst>
                  <a:ext uri="{0D108BD9-81ED-4DB2-BD59-A6C34878D82A}">
                    <a16:rowId xmlns:a16="http://schemas.microsoft.com/office/drawing/2014/main" val="10000"/>
                  </a:ext>
                </a:extLst>
              </a:tr>
              <a:tr h="219866">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30210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04800" y="76200"/>
            <a:ext cx="8763000" cy="914400"/>
          </a:xfrm>
          <a:solidFill>
            <a:schemeClr val="accent3">
              <a:lumMod val="50000"/>
            </a:schemeClr>
          </a:solidFill>
        </p:spPr>
        <p:txBody>
          <a:bodyPr>
            <a:noAutofit/>
          </a:bodyPr>
          <a:lstStyle/>
          <a:p>
            <a:r>
              <a:rPr lang="fr-FR" sz="4000" b="1" dirty="0">
                <a:solidFill>
                  <a:schemeClr val="bg1"/>
                </a:solidFill>
              </a:rPr>
              <a:t>Établir </a:t>
            </a:r>
            <a:r>
              <a:rPr lang="en-US" sz="4000" b="1" dirty="0">
                <a:solidFill>
                  <a:schemeClr val="bg1"/>
                </a:solidFill>
              </a:rPr>
              <a:t>(3)</a:t>
            </a:r>
            <a:endParaRPr lang="en-US" altLang="en-US" sz="4000" b="1" dirty="0">
              <a:solidFill>
                <a:schemeClr val="bg1"/>
              </a:solidFill>
            </a:endParaRPr>
          </a:p>
        </p:txBody>
      </p:sp>
      <p:sp>
        <p:nvSpPr>
          <p:cNvPr id="7171" name="Content Placeholder 2"/>
          <p:cNvSpPr>
            <a:spLocks noGrp="1"/>
          </p:cNvSpPr>
          <p:nvPr>
            <p:ph idx="1"/>
          </p:nvPr>
        </p:nvSpPr>
        <p:spPr>
          <a:xfrm>
            <a:off x="457200" y="990600"/>
            <a:ext cx="8229600" cy="5334000"/>
          </a:xfrm>
        </p:spPr>
        <p:txBody>
          <a:bodyPr>
            <a:normAutofit/>
          </a:bodyPr>
          <a:lstStyle/>
          <a:p>
            <a:pPr marL="514350" indent="-514350" algn="just">
              <a:buFont typeface="+mj-lt"/>
              <a:buAutoNum type="arabicPeriod" startAt="2"/>
            </a:pPr>
            <a:r>
              <a:rPr lang="en-US" sz="2800" b="1" dirty="0" err="1"/>
              <a:t>Dépenses</a:t>
            </a:r>
            <a:r>
              <a:rPr lang="en-US" sz="2400" dirty="0"/>
              <a:t> (suite) :</a:t>
            </a:r>
          </a:p>
          <a:p>
            <a:pPr marL="857250" lvl="1" indent="-457200">
              <a:buFont typeface="+mj-lt"/>
              <a:buAutoNum type="alphaLcPeriod" startAt="4"/>
            </a:pPr>
            <a:r>
              <a:rPr lang="fr-FR" sz="2400" dirty="0"/>
              <a:t>Divisez les frais entre colonnes portant des intitulés comme : électricité et gaz ; assurances ; salaires ; loyer ; frais de marketing, etc. Si votre numéro de TVA est enregistré, vous aurez aussi besoin d’une colonne TVA en amont et en aval.</a:t>
            </a:r>
          </a:p>
          <a:p>
            <a:pPr marL="857250" lvl="1" indent="-457200">
              <a:buFont typeface="+mj-lt"/>
              <a:buAutoNum type="alphaLcPeriod" startAt="4"/>
            </a:pPr>
            <a:r>
              <a:rPr lang="fr-FR" sz="2400" dirty="0"/>
              <a:t>À la fin du mois, additionnez les montants de de chaque colonne. Ensuite, commencez une nouvelle page pour le mois suivant en reportant dans les colonnes du mois en cours les totaux des colonnes du mois précédent</a:t>
            </a:r>
            <a:r>
              <a:rPr lang="en-US" sz="2400" dirty="0"/>
              <a:t>.</a:t>
            </a:r>
          </a:p>
          <a:p>
            <a:pPr marL="400050" lvl="1" indent="0" algn="just">
              <a:buNone/>
            </a:pPr>
            <a:r>
              <a:rPr lang="en-US" altLang="en-US" sz="2100" dirty="0"/>
              <a:t>	</a:t>
            </a:r>
            <a:r>
              <a:rPr lang="en-US" altLang="en-US" sz="2100" b="1" dirty="0" err="1">
                <a:solidFill>
                  <a:schemeClr val="tx2"/>
                </a:solidFill>
              </a:rPr>
              <a:t>Mois</a:t>
            </a:r>
            <a:endParaRPr lang="en-US" altLang="en-US" sz="2100" b="1" dirty="0">
              <a:solidFill>
                <a:schemeClr val="tx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974842382"/>
              </p:ext>
            </p:extLst>
          </p:nvPr>
        </p:nvGraphicFramePr>
        <p:xfrm>
          <a:off x="1143000" y="5334000"/>
          <a:ext cx="6705601" cy="94996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990601">
                  <a:extLst>
                    <a:ext uri="{9D8B030D-6E8A-4147-A177-3AD203B41FA5}">
                      <a16:colId xmlns:a16="http://schemas.microsoft.com/office/drawing/2014/main" val="20005"/>
                    </a:ext>
                  </a:extLst>
                </a:gridCol>
              </a:tblGrid>
              <a:tr h="370840">
                <a:tc>
                  <a:txBody>
                    <a:bodyPr/>
                    <a:lstStyle/>
                    <a:p>
                      <a:pPr algn="ctr"/>
                      <a:r>
                        <a:rPr lang="en-US" sz="1600" dirty="0" err="1"/>
                        <a:t>Électricité</a:t>
                      </a:r>
                      <a:r>
                        <a:rPr lang="en-US" sz="1600" dirty="0"/>
                        <a:t> / </a:t>
                      </a:r>
                      <a:r>
                        <a:rPr lang="en-US" sz="1600" dirty="0" err="1"/>
                        <a:t>gaz</a:t>
                      </a:r>
                      <a:r>
                        <a:rPr lang="en-US" sz="1600" dirty="0"/>
                        <a:t> </a:t>
                      </a:r>
                    </a:p>
                  </a:txBody>
                  <a:tcPr/>
                </a:tc>
                <a:tc>
                  <a:txBody>
                    <a:bodyPr/>
                    <a:lstStyle/>
                    <a:p>
                      <a:pPr algn="ctr"/>
                      <a:r>
                        <a:rPr lang="en-US" sz="1600" dirty="0"/>
                        <a:t>Assurances</a:t>
                      </a:r>
                    </a:p>
                  </a:txBody>
                  <a:tcPr/>
                </a:tc>
                <a:tc>
                  <a:txBody>
                    <a:bodyPr/>
                    <a:lstStyle/>
                    <a:p>
                      <a:pPr algn="ctr"/>
                      <a:r>
                        <a:rPr lang="en-US" sz="1600" dirty="0" err="1"/>
                        <a:t>Salaires</a:t>
                      </a:r>
                      <a:endParaRPr lang="en-US" sz="1600" dirty="0"/>
                    </a:p>
                  </a:txBody>
                  <a:tcPr/>
                </a:tc>
                <a:tc>
                  <a:txBody>
                    <a:bodyPr/>
                    <a:lstStyle/>
                    <a:p>
                      <a:pPr algn="ctr"/>
                      <a:r>
                        <a:rPr lang="en-US" sz="1600" dirty="0" err="1"/>
                        <a:t>Loyer</a:t>
                      </a:r>
                      <a:endParaRPr lang="en-US" sz="1600" dirty="0"/>
                    </a:p>
                  </a:txBody>
                  <a:tcPr/>
                </a:tc>
                <a:tc>
                  <a:txBody>
                    <a:bodyPr/>
                    <a:lstStyle/>
                    <a:p>
                      <a:pPr algn="ctr"/>
                      <a:r>
                        <a:rPr lang="en-US" sz="1600" dirty="0"/>
                        <a:t>Marketing</a:t>
                      </a:r>
                    </a:p>
                  </a:txBody>
                  <a:tcPr/>
                </a:tc>
                <a:tc>
                  <a:txBody>
                    <a:bodyPr/>
                    <a:lstStyle/>
                    <a:p>
                      <a:pPr algn="ctr"/>
                      <a:r>
                        <a:rPr lang="en-US" sz="1600" dirty="0"/>
                        <a:t>TVA</a:t>
                      </a:r>
                    </a:p>
                  </a:txBody>
                  <a:tcPr/>
                </a:tc>
                <a:extLst>
                  <a:ext uri="{0D108BD9-81ED-4DB2-BD59-A6C34878D82A}">
                    <a16:rowId xmlns:a16="http://schemas.microsoft.com/office/drawing/2014/main" val="10000"/>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64367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2841</TotalTime>
  <Words>1461</Words>
  <Application>Microsoft Office PowerPoint</Application>
  <PresentationFormat>On-screen Show (4:3)</PresentationFormat>
  <Paragraphs>361</Paragraphs>
  <Slides>30</Slides>
  <Notes>20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30</vt:i4>
      </vt:variant>
    </vt:vector>
  </HeadingPairs>
  <TitlesOfParts>
    <vt:vector size="36" baseType="lpstr">
      <vt:lpstr>Arial</vt:lpstr>
      <vt:lpstr>Calibri</vt:lpstr>
      <vt:lpstr>Courier New</vt:lpstr>
      <vt:lpstr>Wingdings</vt:lpstr>
      <vt:lpstr>Office Theme</vt:lpstr>
      <vt:lpstr>1_Office Theme</vt:lpstr>
      <vt:lpstr>Cours de compétences de base pour les propriétaires des dépôts de vente de médicaments accrédités (DVMA) </vt:lpstr>
      <vt:lpstr>Objectifs</vt:lpstr>
      <vt:lpstr>Tenue des comptes</vt:lpstr>
      <vt:lpstr>Le but de la tenue des comptes (1)</vt:lpstr>
      <vt:lpstr>Le but de la tenue des comptes (2)</vt:lpstr>
      <vt:lpstr>Documents comptables</vt:lpstr>
      <vt:lpstr>Établir un système de comptabilité simple (1)</vt:lpstr>
      <vt:lpstr>Établir (2)</vt:lpstr>
      <vt:lpstr>Établir (3)</vt:lpstr>
      <vt:lpstr>Établir (4)</vt:lpstr>
      <vt:lpstr>Établir (5)</vt:lpstr>
      <vt:lpstr>Contrôle des recettes et des dépenses </vt:lpstr>
      <vt:lpstr>Livres de comptes</vt:lpstr>
      <vt:lpstr>Livre de caisse</vt:lpstr>
      <vt:lpstr>PowerPoint Presentation</vt:lpstr>
      <vt:lpstr>Format d’un livre de caisse à une colonne</vt:lpstr>
      <vt:lpstr>Format d’un livre de caisse à deux colonnes </vt:lpstr>
      <vt:lpstr>Format de livre de débiteurs</vt:lpstr>
      <vt:lpstr>PowerPoint Presentation</vt:lpstr>
      <vt:lpstr>Format d’un livre de créditeur</vt:lpstr>
      <vt:lpstr>Calculer le profit et la perte (1)</vt:lpstr>
      <vt:lpstr>Calculer le profit et la perte (2)</vt:lpstr>
      <vt:lpstr>PowerPoint Presentation</vt:lpstr>
      <vt:lpstr>PowerPoint Presentation</vt:lpstr>
      <vt:lpstr>PowerPoint Presentation</vt:lpstr>
      <vt:lpstr>PowerPoint Presentation</vt:lpstr>
      <vt:lpstr>PowerPoint Presentation</vt:lpstr>
      <vt:lpstr>Acheter et vendre à crédit  (1)</vt:lpstr>
      <vt:lpstr>Acheter et vendre à crédit (2)</vt:lpstr>
      <vt:lpstr>Acheter et vendre à crédit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RONNY</dc:creator>
  <cp:lastModifiedBy>ewa rurarz-huygens</cp:lastModifiedBy>
  <cp:revision>204</cp:revision>
  <dcterms:created xsi:type="dcterms:W3CDTF">2013-10-09T12:09:09Z</dcterms:created>
  <dcterms:modified xsi:type="dcterms:W3CDTF">2019-04-08T14:35:16Z</dcterms:modified>
</cp:coreProperties>
</file>