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9" r:id="rId3"/>
    <p:sldId id="300" r:id="rId4"/>
    <p:sldId id="398" r:id="rId5"/>
    <p:sldId id="396" r:id="rId6"/>
    <p:sldId id="347" r:id="rId7"/>
    <p:sldId id="349" r:id="rId8"/>
    <p:sldId id="351" r:id="rId9"/>
    <p:sldId id="301" r:id="rId10"/>
    <p:sldId id="352" r:id="rId11"/>
    <p:sldId id="353" r:id="rId12"/>
    <p:sldId id="354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93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74" r:id="rId33"/>
    <p:sldId id="375" r:id="rId34"/>
    <p:sldId id="376" r:id="rId35"/>
    <p:sldId id="394" r:id="rId36"/>
    <p:sldId id="399" r:id="rId37"/>
    <p:sldId id="378" r:id="rId38"/>
    <p:sldId id="391" r:id="rId39"/>
    <p:sldId id="379" r:id="rId40"/>
    <p:sldId id="380" r:id="rId41"/>
    <p:sldId id="381" r:id="rId42"/>
    <p:sldId id="382" r:id="rId43"/>
    <p:sldId id="383" r:id="rId44"/>
    <p:sldId id="384" r:id="rId45"/>
    <p:sldId id="385" r:id="rId46"/>
    <p:sldId id="386" r:id="rId47"/>
    <p:sldId id="387" r:id="rId48"/>
    <p:sldId id="302" r:id="rId49"/>
    <p:sldId id="303" r:id="rId50"/>
    <p:sldId id="392" r:id="rId51"/>
    <p:sldId id="304" r:id="rId52"/>
    <p:sldId id="305" r:id="rId53"/>
    <p:sldId id="306" r:id="rId54"/>
    <p:sldId id="395" r:id="rId55"/>
    <p:sldId id="397" r:id="rId56"/>
    <p:sldId id="292" r:id="rId5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6" clrIdx="0"/>
  <p:cmAuthor id="1" name="Loi Gwoyita Bakehena" initials="LGB" lastIdx="1" clrIdx="1"/>
  <p:cmAuthor id="2" name="Odile Bosch" initials="OB" lastIdx="6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07"/>
    <p:restoredTop sz="82853" autoAdjust="0"/>
  </p:normalViewPr>
  <p:slideViewPr>
    <p:cSldViewPr>
      <p:cViewPr varScale="1">
        <p:scale>
          <a:sx n="94" d="100"/>
          <a:sy n="94" d="100"/>
        </p:scale>
        <p:origin x="16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6346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760C7-BF1C-44B5-A15B-BC99CF7E7CD6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A4D8D-85A9-4A44-958D-E84778FF1A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23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7985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79932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Si vous avez </a:t>
            </a:r>
            <a:r>
              <a:rPr lang="fr-FR" b="1" noProof="0" dirty="0"/>
              <a:t>chaud</a:t>
            </a:r>
            <a:r>
              <a:rPr lang="fr-FR" noProof="0" dirty="0"/>
              <a:t> dans votre centre de soins, vos</a:t>
            </a:r>
            <a:r>
              <a:rPr lang="fr-FR" baseline="0" noProof="0" dirty="0"/>
              <a:t> médicaments ont probablement </a:t>
            </a:r>
            <a:r>
              <a:rPr lang="fr-FR" b="1" baseline="0" noProof="0" dirty="0"/>
              <a:t>chauds</a:t>
            </a:r>
            <a:r>
              <a:rPr lang="fr-FR" baseline="0" noProof="0" dirty="0"/>
              <a:t> aussi. Sont-ils rangés dans l’endroit le </a:t>
            </a:r>
            <a:r>
              <a:rPr lang="fr-FR" b="1" baseline="0" noProof="0" dirty="0"/>
              <a:t>PLUS FRAIS </a:t>
            </a:r>
            <a:r>
              <a:rPr lang="fr-FR" baseline="0" noProof="0" dirty="0"/>
              <a:t>possible ? 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45104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9482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u="sng" noProof="0" dirty="0"/>
              <a:t>Format pour le livre des commandes</a:t>
            </a:r>
          </a:p>
          <a:p>
            <a:r>
              <a:rPr lang="fr-FR" noProof="0" dirty="0"/>
              <a:t>Date de l’achat</a:t>
            </a:r>
          </a:p>
          <a:p>
            <a:r>
              <a:rPr lang="fr-FR" noProof="0" dirty="0"/>
              <a:t>Nom du fournisseur</a:t>
            </a:r>
          </a:p>
          <a:p>
            <a:r>
              <a:rPr lang="fr-FR" noProof="0" dirty="0"/>
              <a:t>N° de la facture/du reçu</a:t>
            </a:r>
          </a:p>
          <a:p>
            <a:r>
              <a:rPr lang="fr-FR" noProof="0" dirty="0"/>
              <a:t>Médicament/article </a:t>
            </a:r>
            <a:r>
              <a:rPr lang="fr-FR" b="0" noProof="0" dirty="0"/>
              <a:t>fournis</a:t>
            </a:r>
          </a:p>
          <a:p>
            <a:r>
              <a:rPr lang="fr-FR" noProof="0" dirty="0"/>
              <a:t>Quantité</a:t>
            </a:r>
          </a:p>
          <a:p>
            <a:r>
              <a:rPr lang="fr-FR" noProof="0" dirty="0"/>
              <a:t>N° de lot</a:t>
            </a:r>
          </a:p>
          <a:p>
            <a:r>
              <a:rPr lang="fr-FR" noProof="0" dirty="0"/>
              <a:t>Date de péremption</a:t>
            </a:r>
          </a:p>
          <a:p>
            <a:r>
              <a:rPr lang="fr-FR" noProof="0" dirty="0"/>
              <a:t>Prix </a:t>
            </a:r>
            <a:r>
              <a:rPr lang="fr-FR" b="1" noProof="0" dirty="0"/>
              <a:t>de </a:t>
            </a:r>
            <a:r>
              <a:rPr lang="fr-FR" b="0" noProof="0" dirty="0"/>
              <a:t>revient </a:t>
            </a:r>
            <a:r>
              <a:rPr lang="fr-FR" noProof="0" dirty="0"/>
              <a:t>total</a:t>
            </a:r>
          </a:p>
          <a:p>
            <a:r>
              <a:rPr lang="fr-FR" noProof="0" dirty="0"/>
              <a:t>Coût à l’unité</a:t>
            </a:r>
          </a:p>
          <a:p>
            <a:r>
              <a:rPr lang="fr-FR" noProof="0" dirty="0"/>
              <a:t>Prix de vente à l’unité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51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6506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u="sng" noProof="0" dirty="0"/>
              <a:t>Registre</a:t>
            </a:r>
            <a:r>
              <a:rPr lang="fr-FR" u="sng" baseline="0" noProof="0" dirty="0"/>
              <a:t> de l’historique des médicaments périmés et endommagés</a:t>
            </a:r>
          </a:p>
          <a:p>
            <a:r>
              <a:rPr lang="fr-FR" baseline="0" noProof="0" dirty="0"/>
              <a:t>Nom du dépôt de vente de médicaments accrédité</a:t>
            </a:r>
          </a:p>
          <a:p>
            <a:r>
              <a:rPr lang="fr-FR" baseline="0" noProof="0" dirty="0"/>
              <a:t>Nom du responsable</a:t>
            </a:r>
          </a:p>
          <a:p>
            <a:r>
              <a:rPr lang="fr-FR" baseline="0" noProof="0" dirty="0"/>
              <a:t>Adresse du DPA</a:t>
            </a:r>
          </a:p>
          <a:p>
            <a:r>
              <a:rPr lang="fr-FR" baseline="0" noProof="0" dirty="0"/>
              <a:t>Les médicaments suivants étaient endommagés/périmés</a:t>
            </a:r>
          </a:p>
          <a:p>
            <a:r>
              <a:rPr lang="fr-FR" baseline="0" noProof="0" dirty="0"/>
              <a:t>N°    </a:t>
            </a:r>
          </a:p>
          <a:p>
            <a:r>
              <a:rPr lang="fr-FR" baseline="0" noProof="0" dirty="0"/>
              <a:t>Nom du médicament </a:t>
            </a:r>
          </a:p>
          <a:p>
            <a:r>
              <a:rPr lang="fr-FR" baseline="0" noProof="0" dirty="0"/>
              <a:t>Quantité</a:t>
            </a:r>
          </a:p>
          <a:p>
            <a:r>
              <a:rPr lang="fr-FR" baseline="0" noProof="0" dirty="0"/>
              <a:t>N° de lot </a:t>
            </a:r>
          </a:p>
          <a:p>
            <a:r>
              <a:rPr lang="fr-FR" baseline="0" noProof="0" dirty="0"/>
              <a:t>Date de péremption  </a:t>
            </a:r>
          </a:p>
          <a:p>
            <a:r>
              <a:rPr lang="fr-FR" baseline="0" noProof="0" dirty="0"/>
              <a:t>Date de l’examen et </a:t>
            </a:r>
            <a:r>
              <a:rPr lang="fr-FR" b="0" baseline="0" noProof="0" dirty="0"/>
              <a:t>de</a:t>
            </a:r>
            <a:r>
              <a:rPr lang="fr-FR" baseline="0" noProof="0" dirty="0"/>
              <a:t> la collecte des médicaments par les inspecteurs     </a:t>
            </a:r>
          </a:p>
          <a:p>
            <a:r>
              <a:rPr lang="fr-FR" baseline="0" noProof="0" dirty="0"/>
              <a:t>Nom et signature des inspecteurs</a:t>
            </a:r>
          </a:p>
          <a:p>
            <a:endParaRPr lang="fr-FR" baseline="0" noProof="0" dirty="0"/>
          </a:p>
          <a:p>
            <a:r>
              <a:rPr lang="fr-FR" baseline="0" noProof="0" dirty="0"/>
              <a:t>NB : Une fois inscrits, ces médicaments doivent être scellés, placés en quarantaine et étiquetés à l’encre rouge avec un énoncé précisant :  « Médicaments endommagés/périmés - vente interdite ».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52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3984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Date de l’inspection</a:t>
            </a:r>
          </a:p>
          <a:p>
            <a:r>
              <a:rPr lang="fr-FR" noProof="0" dirty="0"/>
              <a:t>Nom des inspecteurs</a:t>
            </a:r>
          </a:p>
          <a:p>
            <a:r>
              <a:rPr lang="fr-FR" noProof="0" dirty="0"/>
              <a:t>Objectif de l’inspection</a:t>
            </a:r>
          </a:p>
          <a:p>
            <a:r>
              <a:rPr lang="fr-FR" noProof="0" dirty="0"/>
              <a:t>Observations de l’inspecteur</a:t>
            </a:r>
          </a:p>
          <a:p>
            <a:r>
              <a:rPr lang="fr-FR" noProof="0" dirty="0"/>
              <a:t>Recommandations</a:t>
            </a:r>
          </a:p>
          <a:p>
            <a:endParaRPr lang="fr-FR" noProof="0" dirty="0"/>
          </a:p>
          <a:p>
            <a:r>
              <a:rPr lang="fr-FR" noProof="0" dirty="0"/>
              <a:t>NB : ce registre doit être rempli</a:t>
            </a:r>
            <a:r>
              <a:rPr lang="fr-FR" baseline="0" noProof="0" dirty="0"/>
              <a:t> par les équipes d’autoévaluation, de supervision de soutien et de l’inspection chaque fois qu’elles visitent le dépôt de vente de médicaments accrédité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53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37544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56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1092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sz="1200" noProof="0" dirty="0"/>
              <a:t>Dans cette session, nous allons nous concentrer</a:t>
            </a:r>
            <a:r>
              <a:rPr lang="fr-FR" sz="1200" baseline="0" noProof="0" dirty="0"/>
              <a:t> principalement sur la sélection et l’approvisionnement des médicaments. Dans d’autres sessions, nous aborderons la dispensation et l’utilisation. </a:t>
            </a:r>
          </a:p>
          <a:p>
            <a:pPr eaLnBrk="1" hangingPunct="1">
              <a:buFont typeface="Wingdings" pitchFamily="2" charset="2"/>
              <a:buNone/>
            </a:pPr>
            <a:endParaRPr lang="fr-FR" sz="1200" baseline="0" noProof="0" dirty="0"/>
          </a:p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/>
              <a:t>Sélection --&gt; Approvisionnement </a:t>
            </a:r>
            <a:r>
              <a:rPr lang="fr-FR" sz="1200" baseline="0" noProof="0" dirty="0">
                <a:sym typeface="Wingdings"/>
              </a:rPr>
              <a:t> Distribution  Utilisation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>
                <a:sym typeface="Wingdings"/>
              </a:rPr>
              <a:t>(</a:t>
            </a:r>
            <a:r>
              <a:rPr lang="fr-FR" sz="1200" i="1" baseline="0" noProof="0" dirty="0">
                <a:sym typeface="Wingdings"/>
              </a:rPr>
              <a:t>Center</a:t>
            </a:r>
            <a:r>
              <a:rPr lang="fr-FR" sz="1200" baseline="0" noProof="0" dirty="0">
                <a:sym typeface="Wingdings"/>
              </a:rPr>
              <a:t>)  Support de gestion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z="1200" baseline="0" noProof="0" dirty="0">
                <a:sym typeface="Wingdings"/>
              </a:rPr>
              <a:t>(</a:t>
            </a:r>
            <a:r>
              <a:rPr lang="fr-FR" sz="1200" i="1" baseline="0" noProof="0" dirty="0">
                <a:sym typeface="Wingdings"/>
              </a:rPr>
              <a:t>Bottom</a:t>
            </a:r>
            <a:r>
              <a:rPr lang="fr-FR" sz="1200" baseline="0" noProof="0" dirty="0">
                <a:sym typeface="Wingdings"/>
              </a:rPr>
              <a:t>)   Politique, loi et réglementation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65800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/>
              <a:t>Ordonnances</a:t>
            </a:r>
            <a:r>
              <a:rPr lang="fr-FR" baseline="0" noProof="0" dirty="0"/>
              <a:t> – rédigées par les médecins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noProof="0" dirty="0"/>
              <a:t>Choix des clients concernant les médicaments en vente libre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noProof="0" dirty="0"/>
              <a:t>Liste des médicaments DVMA (souvenez-vous – Dans le manuel de l’apprenant du DVMA ET le guide DVMA (</a:t>
            </a:r>
            <a:r>
              <a:rPr lang="fr-FR" i="1" baseline="0" noProof="0" dirty="0"/>
              <a:t>Handbook</a:t>
            </a:r>
            <a:r>
              <a:rPr lang="fr-FR" baseline="0" noProof="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noProof="0" dirty="0"/>
              <a:t>Conditions que le DVMA peut traiter (souvenez-vous – Dans le manuel de l’apprenant du DVMA ET le guide DVMA (</a:t>
            </a:r>
            <a:r>
              <a:rPr lang="fr-FR" i="1" baseline="0" noProof="0" dirty="0"/>
              <a:t>Handbook</a:t>
            </a:r>
            <a:r>
              <a:rPr lang="fr-FR" baseline="0" noProof="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/>
              <a:t>Circonstances</a:t>
            </a:r>
            <a:r>
              <a:rPr lang="fr-FR" baseline="0" noProof="0" dirty="0"/>
              <a:t> spéciales (par ex. maladie à virus Ébola)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noProof="0" dirty="0"/>
              <a:t>Financement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68498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noProof="0" dirty="0"/>
              <a:t>La prise en compte de ces facteurs permet d’éviter de trop stocker ou d’être en rupture de stock.</a:t>
            </a:r>
            <a:r>
              <a:rPr lang="fr-FR" sz="1200" baseline="0" noProof="0" dirty="0"/>
              <a:t> 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9888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6458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LIVRAISON DES MÉDICAMENTS</a:t>
            </a:r>
          </a:p>
          <a:p>
            <a:r>
              <a:rPr lang="fr-FR" noProof="0" dirty="0"/>
              <a:t>S’il vous plaît, attendez qu’on ait vérifié notre commande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4499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Je voulais des comprimés de 250 mg, pas de 500 mg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23466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26762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E62C71-C6A1-40FA-AB95-D1175B93EBF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5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Marangu (2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799" y="4050218"/>
            <a:ext cx="2402177" cy="271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1722"/>
            <a:ext cx="7772400" cy="1825104"/>
          </a:xfrm>
        </p:spPr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 </a:t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11780"/>
            <a:ext cx="7696200" cy="1066800"/>
          </a:xfrm>
        </p:spPr>
        <p:txBody>
          <a:bodyPr/>
          <a:lstStyle/>
          <a:p>
            <a:pPr algn="ctr"/>
            <a:r>
              <a:rPr lang="fr-FR" dirty="0"/>
              <a:t>Principes de base de la gestion des médicaments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85800" y="5486400"/>
            <a:ext cx="3052635" cy="953388"/>
            <a:chOff x="553715" y="5257800"/>
            <a:chExt cx="3052635" cy="9533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168151"/>
            <a:ext cx="2796540" cy="22716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620000" cy="27733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Achat/approvisionnement</a:t>
            </a:r>
            <a:endParaRPr lang="fr-FR" sz="4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Dé</a:t>
            </a:r>
            <a:r>
              <a:rPr lang="fr-FR" sz="4000" b="1" dirty="0"/>
              <a:t>finition et généralités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fr-FR" sz="3200" dirty="0"/>
          </a:p>
          <a:p>
            <a:pPr eaLnBrk="1" hangingPunct="1"/>
            <a:r>
              <a:rPr lang="fr-FR" sz="3200" dirty="0"/>
              <a:t>L’approvisionnement est le processus visant à obtenir des médicaments auprès d’un fournisseur.</a:t>
            </a:r>
          </a:p>
          <a:p>
            <a:pPr eaLnBrk="1" hangingPunct="1"/>
            <a:endParaRPr lang="fr-FR" sz="3200" dirty="0"/>
          </a:p>
          <a:p>
            <a:pPr eaLnBrk="1" hangingPunct="1"/>
            <a:r>
              <a:rPr lang="fr-FR" sz="3200" dirty="0"/>
              <a:t>Pour acheter des médicaments, le responsable DVMA doit avoir :</a:t>
            </a:r>
          </a:p>
          <a:p>
            <a:pPr lvl="1"/>
            <a:r>
              <a:rPr lang="fr-FR" sz="3200" dirty="0"/>
              <a:t>La liste des médicaments à acheter et de leurs quantités. </a:t>
            </a:r>
          </a:p>
          <a:p>
            <a:pPr lvl="1"/>
            <a:r>
              <a:rPr lang="fr-FR" sz="3200" dirty="0"/>
              <a:t>La somme totale requise pour acheter les médicaments.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Combien de médicaments acheter ?</a:t>
            </a:r>
            <a:endParaRPr lang="fr-FR" dirty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fr-FR" sz="3200" dirty="0"/>
              <a:t>Tenez compte de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population desservie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Le taux de consommation du médicament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Le profil des maladies dans la région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fréquence de l’approvisionnement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disponibilité des lieux de stockage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disponibilité des fonds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La distance à parcourir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4779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Calcul</a:t>
            </a:r>
            <a:endParaRPr lang="fr-FR" sz="4000" b="1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153400" cy="4721225"/>
          </a:xfrm>
        </p:spPr>
        <p:txBody>
          <a:bodyPr>
            <a:normAutofit/>
          </a:bodyPr>
          <a:lstStyle/>
          <a:p>
            <a:pPr eaLnBrk="1" hangingPunct="1"/>
            <a:endParaRPr lang="en-US" sz="3200" dirty="0"/>
          </a:p>
          <a:p>
            <a:pPr marL="0" indent="0" eaLnBrk="1" hangingPunct="1">
              <a:buNone/>
            </a:pPr>
            <a:r>
              <a:rPr lang="fr-FR" sz="3200" dirty="0"/>
              <a:t>Pour une période déterminée (par ex. hebdomadaire)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Consommation au cours de la ou des semaines précédentes</a:t>
            </a:r>
          </a:p>
          <a:p>
            <a:pPr marL="0" indent="0" eaLnBrk="1" hangingPunct="1">
              <a:buNone/>
            </a:pPr>
            <a:r>
              <a:rPr lang="fr-FR" sz="3200" dirty="0"/>
              <a:t>Source des informations sur la consommation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Livre des reçus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Livre des ventes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dirty="0"/>
              <a:t>Exercice 1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Le dépôt de vente de médicaments KN vend en moyenne 6 boîtes de Coartem pour adultes tous les jours. </a:t>
            </a:r>
          </a:p>
          <a:p>
            <a:pPr eaLnBrk="1" hangingPunct="1"/>
            <a:r>
              <a:rPr lang="fr-FR" sz="3200" dirty="0"/>
              <a:t>Le propriétaire achète les médicaments pour le dépôt de vente de médicament chaque lundi.</a:t>
            </a:r>
          </a:p>
          <a:p>
            <a:pPr eaLnBrk="1" hangingPunct="1"/>
            <a:r>
              <a:rPr lang="fr-FR" sz="3200" dirty="0"/>
              <a:t>Calculez le montant qui doit être stocké pour une semaine.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Calcul</a:t>
            </a:r>
            <a:r>
              <a:rPr lang="en-US" sz="4000" b="1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76179581"/>
              </p:ext>
            </p:extLst>
          </p:nvPr>
        </p:nvGraphicFramePr>
        <p:xfrm>
          <a:off x="762000" y="1600200"/>
          <a:ext cx="7848600" cy="40326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0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44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92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522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Nom du médicament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Montant vendu dans une journée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Montant vendu dans une semaine (7 jours)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Montant disponible avant l’achat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Montant à acheter</a:t>
                      </a:r>
                      <a:endParaRPr lang="fr-FR" sz="1800" b="1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Coartem adulte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6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6×7 = 42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 boîtes 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42 boîtes (le montant à acheter ne devrait pas être exact par rapport à la consommation moyenne</a:t>
                      </a:r>
                      <a:r>
                        <a:rPr lang="fr-FR" sz="1800" baseline="0" noProof="0" dirty="0"/>
                        <a:t> (boîtes supplémentaires)</a:t>
                      </a:r>
                      <a:endParaRPr lang="fr-FR" sz="18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Sources des médicaments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fr-FR" sz="3000" dirty="0"/>
              <a:t>Les médicaments et les articles en vente libre peuvent être obtenus auprès des fournisseurs suivants :</a:t>
            </a:r>
          </a:p>
          <a:p>
            <a:pPr eaLnBrk="1" hangingPunct="1"/>
            <a:r>
              <a:rPr lang="fr-FR" sz="3000" dirty="0"/>
              <a:t>Pharmacies de gros agréées</a:t>
            </a:r>
          </a:p>
          <a:p>
            <a:pPr eaLnBrk="1" hangingPunct="1"/>
            <a:r>
              <a:rPr lang="fr-FR" sz="3000" dirty="0"/>
              <a:t>Importateurs agréés</a:t>
            </a:r>
          </a:p>
          <a:p>
            <a:pPr eaLnBrk="1" hangingPunct="1"/>
            <a:r>
              <a:rPr lang="fr-FR" sz="3000" dirty="0"/>
              <a:t>Distributeurs/grossistes agréés de cosmétiques, dans le cas de produits de beauté</a:t>
            </a:r>
          </a:p>
          <a:p>
            <a:pPr eaLnBrk="1" hangingPunct="1"/>
            <a:r>
              <a:rPr lang="fr-FR" sz="3000" dirty="0"/>
              <a:t>Grossistes de marchandises générales agréés, dans le cas d’articles comme la poudre de glucose et l’eau de javel.  </a:t>
            </a:r>
            <a:endParaRPr lang="en-US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Les avantages de s’approvisionner auprès de fournisseurs agréés </a:t>
            </a:r>
            <a:endParaRPr lang="fr-FR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fr-FR" sz="3200" dirty="0"/>
              <a:t>Les produits peuvent être obtenus au prix le plus bas.</a:t>
            </a:r>
          </a:p>
          <a:p>
            <a:r>
              <a:rPr lang="fr-FR" sz="3200" dirty="0"/>
              <a:t>Minimise la possibilité d’acheter des médicaments ou des articles de contrefaçon. </a:t>
            </a:r>
          </a:p>
          <a:p>
            <a:pPr eaLnBrk="1" hangingPunct="1"/>
            <a:r>
              <a:rPr lang="fr-FR" sz="3200" dirty="0"/>
              <a:t>En cas d’erreur dans le produit, il peut être remplacé par un nouveau. </a:t>
            </a:r>
          </a:p>
          <a:p>
            <a:pPr eaLnBrk="1" hangingPunct="1"/>
            <a:r>
              <a:rPr lang="fr-FR" sz="3200" dirty="0"/>
              <a:t>Les fournisseurs agréés fournissent des reçus pour la tenue des dossiers et autres exigences juridiques. </a:t>
            </a: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Remarque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N’achetez jamais de médicaments auprès de marchands ambulants car il est fort possible qu’ils aient été volés ou qu’ils soient contrefaits.   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b="1" dirty="0"/>
              <a:t>Exemple d’une liste de commande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26537458"/>
              </p:ext>
            </p:extLst>
          </p:nvPr>
        </p:nvGraphicFramePr>
        <p:xfrm>
          <a:off x="685800" y="1600200"/>
          <a:ext cx="7696200" cy="49771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Nom du médicament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Forme/</a:t>
                      </a:r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concentration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>
                          <a:solidFill>
                            <a:schemeClr val="tx1"/>
                          </a:solidFill>
                        </a:rPr>
                        <a:t>Emballage</a:t>
                      </a:r>
                      <a:r>
                        <a:rPr lang="fr-FR" sz="1800" b="1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noProof="0" dirty="0"/>
                        <a:t>unitaire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Prix unitaire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Quantité nécessaire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Coût total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Amoxicilline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Gélules 250 mg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100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3500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2×100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7.000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Amoxicilline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Sirop 125 mg/5 ml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100 ml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900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5 flacons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4.500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82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Paracétamol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Comprimés 500 mg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100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2×100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4.000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Coartem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Comprimés 20/120 mg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24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1000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8 boîtes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8.000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Solution de réhydratation orale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Sachet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1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400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20 sachets 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noProof="0" dirty="0"/>
                        <a:t>8.000</a:t>
                      </a:r>
                      <a:endParaRPr lang="fr-FR" sz="18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Somme totale nécessaire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noProof="0" dirty="0"/>
                        <a:t>31.500</a:t>
                      </a:r>
                      <a:endParaRPr lang="fr-FR" sz="1800" b="1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dirty="0"/>
              <a:t>Objectifs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/>
              <a:t>Après avoir participé activement à cette session, la personne pourra :</a:t>
            </a:r>
          </a:p>
          <a:p>
            <a:pPr marL="403225" lvl="0" indent="-403225">
              <a:buNone/>
            </a:pPr>
            <a:r>
              <a:rPr lang="fr-FR" sz="2400" dirty="0"/>
              <a:t>1. Énoncer les facteurs à envisager lors de la </a:t>
            </a:r>
            <a:r>
              <a:rPr lang="fr-FR" sz="2400" b="1" dirty="0"/>
              <a:t>sélection</a:t>
            </a:r>
            <a:r>
              <a:rPr lang="fr-FR" sz="2400" dirty="0"/>
              <a:t> des médicaments à stocker.</a:t>
            </a:r>
          </a:p>
          <a:p>
            <a:pPr marL="341313" lvl="0" indent="-341313">
              <a:buNone/>
            </a:pPr>
            <a:r>
              <a:rPr lang="fr-FR" sz="2400" dirty="0"/>
              <a:t>2. Estimer avec précision les </a:t>
            </a:r>
            <a:r>
              <a:rPr lang="fr-FR" sz="2400" b="1" dirty="0"/>
              <a:t>quantités</a:t>
            </a:r>
            <a:r>
              <a:rPr lang="fr-FR" sz="2400" dirty="0"/>
              <a:t> de médicaments à stocker.</a:t>
            </a:r>
          </a:p>
          <a:p>
            <a:pPr marL="0" lvl="0" indent="0">
              <a:buNone/>
            </a:pPr>
            <a:r>
              <a:rPr lang="fr-FR" sz="2400" dirty="0"/>
              <a:t>3. Énoncer les étapes à suivre à la </a:t>
            </a:r>
            <a:r>
              <a:rPr lang="fr-FR" sz="2400" b="1" dirty="0"/>
              <a:t>réception</a:t>
            </a:r>
            <a:r>
              <a:rPr lang="fr-FR" sz="2400" dirty="0"/>
              <a:t> des médicaments.</a:t>
            </a:r>
          </a:p>
          <a:p>
            <a:pPr marL="0" lvl="0" indent="0">
              <a:buNone/>
            </a:pPr>
            <a:r>
              <a:rPr lang="fr-FR" sz="2400" dirty="0"/>
              <a:t>4. Décrire le </a:t>
            </a:r>
            <a:r>
              <a:rPr lang="fr-FR" sz="2400" b="1" dirty="0"/>
              <a:t>stockage </a:t>
            </a:r>
            <a:r>
              <a:rPr lang="fr-FR" sz="2400" dirty="0"/>
              <a:t>pour une conservation adéquate des médicaments dans un DVMA.</a:t>
            </a:r>
          </a:p>
          <a:p>
            <a:pPr marL="341313" indent="-341313">
              <a:buNone/>
            </a:pPr>
            <a:r>
              <a:rPr lang="fr-FR" sz="2400" dirty="0"/>
              <a:t>5. Énoncer les facteurs qui influencent la conservation des médicaments.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Réception des médicaments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Très souvent, la réception des médicaments sera faite par la pharmacie auprès de laquelle les médicaments sont achetés.</a:t>
            </a:r>
          </a:p>
          <a:p>
            <a:pPr eaLnBrk="1" hangingPunct="1"/>
            <a:r>
              <a:rPr lang="fr-FR" sz="3200" dirty="0"/>
              <a:t>Dans de rares occasions, les médicaments peuvent être livrés par votre fournisseur dans les locaux du dépôt de vente de médicaments.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ppt thought bu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988"/>
            <a:ext cx="6781800" cy="530701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2209800" y="1752600"/>
            <a:ext cx="4191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fr-FR" sz="3200" b="1" dirty="0">
                <a:solidFill>
                  <a:schemeClr val="bg1"/>
                </a:solidFill>
              </a:rPr>
              <a:t>Que vérifiez-vous quand vous recevez les médicaments dans votre dépôt de vente de médicaments 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Liste de contrôle de la réception des médicaments </a:t>
            </a:r>
            <a:r>
              <a:rPr lang="en-US" sz="4000" b="1" dirty="0"/>
              <a:t>(1)</a:t>
            </a:r>
            <a:r>
              <a:rPr lang="en-US" sz="4000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15506929"/>
              </p:ext>
            </p:extLst>
          </p:nvPr>
        </p:nvGraphicFramePr>
        <p:xfrm>
          <a:off x="685800" y="1371600"/>
          <a:ext cx="7772400" cy="5368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6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5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400" b="1" i="0" noProof="0" dirty="0"/>
                        <a:t>Liste de contrôle</a:t>
                      </a:r>
                      <a:endParaRPr lang="fr-FR" sz="14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400" b="1" i="0" noProof="0" dirty="0"/>
                        <a:t>Remarques </a:t>
                      </a:r>
                      <a:endParaRPr lang="fr-FR" sz="14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4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400" noProof="0" dirty="0"/>
                        <a:t>Vérifiez la quantité fournie</a:t>
                      </a:r>
                      <a:endParaRPr lang="fr-FR" sz="1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Comparez la quantité commandée par rapport à ce qui est fourni sur la facture.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Certains fournisseurs peuvent vous donner plus</a:t>
                      </a:r>
                      <a:r>
                        <a:rPr lang="fr-FR" sz="1400" baseline="0" noProof="0" dirty="0"/>
                        <a:t> de médicaments</a:t>
                      </a:r>
                      <a:r>
                        <a:rPr lang="fr-FR" sz="1400" noProof="0" dirty="0"/>
                        <a:t> que ce que vous avez commandé.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C’est courant pour les articles à rotation lente ou les articles avec un brève échéance.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Ne prenez que ce que vous avez commandé et budgété.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N’acceptez pas un excèdent de stock à cause de prix réduits ou de rabais anormaux.</a:t>
                      </a:r>
                      <a:endParaRPr lang="fr-FR" sz="1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81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400" noProof="0" dirty="0"/>
                        <a:t>Vérifiez la date de péremption</a:t>
                      </a:r>
                      <a:endParaRPr lang="fr-FR" sz="1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Vérifiez la date de péremption de chaque produit fourni.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Vérifiez l’uniformité des dates de péremption dans l’emballage intérieur (principal) et l’emballage extérieur (secondaire).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N’acceptez</a:t>
                      </a:r>
                      <a:r>
                        <a:rPr lang="fr-FR" sz="1400" baseline="0" noProof="0" dirty="0"/>
                        <a:t> pas les </a:t>
                      </a:r>
                      <a:r>
                        <a:rPr lang="fr-FR" sz="1400" noProof="0" dirty="0"/>
                        <a:t>médicaments avec une brève échéance, même si le prix est trop bas.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400" noProof="0" dirty="0"/>
                        <a:t>N’acceptez pas les médicaments sans date de péremption susceptible d’indiquer un</a:t>
                      </a:r>
                      <a:r>
                        <a:rPr lang="fr-FR" sz="1400" baseline="0" noProof="0" dirty="0"/>
                        <a:t> médicament de</a:t>
                      </a:r>
                      <a:r>
                        <a:rPr lang="fr-FR" sz="1400" noProof="0" dirty="0"/>
                        <a:t> contrefaçon. </a:t>
                      </a:r>
                      <a:endParaRPr lang="fr-FR" sz="14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/>
              <a:t>Liste de contrôle de la réception </a:t>
            </a:r>
            <a:r>
              <a:rPr lang="en-US" b="0" dirty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2199415"/>
              </p:ext>
            </p:extLst>
          </p:nvPr>
        </p:nvGraphicFramePr>
        <p:xfrm>
          <a:off x="609600" y="1600200"/>
          <a:ext cx="7848600" cy="49293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1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6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0863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300" noProof="0" dirty="0"/>
                        <a:t>Vérifiez le matériel d’emballage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Permet d’identifier les flacons</a:t>
                      </a:r>
                      <a:r>
                        <a:rPr lang="fr-FR" sz="1300" baseline="0" noProof="0" dirty="0"/>
                        <a:t> cassés, les fuites, le matériel d’emballage tâché</a:t>
                      </a:r>
                      <a:r>
                        <a:rPr lang="fr-FR" sz="1300" noProof="0" dirty="0"/>
                        <a:t>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N’acceptez pas les médicaments dont les étiquettes sont tâchées ou endommagées.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64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300" noProof="0" dirty="0"/>
                        <a:t>Vérifiez les marques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Vérifiez le nom des marques mentionnées sur la liste des</a:t>
                      </a:r>
                      <a:r>
                        <a:rPr lang="fr-FR" sz="1300" baseline="0" noProof="0" dirty="0"/>
                        <a:t> </a:t>
                      </a:r>
                      <a:r>
                        <a:rPr lang="fr-FR" sz="1300" noProof="0" dirty="0"/>
                        <a:t>achats par rapport à ce qui vous a été donné.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Certains clients préfèrent une marque particulière, par conséquent </a:t>
                      </a:r>
                      <a:r>
                        <a:rPr lang="fr-FR" sz="1300" noProof="0" dirty="0">
                          <a:solidFill>
                            <a:schemeClr val="tx1"/>
                          </a:solidFill>
                        </a:rPr>
                        <a:t>donnez-leur ce dont ils ont </a:t>
                      </a:r>
                      <a:r>
                        <a:rPr lang="fr-FR" sz="1300" noProof="0" dirty="0"/>
                        <a:t>besoin, sauf si la marque est en rupture de</a:t>
                      </a:r>
                      <a:r>
                        <a:rPr lang="fr-FR" sz="1300" baseline="0" noProof="0" dirty="0"/>
                        <a:t> </a:t>
                      </a:r>
                      <a:r>
                        <a:rPr lang="fr-FR" sz="1300" noProof="0" dirty="0"/>
                        <a:t>stock.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Certains fournisseurs pourraient ne pas vous informer des</a:t>
                      </a:r>
                      <a:r>
                        <a:rPr lang="fr-FR" sz="1300" baseline="0" noProof="0" dirty="0"/>
                        <a:t> changements concernant la marque de </a:t>
                      </a:r>
                      <a:r>
                        <a:rPr lang="fr-FR" sz="1300" noProof="0" dirty="0"/>
                        <a:t>médicaments fournis, faites donc très attention. 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18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300" noProof="0" dirty="0"/>
                        <a:t>Vérifiez la concentration du médicament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Vérifiez la concentration du médicament commandé par rapport à celui fourni.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Cela permet d’éviter de fournir une mauvaise concentration du médicament, par ex.,</a:t>
                      </a:r>
                      <a:r>
                        <a:rPr lang="fr-FR" sz="1300" baseline="0" noProof="0" dirty="0"/>
                        <a:t> des boîtes pour enfants pourraient être fournies au lieu des boîtes pour adultes commandés</a:t>
                      </a:r>
                      <a:r>
                        <a:rPr lang="fr-FR" sz="13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fr-FR" sz="1300" noProof="0" dirty="0"/>
                        <a:t>Certaines concentrations de médicaments ne sont pas appréciées de certains clients, par ex., amoxicilline 500 mg.</a:t>
                      </a:r>
                      <a:endParaRPr lang="fr-FR" sz="13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dirty="0"/>
              <a:t>Réception des médicaments </a:t>
            </a:r>
            <a:r>
              <a:rPr lang="en-US" dirty="0"/>
              <a:t>(3)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7451" t="52951" r="33025" b="17513"/>
          <a:stretch>
            <a:fillRect/>
          </a:stretch>
        </p:blipFill>
        <p:spPr bwMode="auto">
          <a:xfrm>
            <a:off x="1676401" y="1808192"/>
            <a:ext cx="5105400" cy="38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rrowheads="1"/>
          </p:cNvPicPr>
          <p:nvPr/>
        </p:nvPicPr>
        <p:blipFill>
          <a:blip r:embed="rId3" cstate="print"/>
          <a:srcRect l="35432" t="11525" r="40202" b="61913"/>
          <a:stretch>
            <a:fillRect/>
          </a:stretch>
        </p:blipFill>
        <p:spPr bwMode="auto">
          <a:xfrm>
            <a:off x="1828800" y="2286000"/>
            <a:ext cx="54101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2493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4000" b="1" dirty="0"/>
              <a:t>Transport des médicaments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924800" cy="4876800"/>
          </a:xfrm>
        </p:spPr>
        <p:txBody>
          <a:bodyPr/>
          <a:lstStyle/>
          <a:p>
            <a:r>
              <a:rPr lang="fr-FR" sz="3200" dirty="0"/>
              <a:t>L’exposition des médicaments à des conditions défavorables (comme l’exposition directe au soleil, les températures élevées, l’eau et la poussière) les dénature.</a:t>
            </a:r>
          </a:p>
          <a:p>
            <a:r>
              <a:rPr lang="fr-FR" sz="3200" dirty="0"/>
              <a:t>Les médicaments doivent donc être emballés correctement avant le transport pour éviter l’exposition aux conditions ci-dessus. </a:t>
            </a:r>
          </a:p>
        </p:txBody>
      </p:sp>
      <p:pic>
        <p:nvPicPr>
          <p:cNvPr id="37892" name="Picture 4" descr="truc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5399088"/>
            <a:ext cx="304800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Détermination du prix des médicaments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153400" cy="4800600"/>
          </a:xfrm>
        </p:spPr>
        <p:txBody>
          <a:bodyPr>
            <a:normAutofit fontScale="92500"/>
          </a:bodyPr>
          <a:lstStyle/>
          <a:p>
            <a:pPr marL="0" indent="0" eaLnBrk="1" hangingPunct="1">
              <a:buNone/>
            </a:pPr>
            <a:r>
              <a:rPr lang="fr-FR" sz="2800" dirty="0"/>
              <a:t>Une bonne détermination du prix des médicaments assure le rendement, la compétitivité et la durabilité de l’entreprise.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fr-FR" dirty="0"/>
              <a:t>Les f</a:t>
            </a:r>
            <a:r>
              <a:rPr lang="fr-FR" sz="2800" dirty="0"/>
              <a:t>acteurs à envisager pour déterminer les prix incluent :</a:t>
            </a:r>
          </a:p>
          <a:p>
            <a:pPr eaLnBrk="1" hangingPunct="1"/>
            <a:r>
              <a:rPr lang="fr-FR" sz="2800" dirty="0"/>
              <a:t>Le coût du médicament</a:t>
            </a:r>
          </a:p>
          <a:p>
            <a:pPr eaLnBrk="1" hangingPunct="1"/>
            <a:r>
              <a:rPr lang="fr-FR" sz="2800" dirty="0"/>
              <a:t>Le coût du transport</a:t>
            </a:r>
          </a:p>
          <a:p>
            <a:pPr eaLnBrk="1" hangingPunct="1"/>
            <a:r>
              <a:rPr lang="fr-FR" sz="2800" dirty="0"/>
              <a:t>La location des locaux</a:t>
            </a:r>
          </a:p>
          <a:p>
            <a:pPr eaLnBrk="1" hangingPunct="1"/>
            <a:r>
              <a:rPr lang="fr-FR" sz="2800" dirty="0"/>
              <a:t>L’électricité et l’eau</a:t>
            </a:r>
          </a:p>
          <a:p>
            <a:pPr eaLnBrk="1" hangingPunct="1"/>
            <a:r>
              <a:rPr lang="fr-FR" sz="2800" dirty="0"/>
              <a:t>Les salaires/ indemnisations pour les employés</a:t>
            </a:r>
          </a:p>
          <a:p>
            <a:pPr eaLnBrk="1" hangingPunct="1"/>
            <a:r>
              <a:rPr lang="fr-FR" dirty="0"/>
              <a:t>Les t</a:t>
            </a:r>
            <a:r>
              <a:rPr lang="fr-FR" sz="2800" dirty="0"/>
              <a:t>axes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Remarques pour la détermination du prix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Indiquez le prix au détail sur le récipient du médicament et le livre des commandes.</a:t>
            </a:r>
          </a:p>
          <a:p>
            <a:pPr eaLnBrk="1" hangingPunct="1"/>
            <a:r>
              <a:rPr lang="fr-FR" sz="3200" dirty="0"/>
              <a:t>Évitez d’enregistrer le prix uniquement dans votre mémoire et de le déterminer selon la présentation du client.</a:t>
            </a:r>
          </a:p>
          <a:p>
            <a:pPr eaLnBrk="1" hangingPunct="1"/>
            <a:r>
              <a:rPr lang="fr-FR" sz="3200" dirty="0"/>
              <a:t>Des prix différents en fonction des clients peut mener à une perte de confiance et de clientèle.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Stockage des médicaments </a:t>
            </a:r>
            <a:endParaRPr lang="fr-FR" sz="4000" dirty="0"/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001000" cy="50260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Les médicaments doivent être stockés dans des endroits sûrs pour éviter les vols et la détérioration (perte de l’efficacité).</a:t>
            </a:r>
          </a:p>
          <a:p>
            <a:pPr eaLnBrk="1" hangingPunct="1"/>
            <a:r>
              <a:rPr lang="fr-FR" sz="3200" dirty="0"/>
              <a:t>Les médicaments doivent toujours être stockés :</a:t>
            </a:r>
          </a:p>
          <a:p>
            <a:pPr marL="914400" indent="-449263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Dans une armoire ou une pièce fermant à clé à laquelle seul un personnel qualifié peut accéder.</a:t>
            </a:r>
          </a:p>
          <a:p>
            <a:pPr marL="976313" indent="-511175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Sur des rayons qui peuvent être régulièrement nettoyés pour éviter l’accumulation de poussière.</a:t>
            </a:r>
          </a:p>
          <a:p>
            <a:pPr marL="914400" indent="-449263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Dans un endroit frais et sec, à l’abri de la lumière. </a:t>
            </a:r>
            <a:endParaRPr lang="en-U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Généralités : </a:t>
            </a:r>
            <a:r>
              <a:rPr lang="fr-FR" dirty="0"/>
              <a:t>L</a:t>
            </a:r>
            <a:r>
              <a:rPr lang="fr-FR" sz="4000" b="1" dirty="0"/>
              <a:t>a gestion des médicaments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La gestion des médicaments est l’ensemble des pratiques visant à assurer la disponibilité ponctuelle et l’utilisation adéquate de médicaments et de produits de santé sûrs, efficaces et de qualité dans tous les environnements de soins. </a:t>
            </a:r>
            <a:endParaRPr lang="en-US" sz="3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Rangement des médicaments </a:t>
            </a:r>
            <a:endParaRPr lang="fr-FR" sz="4000" dirty="0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924800" cy="5334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Les médicaments doivent être rangés de manière à pouvoir être trouvés facilement pendant la dispensation.</a:t>
            </a:r>
          </a:p>
          <a:p>
            <a:pPr eaLnBrk="1" hangingPunct="1"/>
            <a:r>
              <a:rPr lang="fr-FR" sz="3200" dirty="0"/>
              <a:t>Ils peuvent être rangés sur les rayons de différentes façons, selon :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L’ordre alphabétique (utilisez les noms génériques).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Les formes galéniques, par ex., tous les médicaments à usage oral peuvent être placés dans la même section. 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fr-FR" sz="3200" dirty="0"/>
              <a:t>Leurs usages cliniques, par ex., antibiotiques, antipaludiques, antalgiques, etc.</a:t>
            </a:r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Remarques sur le rangement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Le rangement basé sur les usages cliniques est la façon la plus pratique et la plus facile à appliquer.</a:t>
            </a:r>
          </a:p>
          <a:p>
            <a:r>
              <a:rPr lang="fr-FR" sz="3200" dirty="0"/>
              <a:t>Pour pouvoir les identifier facilement, tous les flacons et les boîtes de médicament sur les rayons doivent être étiquetés correctement et de manière lisible.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Bon rangement des rayons de médicaments</a:t>
            </a:r>
            <a:endParaRPr lang="fr-FR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4132525"/>
              </p:ext>
            </p:extLst>
          </p:nvPr>
        </p:nvGraphicFramePr>
        <p:xfrm>
          <a:off x="609600" y="1417639"/>
          <a:ext cx="8001000" cy="5059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259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noProof="0" dirty="0"/>
                        <a:t>Section de rayons</a:t>
                      </a:r>
                      <a:endParaRPr lang="fr-FR" sz="1400" b="1" i="0" noProof="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noProof="0" dirty="0"/>
                        <a:t>Catégories de médicaments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noProof="0" dirty="0"/>
                        <a:t>Remarques </a:t>
                      </a:r>
                      <a:endParaRPr lang="fr-FR" sz="1600" b="1" i="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355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Rayons supérieurs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Comprimés, gélules, articles légers encombrants comme les seringues,</a:t>
                      </a:r>
                      <a:r>
                        <a:rPr lang="fr-FR" sz="1600" baseline="0" noProof="0" dirty="0"/>
                        <a:t> l’</a:t>
                      </a:r>
                      <a:r>
                        <a:rPr lang="fr-FR" sz="1600" noProof="0" dirty="0"/>
                        <a:t>ouate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/>
                        <a:t>Les médicaments qui</a:t>
                      </a:r>
                      <a:r>
                        <a:rPr lang="fr-FR" sz="1600" baseline="0" noProof="0" dirty="0"/>
                        <a:t> ne sont pas dispensés souvent</a:t>
                      </a:r>
                      <a:r>
                        <a:rPr lang="fr-FR" sz="1600" noProof="0" dirty="0"/>
                        <a:t>. </a:t>
                      </a:r>
                    </a:p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/>
                        <a:t>Le médicament ne doit pas être sensible à la chaleur.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6970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Rayons du milieu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Sirops, suspensions orales, par ex., amoxicilline, mélange de trisilicate de magnésium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/>
                        <a:t>Ne mettez</a:t>
                      </a:r>
                      <a:r>
                        <a:rPr lang="fr-FR" sz="1600" baseline="0" noProof="0" dirty="0"/>
                        <a:t> pas de </a:t>
                      </a:r>
                      <a:r>
                        <a:rPr lang="fr-FR" sz="1600" noProof="0" dirty="0"/>
                        <a:t>médicaments solides (comme des comprimés) en dessous. </a:t>
                      </a:r>
                    </a:p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/>
                        <a:t>Cela</a:t>
                      </a:r>
                      <a:r>
                        <a:rPr lang="fr-FR" sz="1600" baseline="0" noProof="0" dirty="0"/>
                        <a:t> permet d’éviter les dommages en cas de fuite.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8777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Rayons du bas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/>
                        <a:t>Articles encombrants et lourds comme les désinfectants,</a:t>
                      </a:r>
                      <a:r>
                        <a:rPr lang="fr-FR" sz="1600" baseline="0" noProof="0" dirty="0"/>
                        <a:t> par ex., l’eau de javel et d’autres préparations liquides, crèmes et pommades topiques  </a:t>
                      </a:r>
                      <a:endParaRPr lang="fr-FR" sz="1600" noProof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/>
                        <a:t>Ne mettez pas les médicaments</a:t>
                      </a:r>
                      <a:r>
                        <a:rPr lang="fr-FR" sz="1600" noProof="0" dirty="0">
                          <a:solidFill>
                            <a:schemeClr val="tx1"/>
                          </a:solidFill>
                        </a:rPr>
                        <a:t> directement à même le sol.</a:t>
                      </a:r>
                      <a:endParaRPr lang="fr-FR" sz="1600" noProof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Comparaison : Lequel est un bon dépôt ?</a:t>
            </a:r>
          </a:p>
        </p:txBody>
      </p:sp>
      <p:pic>
        <p:nvPicPr>
          <p:cNvPr id="45061" name="Content Placeholder 6" descr="t_medicine-cabinet-india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905000"/>
            <a:ext cx="3505200" cy="4343400"/>
          </a:xfrm>
        </p:spPr>
      </p:pic>
      <p:pic>
        <p:nvPicPr>
          <p:cNvPr id="45062" name="Content Placeholder 7" descr="C:\Users\lgwoyita\Documents\SDSI\EADSI_UG Final Documents\Marketing\ADS Pictures\ADS in Karuguza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8500" y="1905000"/>
            <a:ext cx="3949700" cy="434340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401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Importance d’un bon rangement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01000" cy="4721225"/>
          </a:xfrm>
        </p:spPr>
        <p:txBody>
          <a:bodyPr/>
          <a:lstStyle/>
          <a:p>
            <a:pPr eaLnBrk="1" hangingPunct="1"/>
            <a:r>
              <a:rPr lang="fr-FR" sz="3200" dirty="0"/>
              <a:t>Permet de dispenser facilement. </a:t>
            </a:r>
          </a:p>
          <a:p>
            <a:pPr eaLnBrk="1" hangingPunct="1"/>
            <a:r>
              <a:rPr lang="fr-FR" sz="3200" dirty="0"/>
              <a:t>Permet de savoir quels sont les médicaments en stock.</a:t>
            </a:r>
          </a:p>
          <a:p>
            <a:pPr eaLnBrk="1" hangingPunct="1"/>
            <a:r>
              <a:rPr lang="fr-FR" sz="3200" dirty="0"/>
              <a:t>Permet d’ajouter le nouveau stock sans tout changer.</a:t>
            </a:r>
          </a:p>
          <a:p>
            <a:pPr eaLnBrk="1" hangingPunct="1"/>
            <a:r>
              <a:rPr lang="fr-FR" sz="3200" dirty="0"/>
              <a:t>Aide le personnel qualifié à connaître les médicaments en stock et leur utilisation.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r>
              <a:rPr lang="fr-FR" sz="4400" dirty="0"/>
              <a:t>Exercice 2 : Jeu de rôle du stockage des médicaments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fr-FR" sz="3200" dirty="0"/>
              <a:t>Avec un aide-mémoire, montrez comment préparer et ranger les médicaments dans un dépôt.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Content Placeholder 3" descr="ppt thought bub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762000"/>
            <a:ext cx="6111875" cy="4546600"/>
          </a:xfrm>
          <a:solidFill>
            <a:schemeClr val="accent3">
              <a:lumMod val="50000"/>
            </a:schemeClr>
          </a:solidFill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2362200" y="2057400"/>
            <a:ext cx="4191000" cy="2773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fr-FR" sz="3200" b="1" dirty="0">
                <a:solidFill>
                  <a:schemeClr val="bg1"/>
                </a:solidFill>
                <a:latin typeface="+mj-lt"/>
              </a:rPr>
              <a:t>Quels facteurs affectent la qualité des médicaments dans votre dépôt de vente de médicaments ?</a:t>
            </a:r>
          </a:p>
        </p:txBody>
      </p:sp>
    </p:spTree>
    <p:extLst>
      <p:ext uri="{BB962C8B-B14F-4D97-AF65-F5344CB8AC3E}">
        <p14:creationId xmlns:p14="http://schemas.microsoft.com/office/powerpoint/2010/main" val="30526887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Facteurs influençant la qualité des médicaments</a:t>
            </a:r>
            <a:endParaRPr lang="fr-FR" sz="4000" dirty="0"/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sz="3200" dirty="0"/>
              <a:t>Les facteurs suivants sont susceptibles d’influencer la façon de stocker les médicaments dans un dépôt de vente de médicaments :</a:t>
            </a:r>
          </a:p>
          <a:p>
            <a:pPr eaLnBrk="1" hangingPunct="1"/>
            <a:r>
              <a:rPr lang="fr-FR" sz="3200" dirty="0"/>
              <a:t>La chaleur </a:t>
            </a:r>
          </a:p>
          <a:p>
            <a:pPr eaLnBrk="1" hangingPunct="1"/>
            <a:r>
              <a:rPr lang="fr-FR" sz="3200" dirty="0"/>
              <a:t>L’humidité </a:t>
            </a:r>
          </a:p>
          <a:p>
            <a:pPr eaLnBrk="1" hangingPunct="1"/>
            <a:r>
              <a:rPr lang="fr-FR" sz="3200" dirty="0"/>
              <a:t>La lumière du soleil</a:t>
            </a:r>
          </a:p>
          <a:p>
            <a:pPr eaLnBrk="1" hangingPunct="1"/>
            <a:r>
              <a:rPr lang="fr-FR" sz="3200" dirty="0"/>
              <a:t>La poussière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dirty="0"/>
              <a:t>Chaleur</a:t>
            </a:r>
            <a:r>
              <a:rPr lang="en-US" dirty="0"/>
              <a:t> (1)</a:t>
            </a:r>
          </a:p>
        </p:txBody>
      </p:sp>
      <p:pic>
        <p:nvPicPr>
          <p:cNvPr id="4" name="Content Placeholder 3" descr="Picture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752600"/>
            <a:ext cx="6248400" cy="3698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Chaleur</a:t>
            </a:r>
            <a:r>
              <a:rPr lang="en-US" sz="4000" b="1" dirty="0"/>
              <a:t> (2)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La plupart des médicaments sont sensibles à la chaleur. </a:t>
            </a:r>
          </a:p>
          <a:p>
            <a:pPr eaLnBrk="1" hangingPunct="1"/>
            <a:r>
              <a:rPr lang="fr-FR" sz="3200" dirty="0"/>
              <a:t>Les pommades, les crèmes, les suppositoires ont tendance à fondre quand la température est très élevée (supérieure à 30 °C.</a:t>
            </a:r>
          </a:p>
          <a:p>
            <a:pPr eaLnBrk="1" hangingPunct="1"/>
            <a:r>
              <a:rPr lang="fr-FR" sz="3200" dirty="0"/>
              <a:t>La majorité des fabricants recommandent de conserver les médicaments à la température ambiante (18-25 °C).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dirty="0"/>
              <a:t>Cycle de gestion des médicaments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3"/>
          <a:stretch/>
        </p:blipFill>
        <p:spPr>
          <a:xfrm>
            <a:off x="673331" y="1417638"/>
            <a:ext cx="8013469" cy="51451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943600" y="3200400"/>
            <a:ext cx="2362200" cy="1295400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394107" y="1844040"/>
            <a:ext cx="2362200" cy="1295400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393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Stockage</a:t>
            </a:r>
            <a:endParaRPr lang="fr-FR" sz="4000" b="0" dirty="0"/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Certains médicaments, comme l’insuline et les vaccins, doivent être conservés à des températures très bases (dans un réfrigérateur). </a:t>
            </a:r>
          </a:p>
          <a:p>
            <a:pPr eaLnBrk="1" hangingPunct="1"/>
            <a:r>
              <a:rPr lang="fr-FR" sz="3200" dirty="0"/>
              <a:t>L’utilisation de ventilateur ou d’une ventilation adéquate du dépôt de vente de médicaments maintient une bonne température adéquate adaptée au stockage des médicaments. </a:t>
            </a:r>
            <a:endParaRPr lang="en-US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Humidité</a:t>
            </a:r>
            <a:r>
              <a:rPr lang="en-US" sz="4000" b="1" dirty="0"/>
              <a:t> (1) 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L’humidité a tendance à désagréger les comprimés ou à les coller les uns aux autres.</a:t>
            </a:r>
          </a:p>
          <a:p>
            <a:pPr eaLnBrk="1" hangingPunct="1"/>
            <a:r>
              <a:rPr lang="fr-FR" sz="3200" dirty="0"/>
              <a:t>Rangez les médicaments dans un endroit frais et sec pour conserver leur efficacité jusqu’à la date de péremption. </a:t>
            </a:r>
          </a:p>
          <a:p>
            <a:pPr eaLnBrk="1" hangingPunct="1"/>
            <a:r>
              <a:rPr lang="fr-FR" sz="3200" dirty="0"/>
              <a:t>Ne mettez aucun médicament sur le sol pour éviter une pénétration d’eau.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/>
              <a:t>Humidité</a:t>
            </a:r>
            <a:r>
              <a:rPr lang="en-US" sz="4000" b="1" dirty="0"/>
              <a:t> </a:t>
            </a:r>
            <a:r>
              <a:rPr lang="en-US" sz="4000" b="0" dirty="0"/>
              <a:t>(2)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Faites réparer les fuites du toit dès que possible pour réduire l’humidité et les dégâts causés par l’eau. </a:t>
            </a:r>
          </a:p>
          <a:p>
            <a:pPr eaLnBrk="1" hangingPunct="1"/>
            <a:r>
              <a:rPr lang="fr-FR" sz="3200" dirty="0"/>
              <a:t>Conservez les récipients fermés avant et après l’utilisation.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Lumière directe du soleil </a:t>
            </a:r>
            <a:r>
              <a:rPr lang="en-US" sz="4000" b="1" dirty="0"/>
              <a:t>(1)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848600" cy="49498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La lumière peut facilement endommager les médicaments car elle est susceptible d’accélérer les réactions chimiques. </a:t>
            </a:r>
          </a:p>
          <a:p>
            <a:pPr eaLnBrk="1" hangingPunct="1"/>
            <a:r>
              <a:rPr lang="fr-FR" sz="3200" dirty="0"/>
              <a:t>La plupart des médicaments sont fournis dans des récipients qui les protègent de la lumière.</a:t>
            </a:r>
          </a:p>
          <a:p>
            <a:pPr eaLnBrk="1" hangingPunct="1"/>
            <a:r>
              <a:rPr lang="fr-FR" sz="3200" dirty="0"/>
              <a:t>Empêchez la pénétration directe de la lumière dans le dépôt de vente de médicaments avec des rideaux, surtout pendant la journée.</a:t>
            </a:r>
          </a:p>
          <a:p>
            <a:pPr eaLnBrk="1" hangingPunct="1"/>
            <a:r>
              <a:rPr lang="fr-FR" sz="3200" dirty="0"/>
              <a:t>Peignez les fenêtres et les murs du dépôt de vente de médicaments avec des couleurs claires, par ex., en blanc, pour refléter la lumière.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/>
              <a:t>Lumière directe du soleil </a:t>
            </a:r>
            <a:r>
              <a:rPr lang="en-US" sz="4000" b="1" dirty="0"/>
              <a:t>(2)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7848600" cy="3124200"/>
          </a:xfrm>
        </p:spPr>
        <p:txBody>
          <a:bodyPr>
            <a:normAutofit/>
          </a:bodyPr>
          <a:lstStyle/>
          <a:p>
            <a:pPr eaLnBrk="1" hangingPunct="1"/>
            <a:r>
              <a:rPr lang="fr-FR" sz="3200" dirty="0"/>
              <a:t>Conservez les médicaments dans leurs récipients initiaux fournis par le fabricant, car ils ont été conçus pour les protéger de la lumière. </a:t>
            </a:r>
          </a:p>
          <a:p>
            <a:r>
              <a:rPr lang="fr-FR" sz="3200" dirty="0"/>
              <a:t>Conservez les récipients fermés avant et après l’utilisation. </a:t>
            </a:r>
          </a:p>
          <a:p>
            <a:pPr eaLnBrk="1" hangingPunct="1"/>
            <a:endParaRPr lang="en-US" sz="3200" dirty="0"/>
          </a:p>
        </p:txBody>
      </p:sp>
      <p:graphicFrame>
        <p:nvGraphicFramePr>
          <p:cNvPr id="48131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257121"/>
              </p:ext>
            </p:extLst>
          </p:nvPr>
        </p:nvGraphicFramePr>
        <p:xfrm>
          <a:off x="3276600" y="4572000"/>
          <a:ext cx="2971800" cy="206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36" name="Document" r:id="rId3" imgW="3533760" imgH="2050920" progId="Word.Document.8">
                  <p:embed/>
                </p:oleObj>
              </mc:Choice>
              <mc:Fallback>
                <p:oleObj name="Document" r:id="rId3" imgW="3533760" imgH="2050920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2971800" cy="206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Propreté</a:t>
            </a:r>
            <a:r>
              <a:rPr lang="en-US" sz="4000" b="1" dirty="0"/>
              <a:t>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La poussière a tendance à entraîner une dégradation plus rapide du médicament qui perd de son efficacité.</a:t>
            </a:r>
          </a:p>
          <a:p>
            <a:pPr eaLnBrk="1" hangingPunct="1"/>
            <a:r>
              <a:rPr lang="fr-FR" sz="3200" dirty="0"/>
              <a:t>Maintenez toujours propres le dépôt de vente de médicaments et les médicaments pour éviter la dégradation. </a:t>
            </a:r>
          </a:p>
          <a:p>
            <a:pPr eaLnBrk="1" hangingPunct="1"/>
            <a:r>
              <a:rPr lang="fr-FR" sz="3200" dirty="0"/>
              <a:t>Un dépôt de vente de médicaments propre suscite la confiance et est une preuve de professionnalisme.</a:t>
            </a:r>
          </a:p>
          <a:p>
            <a:r>
              <a:rPr lang="fr-FR" sz="3200" dirty="0"/>
              <a:t>Conservez les récipients fermés avant et après l’utilisation.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Résumé des directives de stockage </a:t>
            </a:r>
            <a:r>
              <a:rPr lang="en-US" sz="4000" b="1" dirty="0"/>
              <a:t>(1) </a:t>
            </a:r>
            <a:endParaRPr lang="en-US" sz="4000" dirty="0"/>
          </a:p>
        </p:txBody>
      </p:sp>
      <p:sp>
        <p:nvSpPr>
          <p:cNvPr id="563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924800" cy="48736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Stockez les médicaments sur des rayons propres, sûrs et bien entretenus.</a:t>
            </a:r>
          </a:p>
          <a:p>
            <a:pPr eaLnBrk="1" hangingPunct="1"/>
            <a:r>
              <a:rPr lang="fr-FR" sz="3200" dirty="0"/>
              <a:t>Les médicaments doivent être protégés de la lumière et de la chaleur. </a:t>
            </a:r>
          </a:p>
          <a:p>
            <a:pPr eaLnBrk="1" hangingPunct="1"/>
            <a:r>
              <a:rPr lang="fr-FR" sz="3200" dirty="0"/>
              <a:t>Les médicaments doivent être rangés dans un endroit frais et sec à l’abri des ravageurs et des rongeurs.</a:t>
            </a:r>
          </a:p>
          <a:p>
            <a:r>
              <a:rPr lang="fr-FR" sz="3200" dirty="0"/>
              <a:t>Rangez les médicaments avec une date de péremption courte devant et ceux avec une date d’expiration longue derrière (premier périmé, premier sorti [PPPS]).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fr-FR" dirty="0"/>
              <a:t>Résumé des directives de stockage </a:t>
            </a:r>
            <a:r>
              <a:rPr lang="en-US" b="0" dirty="0"/>
              <a:t>(2)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sz="3200" dirty="0"/>
              <a:t>Mettez les médicaments légers sur les rayons supérieurs et les lourds en bas.</a:t>
            </a:r>
          </a:p>
          <a:p>
            <a:pPr eaLnBrk="1" hangingPunct="1"/>
            <a:r>
              <a:rPr lang="fr-FR" sz="3200" dirty="0"/>
              <a:t>Rangez les médicaments sur les rayons en fonction de leur utilisation.</a:t>
            </a:r>
          </a:p>
          <a:p>
            <a:pPr eaLnBrk="1" hangingPunct="1"/>
            <a:r>
              <a:rPr lang="fr-FR" sz="3200" dirty="0"/>
              <a:t>Étiquetez les rayons pour trouver facilement les médicaments.</a:t>
            </a:r>
          </a:p>
          <a:p>
            <a:pPr eaLnBrk="1" hangingPunct="1"/>
            <a:r>
              <a:rPr lang="fr-FR" sz="3200" dirty="0"/>
              <a:t>Lisez toujours les procédures opératoires normalisées (SOP) fournies pour vous remettre en mémoire comment nettoyer votre DVMA, et comment réceptionner, stocker et dispenser les médicaments.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Savoir ce qui est en stock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06471"/>
            <a:ext cx="7924800" cy="5102225"/>
          </a:xfrm>
        </p:spPr>
        <p:txBody>
          <a:bodyPr>
            <a:normAutofit/>
          </a:bodyPr>
          <a:lstStyle/>
          <a:p>
            <a:pPr marL="61913" indent="-61913" eaLnBrk="1" hangingPunct="1">
              <a:buFont typeface="Wingdings" pitchFamily="2" charset="2"/>
              <a:buNone/>
            </a:pPr>
            <a:r>
              <a:rPr lang="fr-FR" sz="3000" dirty="0"/>
              <a:t>Afin de garantir une gestion des stocks efficace, le responsable du DVMA doit avoir les outils suivants pour surveiller le stock :</a:t>
            </a:r>
          </a:p>
          <a:p>
            <a:pPr eaLnBrk="1" hangingPunct="1"/>
            <a:r>
              <a:rPr lang="fr-FR" sz="3000" dirty="0"/>
              <a:t>Livre des ruptures de stock</a:t>
            </a:r>
          </a:p>
          <a:p>
            <a:pPr eaLnBrk="1" hangingPunct="1"/>
            <a:r>
              <a:rPr lang="fr-FR" sz="3000" dirty="0"/>
              <a:t>Livre des commandes</a:t>
            </a:r>
          </a:p>
          <a:p>
            <a:pPr eaLnBrk="1" hangingPunct="1"/>
            <a:r>
              <a:rPr lang="fr-FR" sz="3000" dirty="0"/>
              <a:t>Registre des médicaments </a:t>
            </a:r>
          </a:p>
          <a:p>
            <a:pPr marL="0" indent="0" eaLnBrk="1" hangingPunct="1">
              <a:buNone/>
            </a:pPr>
            <a:r>
              <a:rPr lang="fr-FR" sz="3000" dirty="0"/>
              <a:t>périmés</a:t>
            </a:r>
          </a:p>
          <a:p>
            <a:pPr eaLnBrk="1" hangingPunct="1"/>
            <a:r>
              <a:rPr lang="fr-FR" sz="3000" dirty="0"/>
              <a:t>Livre de dispensation</a:t>
            </a:r>
          </a:p>
          <a:p>
            <a:pPr eaLnBrk="1" hangingPunct="1"/>
            <a:endParaRPr lang="en-US" sz="3000" dirty="0"/>
          </a:p>
        </p:txBody>
      </p:sp>
      <p:pic>
        <p:nvPicPr>
          <p:cNvPr id="12292" name="Picture 3" descr="C:\Windows.old\Documents and Settings\amaija\My Documents\MSH\GATES\EADSI\EADSI_UG Final Documents\Marketing\ADS Pictures\Some record 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667000"/>
            <a:ext cx="2811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Outils de gestion des stocks</a:t>
            </a:r>
            <a:endParaRPr lang="fr-FR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8555686"/>
              </p:ext>
            </p:extLst>
          </p:nvPr>
        </p:nvGraphicFramePr>
        <p:xfrm>
          <a:off x="685800" y="1600200"/>
          <a:ext cx="7696200" cy="46481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8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Outil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800" b="1" i="0" noProof="0" dirty="0"/>
                        <a:t>Objectif</a:t>
                      </a:r>
                      <a:endParaRPr lang="fr-FR" sz="1800" b="1" i="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90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Livre des ruptures de stock</a:t>
                      </a:r>
                      <a:endParaRPr lang="fr-FR" sz="20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Pour enregistrer les médicaments en rupture de stock.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Tient lieu de guide pour le réapprovisionnement. </a:t>
                      </a:r>
                      <a:endParaRPr lang="fr-FR" sz="20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88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Livre des commandes</a:t>
                      </a:r>
                      <a:endParaRPr lang="fr-FR" sz="20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Sert à noter les médicaments à acheter auprès d’un fournisseur</a:t>
                      </a:r>
                      <a:r>
                        <a:rPr lang="fr-FR" sz="2000" baseline="0" noProof="0" dirty="0"/>
                        <a:t> grossiste</a:t>
                      </a:r>
                      <a:r>
                        <a:rPr lang="fr-FR" sz="2000" noProof="0" dirty="0"/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Permet de prendre en compte l’argent utilisé pour l’achat de médicaments. </a:t>
                      </a:r>
                      <a:endParaRPr lang="fr-FR" sz="20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2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2000" noProof="0" dirty="0"/>
                        <a:t>Registre des médicaments périmés</a:t>
                      </a:r>
                      <a:endParaRPr lang="fr-FR" sz="2000" noProof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Notez les noms et les quantités de médicaments périmés.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fr-FR" sz="2000" noProof="0" dirty="0"/>
                        <a:t>Permet de connaître la valeur des médicaments périmés. </a:t>
                      </a:r>
                      <a:endParaRPr lang="fr-FR" sz="2000" noProof="0" dirty="0"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620000" cy="27733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Sélection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32455605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dirty="0"/>
              <a:t>Gestion des stocks</a:t>
            </a:r>
            <a:endParaRPr lang="fr-FR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000" dirty="0"/>
              <a:t>Une bonne entreprise doit avoir aussi un livre des débiteurs et des créanciers.</a:t>
            </a:r>
          </a:p>
          <a:p>
            <a:r>
              <a:rPr lang="fr-FR" sz="3000" dirty="0"/>
              <a:t>Un livre des débiteurs sert à inscrire les clients qui prennent des médicaments sans payer au comptant (s’endettent).</a:t>
            </a:r>
          </a:p>
          <a:p>
            <a:r>
              <a:rPr lang="fr-FR" sz="3000" dirty="0"/>
              <a:t>Un livre des créanciers sert à inscrire ceux qui donnent des médicaments à crédit au dépôt (accordent un crédit).</a:t>
            </a:r>
          </a:p>
          <a:p>
            <a:r>
              <a:rPr lang="fr-FR" sz="3000" dirty="0"/>
              <a:t>Ils seront traités plus loin dans la formation.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dirty="0"/>
              <a:t>Livre des commandes</a:t>
            </a:r>
          </a:p>
        </p:txBody>
      </p:sp>
      <p:pic>
        <p:nvPicPr>
          <p:cNvPr id="14339" name="Content Placeholder 3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l="22115" t="8836" r="21635" b="57791"/>
          <a:stretch>
            <a:fillRect/>
          </a:stretch>
        </p:blipFill>
        <p:spPr>
          <a:xfrm>
            <a:off x="531813" y="1752600"/>
            <a:ext cx="8154987" cy="4191000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/>
              <a:t>Registre des médicaments périmés</a:t>
            </a:r>
            <a:endParaRPr lang="fr-FR" sz="4000" b="1" dirty="0"/>
          </a:p>
        </p:txBody>
      </p:sp>
      <p:pic>
        <p:nvPicPr>
          <p:cNvPr id="15363" name="Content Placeholder 3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l="3249" t="7668" r="52560" b="36250"/>
          <a:stretch>
            <a:fillRect/>
          </a:stretch>
        </p:blipFill>
        <p:spPr>
          <a:xfrm>
            <a:off x="533400" y="1524000"/>
            <a:ext cx="8077200" cy="4876800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22860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sz="4000" b="1" dirty="0"/>
              <a:t>Registre de l’inspecteur</a:t>
            </a:r>
          </a:p>
        </p:txBody>
      </p:sp>
      <p:pic>
        <p:nvPicPr>
          <p:cNvPr id="16387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l="21687" t="10294" r="21786" b="15002"/>
          <a:stretch>
            <a:fillRect/>
          </a:stretch>
        </p:blipFill>
        <p:spPr>
          <a:xfrm>
            <a:off x="457200" y="1600200"/>
            <a:ext cx="8001000" cy="4873625"/>
          </a:xfr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Une gestion efficace des médicaments pour le DVMA garantit que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Les médicaments sont dispensés correctement : </a:t>
            </a:r>
          </a:p>
          <a:p>
            <a:pPr lvl="1"/>
            <a:r>
              <a:rPr lang="fr-FR" sz="3200" dirty="0"/>
              <a:t>Dose adéquate </a:t>
            </a:r>
          </a:p>
          <a:p>
            <a:pPr lvl="1"/>
            <a:r>
              <a:rPr lang="fr-FR" sz="3200" dirty="0"/>
              <a:t>Fréquence adéquate</a:t>
            </a:r>
          </a:p>
          <a:p>
            <a:pPr lvl="1"/>
            <a:r>
              <a:rPr lang="fr-FR" sz="3200" dirty="0"/>
              <a:t>Durée adéquate</a:t>
            </a:r>
          </a:p>
          <a:p>
            <a:r>
              <a:rPr lang="fr-FR" sz="3200" dirty="0"/>
              <a:t>Les clients reçoivent des information correctes</a:t>
            </a:r>
          </a:p>
        </p:txBody>
      </p:sp>
    </p:spTree>
    <p:extLst>
      <p:ext uri="{BB962C8B-B14F-4D97-AF65-F5344CB8AC3E}">
        <p14:creationId xmlns:p14="http://schemas.microsoft.com/office/powerpoint/2010/main" val="6868504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dirty="0"/>
              <a:t>Le responsable du DVMA doit donc :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5181600"/>
          </a:xfrm>
        </p:spPr>
        <p:txBody>
          <a:bodyPr/>
          <a:lstStyle/>
          <a:p>
            <a:pPr eaLnBrk="1" hangingPunct="1"/>
            <a:endParaRPr lang="en-US" sz="3000" dirty="0"/>
          </a:p>
          <a:p>
            <a:pPr eaLnBrk="1" hangingPunct="1"/>
            <a:r>
              <a:rPr lang="fr-FR" sz="3200" dirty="0"/>
              <a:t>Dispenser les médicaments avec les bonnes informations.</a:t>
            </a:r>
          </a:p>
          <a:p>
            <a:pPr eaLnBrk="1" hangingPunct="1"/>
            <a:r>
              <a:rPr lang="fr-FR" sz="3200" dirty="0"/>
              <a:t>Vérifier que le client a compris les informations.</a:t>
            </a:r>
          </a:p>
          <a:p>
            <a:pPr eaLnBrk="1" hangingPunct="1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4042568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fr-FR" dirty="0"/>
              <a:t>Exercice 3 : Travail de groupe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fr-FR" sz="3200" dirty="0"/>
              <a:t>À quels problèmes êtes-vous confronté durant les différents stades du Cycle de la gestion des médicaments et comment peuvent-ils être résolus 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fr-FR" sz="3200" dirty="0"/>
              <a:t>Quand vous choisissez les médicaments à acheter 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fr-FR" sz="3200" dirty="0"/>
              <a:t>Quand vous achetez les médicaments 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fr-FR" sz="3200" dirty="0"/>
              <a:t>Quand vous rangez les médicaments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fr-FR" sz="3200" dirty="0"/>
              <a:t>Quand vous dispensez les médicaments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200" dirty="0"/>
              <a:t>La gestion efficace des médicaments pour le DVMA garantit que :</a:t>
            </a:r>
          </a:p>
          <a:p>
            <a:r>
              <a:rPr lang="fr-FR" sz="3200" dirty="0"/>
              <a:t>Les bons médicaments sont sélectionnés</a:t>
            </a:r>
          </a:p>
          <a:p>
            <a:r>
              <a:rPr lang="fr-FR" sz="3200" dirty="0"/>
              <a:t>Les médicaments sont disponibles :  </a:t>
            </a:r>
          </a:p>
          <a:p>
            <a:pPr lvl="1"/>
            <a:r>
              <a:rPr lang="fr-FR" sz="3200" dirty="0"/>
              <a:t>En quantité adéquate</a:t>
            </a:r>
          </a:p>
          <a:p>
            <a:pPr lvl="1"/>
            <a:r>
              <a:rPr lang="fr-FR" sz="3200" dirty="0"/>
              <a:t>En quantité adéquate</a:t>
            </a:r>
          </a:p>
          <a:p>
            <a:pPr lvl="1"/>
            <a:r>
              <a:rPr lang="fr-FR" sz="3200" dirty="0"/>
              <a:t>Au prix juste</a:t>
            </a:r>
          </a:p>
          <a:p>
            <a:pPr lvl="1"/>
            <a:r>
              <a:rPr lang="fr-FR" sz="3200" dirty="0"/>
              <a:t>Sans rupture de stock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74638"/>
            <a:ext cx="81534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FR" dirty="0"/>
              <a:t>Sélection des médicaments </a:t>
            </a:r>
            <a:r>
              <a:rPr lang="en-US" dirty="0"/>
              <a:t>(1)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/>
              <a:t>Sélection des médicaments </a:t>
            </a:r>
            <a:r>
              <a:rPr lang="en-US" sz="4000" b="0" dirty="0"/>
              <a:t>(2)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fr-FR" sz="3200" dirty="0"/>
              <a:t>Le </a:t>
            </a:r>
            <a:r>
              <a:rPr lang="fr-FR" sz="3200" u="sng" dirty="0"/>
              <a:t>type</a:t>
            </a:r>
            <a:r>
              <a:rPr lang="fr-FR" sz="3200" dirty="0"/>
              <a:t> et la </a:t>
            </a:r>
            <a:r>
              <a:rPr lang="fr-FR" sz="3200" u="sng" dirty="0"/>
              <a:t>quantité</a:t>
            </a:r>
            <a:r>
              <a:rPr lang="fr-FR" sz="3200" dirty="0"/>
              <a:t> de médicaments sélectionnés dépendent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Des ordonnances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Des clients/médicaments en vente libre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 la liste de médicaments du DVMA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Des conditions que le DVMA peut traiter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Des circonstances spéciales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3200" dirty="0"/>
              <a:t>Des fonds disponibles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0"/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Sélection appropriée </a:t>
            </a:r>
            <a:r>
              <a:rPr lang="en-US" sz="4000" b="1" dirty="0"/>
              <a:t>(1)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fr-FR" sz="3200" dirty="0"/>
              <a:t>Limitée à la liste élargie du DVMA et la liste des médicaments en vente libre.</a:t>
            </a:r>
          </a:p>
          <a:p>
            <a:pPr eaLnBrk="1" hangingPunct="1"/>
            <a:r>
              <a:rPr lang="fr-FR" sz="3200" dirty="0"/>
              <a:t>Pas de stockage d’injectables dans le DVMA.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dirty="0"/>
              <a:t>Sélection appropriée </a:t>
            </a:r>
            <a:r>
              <a:rPr lang="en-US" b="0" dirty="0"/>
              <a:t>(2)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077200" cy="5181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r-FR" sz="3200" dirty="0"/>
              <a:t>Par conséquent, le responsable du DVMA doit :</a:t>
            </a:r>
          </a:p>
          <a:p>
            <a:pPr eaLnBrk="1" hangingPunct="1"/>
            <a:r>
              <a:rPr lang="fr-FR" sz="3200" dirty="0"/>
              <a:t>Sélectionner les bons médicaments.</a:t>
            </a:r>
          </a:p>
          <a:p>
            <a:pPr eaLnBrk="1" hangingPunct="1"/>
            <a:r>
              <a:rPr lang="fr-FR" sz="3200" dirty="0"/>
              <a:t>Faire des estimations précises.</a:t>
            </a:r>
          </a:p>
          <a:p>
            <a:r>
              <a:rPr lang="fr-FR" sz="3200" dirty="0"/>
              <a:t>Tenir des registres appropriés pour les médicaments achetés.</a:t>
            </a:r>
          </a:p>
          <a:p>
            <a:r>
              <a:rPr lang="fr-FR" sz="3200" dirty="0"/>
              <a:t>Tenir des registres appropriés des médicaments dispensés.</a:t>
            </a:r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3282</TotalTime>
  <Words>2963</Words>
  <Application>Microsoft Office PowerPoint</Application>
  <PresentationFormat>On-screen Show (4:3)</PresentationFormat>
  <Paragraphs>370</Paragraphs>
  <Slides>56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Calibri</vt:lpstr>
      <vt:lpstr>Cambria</vt:lpstr>
      <vt:lpstr>Courier New</vt:lpstr>
      <vt:lpstr>Wingdings</vt:lpstr>
      <vt:lpstr>Office Theme</vt:lpstr>
      <vt:lpstr>Document</vt:lpstr>
      <vt:lpstr> Formation pour les dépôts de vente de médicaments accrédités Ouganda  </vt:lpstr>
      <vt:lpstr>Objectifs</vt:lpstr>
      <vt:lpstr>Généralités : La gestion des médicaments</vt:lpstr>
      <vt:lpstr>Cycle de gestion des médicaments</vt:lpstr>
      <vt:lpstr>Sélection</vt:lpstr>
      <vt:lpstr>PowerPoint Presentation</vt:lpstr>
      <vt:lpstr>Sélection des médicaments (2)</vt:lpstr>
      <vt:lpstr>Sélection appropriée (1)</vt:lpstr>
      <vt:lpstr>Sélection appropriée (2)</vt:lpstr>
      <vt:lpstr>Achat/approvisionnement</vt:lpstr>
      <vt:lpstr>Définition et généralités</vt:lpstr>
      <vt:lpstr>Combien de médicaments acheter ?</vt:lpstr>
      <vt:lpstr>Calcul</vt:lpstr>
      <vt:lpstr>Exercice 1</vt:lpstr>
      <vt:lpstr>Calcul </vt:lpstr>
      <vt:lpstr>Sources des médicaments</vt:lpstr>
      <vt:lpstr>Les avantages de s’approvisionner auprès de fournisseurs agréés </vt:lpstr>
      <vt:lpstr>Remarque</vt:lpstr>
      <vt:lpstr>Exemple d’une liste de commande</vt:lpstr>
      <vt:lpstr>Réception des médicaments </vt:lpstr>
      <vt:lpstr>PowerPoint Presentation</vt:lpstr>
      <vt:lpstr>Liste de contrôle de la réception des médicaments (1) </vt:lpstr>
      <vt:lpstr>Liste de contrôle de la réception (2)</vt:lpstr>
      <vt:lpstr>Réception des médicaments (3)</vt:lpstr>
      <vt:lpstr>PowerPoint Presentation</vt:lpstr>
      <vt:lpstr>Transport des médicaments </vt:lpstr>
      <vt:lpstr>Détermination du prix des médicaments </vt:lpstr>
      <vt:lpstr>Remarques pour la détermination du prix</vt:lpstr>
      <vt:lpstr>Stockage des médicaments </vt:lpstr>
      <vt:lpstr>Rangement des médicaments </vt:lpstr>
      <vt:lpstr>Remarques sur le rangement</vt:lpstr>
      <vt:lpstr>Bon rangement des rayons de médicaments</vt:lpstr>
      <vt:lpstr>Comparaison : Lequel est un bon dépôt ?</vt:lpstr>
      <vt:lpstr>Importance d’un bon rangement</vt:lpstr>
      <vt:lpstr> Exercice 2 : Jeu de rôle du stockage des médicaments </vt:lpstr>
      <vt:lpstr>PowerPoint Presentation</vt:lpstr>
      <vt:lpstr>Facteurs influençant la qualité des médicaments</vt:lpstr>
      <vt:lpstr>Chaleur (1)</vt:lpstr>
      <vt:lpstr>Chaleur (2)</vt:lpstr>
      <vt:lpstr>Stockage</vt:lpstr>
      <vt:lpstr>Humidité (1) </vt:lpstr>
      <vt:lpstr>Humidité (2)</vt:lpstr>
      <vt:lpstr>Lumière directe du soleil (1)</vt:lpstr>
      <vt:lpstr>Lumière directe du soleil (2)</vt:lpstr>
      <vt:lpstr>Propreté </vt:lpstr>
      <vt:lpstr>Résumé des directives de stockage (1) </vt:lpstr>
      <vt:lpstr>Résumé des directives de stockage (2)</vt:lpstr>
      <vt:lpstr>Savoir ce qui est en stock</vt:lpstr>
      <vt:lpstr>Outils de gestion des stocks</vt:lpstr>
      <vt:lpstr>Gestion des stocks</vt:lpstr>
      <vt:lpstr>Livre des commandes</vt:lpstr>
      <vt:lpstr>Registre des médicaments périmés</vt:lpstr>
      <vt:lpstr>Registre de l’inspecteur</vt:lpstr>
      <vt:lpstr>Une gestion efficace des médicaments pour le DVMA garantit que : </vt:lpstr>
      <vt:lpstr>Le responsable du DVMA doit donc :</vt:lpstr>
      <vt:lpstr>Exercice 3 : Travail de groupe</vt:lpstr>
    </vt:vector>
  </TitlesOfParts>
  <Manager/>
  <Company>MSH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athomson</dc:creator>
  <cp:keywords/>
  <dc:description/>
  <cp:lastModifiedBy>Owner</cp:lastModifiedBy>
  <cp:revision>269</cp:revision>
  <dcterms:created xsi:type="dcterms:W3CDTF">2011-09-08T16:26:48Z</dcterms:created>
  <dcterms:modified xsi:type="dcterms:W3CDTF">2019-05-16T18:40:23Z</dcterms:modified>
  <cp:category/>
</cp:coreProperties>
</file>