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2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551" autoAdjust="0"/>
    <p:restoredTop sz="86472"/>
  </p:normalViewPr>
  <p:slideViewPr>
    <p:cSldViewPr>
      <p:cViewPr varScale="1">
        <p:scale>
          <a:sx n="98" d="100"/>
          <a:sy n="98" d="100"/>
        </p:scale>
        <p:origin x="15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436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796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B77646-503A-45E4-993A-A696916CEA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25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>
            <a:normAutofit fontScale="90000"/>
          </a:bodyPr>
          <a:lstStyle/>
          <a:p>
            <a:r>
              <a:rPr lang="fr-FR" sz="4000" dirty="0"/>
              <a:t>Formation pour les dépôts de vente de médicaments accrédités </a:t>
            </a:r>
            <a:br>
              <a:rPr lang="fr-FR" sz="4000" dirty="0"/>
            </a:br>
            <a:r>
              <a:rPr lang="fr-FR" sz="4000" i="1" dirty="0"/>
              <a:t>Ouganda</a:t>
            </a:r>
            <a:endParaRPr lang="fr-FR" sz="4000" i="1" noProof="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6868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noProof="0" dirty="0">
                <a:solidFill>
                  <a:schemeClr val="bg1"/>
                </a:solidFill>
              </a:rPr>
              <a:t>Détection et signalement des effets </a:t>
            </a:r>
            <a:r>
              <a:rPr lang="fr-FR" baseline="0" noProof="0" dirty="0">
                <a:solidFill>
                  <a:schemeClr val="bg1"/>
                </a:solidFill>
              </a:rPr>
              <a:t>indésirables de médicaments</a:t>
            </a:r>
            <a:endParaRPr lang="fr-FR" noProof="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74685" y="5562600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267200"/>
            <a:ext cx="3627320" cy="24117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2493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b="1" noProof="0" dirty="0"/>
              <a:t>Rôle du DVMA dans </a:t>
            </a:r>
            <a:r>
              <a:rPr lang="fr-FR" sz="4000" dirty="0"/>
              <a:t>le signalement des effets indésirables </a:t>
            </a:r>
            <a:endParaRPr lang="fr-FR" sz="4000" b="1" noProof="0" dirty="0"/>
          </a:p>
        </p:txBody>
      </p:sp>
      <p:sp>
        <p:nvSpPr>
          <p:cNvPr id="788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Quand vous dispensez, donnez les bonnes instructions sur le médicament aux clients ou à la personne responsable des soins.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Dites au client/à la personne responsable des soins de faire immédiatement un rapport en cas d’effet indésirable d’un médicament quelconque.</a:t>
            </a:r>
          </a:p>
          <a:p>
            <a:pPr lvl="0">
              <a:buFont typeface="Arial" pitchFamily="34" charset="0"/>
              <a:buChar char="•"/>
            </a:pPr>
            <a:r>
              <a:rPr lang="fr-FR" noProof="0" dirty="0"/>
              <a:t>Orientez tous les cas d’effets indésirables à l’unité de soins la plus proche.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Inscrivez les effets indésirables dans les formulaires de l’Autorité nationale de contrôle des médicaments (NDA) et envoyez-les au bureau du responsable de la santé du district ou du représentant de la NDA.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fr-FR" sz="4000" b="1" noProof="0" dirty="0"/>
              <a:t>Exercice 1 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848600" cy="51022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3200" noProof="0" dirty="0"/>
              <a:t>Situation :</a:t>
            </a:r>
          </a:p>
          <a:p>
            <a:pPr lvl="1"/>
            <a:r>
              <a:rPr lang="fr-FR" sz="2800" noProof="0" dirty="0"/>
              <a:t>James, 32 ans, a acheté des comprimés de diclofénac au dépôt de vente de médicaments MM pour traiter ses maux de tête. </a:t>
            </a:r>
          </a:p>
          <a:p>
            <a:pPr lvl="1"/>
            <a:r>
              <a:rPr lang="fr-FR" sz="2800" noProof="0" dirty="0"/>
              <a:t>Il ressent une grave sensation de brûlure dans la bouche et présente une éruption cutanée sur tout le corps, après avoir pris la première dose.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Question :</a:t>
            </a:r>
            <a:r>
              <a:rPr lang="fr-FR" sz="3200" b="1" i="1" noProof="0" dirty="0"/>
              <a:t> </a:t>
            </a:r>
          </a:p>
          <a:p>
            <a:pPr lvl="1"/>
            <a:r>
              <a:rPr lang="fr-FR" noProof="0" dirty="0"/>
              <a:t>Quelles mesures devrez-vous prendre en tant que vendeur du </a:t>
            </a:r>
            <a:r>
              <a:rPr lang="fr-FR" sz="2800" noProof="0" dirty="0"/>
              <a:t>DVMA ?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fr-FR" dirty="0"/>
              <a:t>Après avoir participé activement à cette session, la personne pourra </a:t>
            </a:r>
            <a:r>
              <a:rPr lang="fr-FR" noProof="0" dirty="0"/>
              <a:t>:</a:t>
            </a:r>
          </a:p>
          <a:p>
            <a:pPr marL="398463" lvl="0" indent="-398463"/>
            <a:r>
              <a:rPr lang="fr-FR" noProof="0" dirty="0"/>
              <a:t>1. Expliquer ce qu’est un effet indésirable d’un médicament.</a:t>
            </a:r>
          </a:p>
          <a:p>
            <a:pPr marL="398463" indent="-398463"/>
            <a:r>
              <a:rPr lang="fr-FR" noProof="0" dirty="0"/>
              <a:t>2. Expliquer ce que doit faire le ou la responsable du DVMA après avoir détecté un effet indésirable.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des effets secondaires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01000" cy="502602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fr-FR" sz="3200" b="1" noProof="0" dirty="0"/>
              <a:t>Effets secondaires : </a:t>
            </a:r>
            <a:endParaRPr lang="fr-FR" sz="3200" noProof="0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dirty="0"/>
              <a:t>L</a:t>
            </a:r>
            <a:r>
              <a:rPr lang="fr-FR" noProof="0" dirty="0"/>
              <a:t>es effets secondaires mais prévus d’un médicament qui peuvent arriver quand la dose correcte est administrée (par ex., le Piriton rend le client somnolent).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noProof="0" dirty="0"/>
              <a:t>Tous les médicaments peuvent produire des effets secondaires, qu’il s’agisse de médicaments sur ordonnance ou en vente libre. </a:t>
            </a:r>
          </a:p>
          <a:p>
            <a:pPr eaLnBrk="1" hangingPunct="1">
              <a:buFont typeface="Wingdings" pitchFamily="2" charset="2"/>
              <a:buNone/>
            </a:pPr>
            <a:endParaRPr lang="fr-FR" sz="28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noProof="0" dirty="0"/>
              <a:t>Définition d’un effet indésirable d’un médicament</a:t>
            </a:r>
            <a:endParaRPr lang="fr-FR" sz="4000" b="1" noProof="0" dirty="0"/>
          </a:p>
        </p:txBody>
      </p:sp>
      <p:sp>
        <p:nvSpPr>
          <p:cNvPr id="727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5026025"/>
          </a:xfrm>
        </p:spPr>
        <p:txBody>
          <a:bodyPr/>
          <a:lstStyle/>
          <a:p>
            <a:pPr eaLnBrk="1" hangingPunct="1"/>
            <a:r>
              <a:rPr lang="fr-FR" sz="3200" b="1" noProof="0" dirty="0"/>
              <a:t>Un effet indésirable d’un médicament : </a:t>
            </a:r>
            <a:endParaRPr lang="fr-FR" sz="3200" noProof="0" dirty="0"/>
          </a:p>
          <a:p>
            <a:pPr>
              <a:buFont typeface="Arial" pitchFamily="34" charset="0"/>
              <a:buChar char="•"/>
            </a:pPr>
            <a:r>
              <a:rPr lang="fr-FR" sz="2800" noProof="0" dirty="0"/>
              <a:t>Une réaction inattendue et nuisible ou désagréable à un médicament.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La réaction intervient quand le médicament est administré en dose </a:t>
            </a:r>
            <a:r>
              <a:rPr lang="fr-FR" sz="2800" noProof="0"/>
              <a:t>correcte.</a:t>
            </a:r>
            <a:r>
              <a:rPr lang="fr-FR" sz="2800" b="1" i="1" noProof="0"/>
              <a:t> </a:t>
            </a:r>
            <a:endParaRPr lang="fr-FR" sz="2800" noProof="0" dirty="0"/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Les effets indésirables peuvent avoir un effet majeur sur le client.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noProof="0" dirty="0"/>
              <a:t>Résultats des effets indésirables</a:t>
            </a:r>
            <a:endParaRPr lang="fr-FR" sz="4000" b="1" noProof="0" dirty="0">
              <a:solidFill>
                <a:schemeClr val="tx1"/>
              </a:solidFill>
            </a:endParaRPr>
          </a:p>
        </p:txBody>
      </p:sp>
      <p:sp>
        <p:nvSpPr>
          <p:cNvPr id="737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fr-FR" noProof="0" dirty="0"/>
              <a:t>Les effets indésirables sévères peuvent entraîner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noProof="0" dirty="0"/>
              <a:t>Une hospitalisation prolongée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La mort</a:t>
            </a:r>
            <a:r>
              <a:rPr lang="fr-FR" sz="3200" noProof="0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noProof="0" dirty="0"/>
              <a:t>Des dommages permanents aux organes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noProof="0" dirty="0"/>
              <a:t>Des malformations congénitales chez les nouveau-nés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fr-FR" sz="3900" b="1" noProof="0" dirty="0"/>
            </a:br>
            <a:r>
              <a:rPr lang="fr-FR" sz="3900" b="1" noProof="0" dirty="0"/>
              <a:t>Conséquences des effets indésirables </a:t>
            </a:r>
            <a:r>
              <a:rPr lang="fr-FR" sz="3900" noProof="0" dirty="0"/>
              <a:t>: exemples</a:t>
            </a:r>
            <a:br>
              <a:rPr lang="fr-FR" sz="3600" b="1" noProof="0" dirty="0"/>
            </a:br>
            <a:endParaRPr lang="fr-FR" sz="3600" b="1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04731317"/>
              </p:ext>
            </p:extLst>
          </p:nvPr>
        </p:nvGraphicFramePr>
        <p:xfrm>
          <a:off x="685800" y="1600200"/>
          <a:ext cx="7772400" cy="449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64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i="0" noProof="0" dirty="0"/>
                        <a:t>Exemple</a:t>
                      </a:r>
                      <a:endParaRPr lang="fr-FR" sz="20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i="0" noProof="0" dirty="0"/>
                        <a:t>Remarques</a:t>
                      </a:r>
                      <a:endParaRPr lang="fr-FR" sz="20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93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noProof="0" dirty="0"/>
                        <a:t>Réaction au Septrin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noProof="0" dirty="0"/>
                        <a:t>C’est un client souffrant du VIH + qui avait reçu du Septrin pour la prophylaxie.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000" noProof="0" dirty="0"/>
                        <a:t>Il a présenté des réactions graves et l’usage du médicament a été arrêté. </a:t>
                      </a:r>
                      <a:endParaRPr lang="fr-FR" sz="20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4766" name="Picture 6" descr="C:\Users\EDCO\Desktop\steven johnson sy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19400"/>
            <a:ext cx="2667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295400" y="3657600"/>
            <a:ext cx="1600200" cy="381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Exemples d’effets indésirables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40963889"/>
              </p:ext>
            </p:extLst>
          </p:nvPr>
        </p:nvGraphicFramePr>
        <p:xfrm>
          <a:off x="457200" y="1482725"/>
          <a:ext cx="7924800" cy="3622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26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b="1" noProof="0" dirty="0"/>
                        <a:t>Réaction à des antirétroviraux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2500" noProof="0" dirty="0"/>
                        <a:t>Cette cliente adulte a réagi à l’un des antirétroviraux dans </a:t>
                      </a:r>
                      <a:r>
                        <a:rPr lang="fr-FR" sz="2500" noProof="0" dirty="0">
                          <a:solidFill>
                            <a:schemeClr val="tx1"/>
                          </a:solidFill>
                        </a:rPr>
                        <a:t>l’association médicamenteuse qui lui avait été donnée </a:t>
                      </a:r>
                      <a:r>
                        <a:rPr lang="fr-FR" sz="2500" noProof="0" dirty="0"/>
                        <a:t>pour traiter</a:t>
                      </a:r>
                      <a:r>
                        <a:rPr lang="fr-FR" sz="2500" baseline="0" noProof="0" dirty="0"/>
                        <a:t> le VIH</a:t>
                      </a:r>
                      <a:r>
                        <a:rPr lang="fr-FR" sz="2500" noProof="0" dirty="0"/>
                        <a:t>. </a:t>
                      </a:r>
                      <a:endParaRPr lang="fr-FR" sz="25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5787" name="Picture 4" descr="C:\Users\EDCO\Desktop\septrin rea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320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400" b="1" kern="120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Exemples d’effets indésirables </a:t>
            </a:r>
            <a:r>
              <a:rPr lang="fr-FR" sz="4000" noProof="0" dirty="0"/>
              <a:t>(2)</a:t>
            </a:r>
            <a:endParaRPr lang="fr-FR" sz="4000" b="1" noProof="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175485"/>
              </p:ext>
            </p:extLst>
          </p:nvPr>
        </p:nvGraphicFramePr>
        <p:xfrm>
          <a:off x="457200" y="1600200"/>
          <a:ext cx="8001000" cy="42370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70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9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Difformités corporelles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900" noProof="0" dirty="0"/>
                        <a:t>Ce cas est arrivé quand un médicament jugé</a:t>
                      </a:r>
                      <a:r>
                        <a:rPr lang="fr-FR" sz="1900" baseline="0" noProof="0" dirty="0"/>
                        <a:t> </a:t>
                      </a:r>
                      <a:r>
                        <a:rPr lang="fr-FR" sz="1900" noProof="0" dirty="0"/>
                        <a:t>sans danger pendant la grossesse avait été administré à une femme enceinte.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900" noProof="0" dirty="0"/>
                        <a:t>Le bébé est né avec des difformités.</a:t>
                      </a:r>
                      <a:r>
                        <a:rPr lang="fr-FR" sz="1900" baseline="0" noProof="0" dirty="0"/>
                        <a:t> 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900" noProof="0" dirty="0"/>
                        <a:t>C’est pourquoi </a:t>
                      </a:r>
                      <a:r>
                        <a:rPr lang="fr-FR" sz="1900" baseline="0" noProof="0" dirty="0"/>
                        <a:t>il est nécessaire de signaler les réactions indésirables afin de minimiser le nombre de cas comme celui-ci. </a:t>
                      </a:r>
                      <a:endParaRPr lang="fr-FR" sz="19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6811" name="Picture 4" descr="ThalidomideBabyVictimRondoniaAlain_ABSPT_5_2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057400"/>
            <a:ext cx="327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b="1" noProof="0" dirty="0"/>
              <a:t>Qui court le </a:t>
            </a:r>
            <a:r>
              <a:rPr lang="fr-FR" sz="4000" dirty="0"/>
              <a:t>risque d’effets indésirables </a:t>
            </a:r>
            <a:r>
              <a:rPr lang="fr-FR" sz="4000" b="1" noProof="0" dirty="0"/>
              <a:t>? </a:t>
            </a:r>
          </a:p>
        </p:txBody>
      </p:sp>
      <p:sp>
        <p:nvSpPr>
          <p:cNvPr id="7782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257800"/>
          </a:xfrm>
        </p:spPr>
        <p:txBody>
          <a:bodyPr>
            <a:normAutofit fontScale="92500"/>
          </a:bodyPr>
          <a:lstStyle/>
          <a:p>
            <a:pPr marL="0" indent="0" eaLnBrk="1" hangingPunct="1"/>
            <a:r>
              <a:rPr lang="fr-FR" sz="3000" noProof="0" dirty="0"/>
              <a:t>Les risques d’effets indésirables sont plus importants dans les catégories de personnes suivantes :</a:t>
            </a:r>
          </a:p>
          <a:p>
            <a:pPr lvl="1">
              <a:buFont typeface="Arial" pitchFamily="34" charset="0"/>
              <a:buChar char="•"/>
            </a:pPr>
            <a:r>
              <a:rPr lang="fr-FR" sz="2600" noProof="0" dirty="0"/>
              <a:t>Les personnes plus âgées, de plus de 60 ans </a:t>
            </a:r>
          </a:p>
          <a:p>
            <a:pPr lvl="1">
              <a:buFont typeface="Arial" pitchFamily="34" charset="0"/>
              <a:buChar char="•"/>
            </a:pPr>
            <a:r>
              <a:rPr lang="fr-FR" sz="2600" noProof="0" dirty="0"/>
              <a:t>Une personne qui prend beaucoup de médicaments en même temps</a:t>
            </a:r>
          </a:p>
          <a:p>
            <a:pPr lvl="1">
              <a:buFont typeface="Arial" pitchFamily="34" charset="0"/>
              <a:buChar char="•"/>
            </a:pPr>
            <a:r>
              <a:rPr lang="fr-FR" sz="2600" noProof="0" dirty="0"/>
              <a:t>Une personne qui prend un médicament récemment découvert, par ex., des médicament pour le VIH</a:t>
            </a:r>
          </a:p>
          <a:p>
            <a:pPr lvl="1">
              <a:buFont typeface="Arial" pitchFamily="34" charset="0"/>
              <a:buChar char="•"/>
            </a:pPr>
            <a:r>
              <a:rPr lang="fr-FR" sz="2600" noProof="0" dirty="0"/>
              <a:t>Les femmes enceintes</a:t>
            </a:r>
          </a:p>
          <a:p>
            <a:pPr lvl="1">
              <a:buFont typeface="Arial" pitchFamily="34" charset="0"/>
              <a:buChar char="•"/>
            </a:pPr>
            <a:r>
              <a:rPr lang="fr-FR" sz="2600" noProof="0" dirty="0"/>
              <a:t>Les alcooliques</a:t>
            </a:r>
          </a:p>
          <a:p>
            <a:pPr lvl="1">
              <a:buFont typeface="Arial" pitchFamily="34" charset="0"/>
              <a:buChar char="•"/>
            </a:pPr>
            <a:r>
              <a:rPr lang="fr-FR" sz="2600" noProof="0" dirty="0"/>
              <a:t>Les toxicomanes</a:t>
            </a:r>
          </a:p>
          <a:p>
            <a:pPr marL="0" indent="0" eaLnBrk="1" hangingPunct="1"/>
            <a:br>
              <a:rPr lang="fr-FR" sz="3000" noProof="0" dirty="0"/>
            </a:br>
            <a:endParaRPr lang="fr-FR" sz="3000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3050</TotalTime>
  <Words>550</Words>
  <Application>Microsoft Office PowerPoint</Application>
  <PresentationFormat>On-screen Show (4:3)</PresentationFormat>
  <Paragraphs>56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Office Theme</vt:lpstr>
      <vt:lpstr>Formation pour les dépôts de vente de médicaments accrédités  Ouganda</vt:lpstr>
      <vt:lpstr>Objectifs</vt:lpstr>
      <vt:lpstr>Définition des effets secondaires</vt:lpstr>
      <vt:lpstr>Définition d’un effet indésirable d’un médicament</vt:lpstr>
      <vt:lpstr>Résultats des effets indésirables</vt:lpstr>
      <vt:lpstr> Conséquences des effets indésirables : exemples </vt:lpstr>
      <vt:lpstr>Exemples d’effets indésirables (1)</vt:lpstr>
      <vt:lpstr>Exemples d’effets indésirables (2)</vt:lpstr>
      <vt:lpstr>Qui court le risque d’effets indésirables ? </vt:lpstr>
      <vt:lpstr>Rôle du DVMA dans le signalement des effets indésirables </vt:lpstr>
      <vt:lpstr>Exercice 1 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262</cp:revision>
  <dcterms:created xsi:type="dcterms:W3CDTF">2011-09-08T16:26:48Z</dcterms:created>
  <dcterms:modified xsi:type="dcterms:W3CDTF">2019-05-16T18:44:23Z</dcterms:modified>
</cp:coreProperties>
</file>