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7" r:id="rId3"/>
    <p:sldId id="273" r:id="rId4"/>
    <p:sldId id="260" r:id="rId5"/>
    <p:sldId id="262" r:id="rId6"/>
    <p:sldId id="263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dile Bosch" initials="O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12"/>
    <p:restoredTop sz="78329"/>
  </p:normalViewPr>
  <p:slideViewPr>
    <p:cSldViewPr>
      <p:cViewPr varScale="1">
        <p:scale>
          <a:sx n="89" d="100"/>
          <a:sy n="89" d="100"/>
        </p:scale>
        <p:origin x="18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CECA1-E07E-8A46-BF48-8496619F6F84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779EB-9427-8740-9227-C66DFC58BB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4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03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04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47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Fenêtre de test</a:t>
            </a:r>
          </a:p>
          <a:p>
            <a:r>
              <a:rPr lang="fr-FR" noProof="0" dirty="0"/>
              <a:t>Trou/alvéole pour le sang</a:t>
            </a:r>
          </a:p>
          <a:p>
            <a:r>
              <a:rPr lang="fr-FR" noProof="0" dirty="0"/>
              <a:t>Trou/alvéole pour la solution tampon</a:t>
            </a:r>
          </a:p>
          <a:p>
            <a:endParaRPr lang="fr-FR" noProof="0" dirty="0"/>
          </a:p>
          <a:p>
            <a:r>
              <a:rPr lang="fr-FR" noProof="0" dirty="0"/>
              <a:t>Ligne de contrôle « C »</a:t>
            </a:r>
          </a:p>
          <a:p>
            <a:r>
              <a:rPr lang="fr-FR" noProof="0" dirty="0"/>
              <a:t>Ligne de test « T 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/>
              <a:t>Fenêtre des résultats</a:t>
            </a:r>
          </a:p>
          <a:p>
            <a:r>
              <a:rPr lang="fr-FR" noProof="0" dirty="0"/>
              <a:t>Trou carré (pour le sang)</a:t>
            </a:r>
          </a:p>
          <a:p>
            <a:r>
              <a:rPr lang="fr-FR" noProof="0" dirty="0"/>
              <a:t>Trou rond (pour la solution tampon</a:t>
            </a:r>
          </a:p>
          <a:p>
            <a:endParaRPr lang="fr-FR" noProof="0" dirty="0"/>
          </a:p>
          <a:p>
            <a:r>
              <a:rPr lang="fr-FR" noProof="0" dirty="0"/>
              <a:t>Ligne de contrôle « C »</a:t>
            </a:r>
          </a:p>
          <a:p>
            <a:r>
              <a:rPr lang="fr-FR" noProof="0" dirty="0"/>
              <a:t>Ligne de test « T »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305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mTDR positif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Administrez de l’artéméther-luméfantrine (Coartem)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/>
              <a:t>mTDR négatif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N’ADMINISTREZ PAS de médicament contre le paludisme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Évaluez les autres causes de fièvre et dispensez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conséquence.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00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79EB-9427-8740-9227-C66DFC58BB4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56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lyer2.png"/>
          <p:cNvPicPr>
            <a:picLocks noChangeAspect="1"/>
          </p:cNvPicPr>
          <p:nvPr userDrawn="1"/>
        </p:nvPicPr>
        <p:blipFill>
          <a:blip r:embed="rId2" cstate="print"/>
          <a:srcRect t="78889" r="60065"/>
          <a:stretch>
            <a:fillRect/>
          </a:stretch>
        </p:blipFill>
        <p:spPr bwMode="auto">
          <a:xfrm>
            <a:off x="0" y="4552950"/>
            <a:ext cx="33702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 l="14607" t="13873" r="10861" b="14452"/>
          <a:stretch>
            <a:fillRect/>
          </a:stretch>
        </p:blipFill>
        <p:spPr bwMode="auto">
          <a:xfrm>
            <a:off x="2438400" y="152400"/>
            <a:ext cx="155098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4" cstate="print"/>
          <a:srcRect l="8531" r="5212" b="7101"/>
          <a:stretch>
            <a:fillRect/>
          </a:stretch>
        </p:blipFill>
        <p:spPr bwMode="auto">
          <a:xfrm>
            <a:off x="228600" y="0"/>
            <a:ext cx="12192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MSH_rgb.gif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04800"/>
            <a:ext cx="16764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152400"/>
            <a:ext cx="8382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971800"/>
            <a:ext cx="7391400" cy="1143000"/>
          </a:xfrm>
          <a:solidFill>
            <a:srgbClr val="92D050"/>
          </a:solidFill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12191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5999163"/>
            <a:ext cx="762000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8D58C-5551-4A87-8414-DF07B291ABEF}" type="datetimeFigureOut">
              <a:rPr lang="en-US" smtClean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83E57-30F6-40C3-A61D-4A04F2E2F61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image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9" name="Picture 6" descr="Flyer2.png"/>
          <p:cNvPicPr>
            <a:picLocks noChangeAspect="1"/>
          </p:cNvPicPr>
          <p:nvPr userDrawn="1"/>
        </p:nvPicPr>
        <p:blipFill>
          <a:blip r:embed="rId14" cstate="print"/>
          <a:srcRect l="5424" t="85556" r="70131" b="4443"/>
          <a:stretch>
            <a:fillRect/>
          </a:stretch>
        </p:blipFill>
        <p:spPr bwMode="auto">
          <a:xfrm>
            <a:off x="381000" y="6096000"/>
            <a:ext cx="11430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AA9AE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1676400"/>
          </a:xfrm>
          <a:solidFill>
            <a:schemeClr val="accent3">
              <a:lumMod val="5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Module 3 : Session 9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Utilisation d’un TDR* pour le paludisme</a:t>
            </a:r>
          </a:p>
        </p:txBody>
      </p:sp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xfrm>
            <a:off x="0" y="486370"/>
            <a:ext cx="9144000" cy="1846659"/>
          </a:xfrm>
          <a:solidFill>
            <a:schemeClr val="accent3">
              <a:lumMod val="50000"/>
            </a:schemeClr>
          </a:solidFill>
        </p:spPr>
        <p:txBody>
          <a:bodyPr wrap="square" lIns="9144" rIns="9144">
            <a:spAutoFit/>
          </a:bodyPr>
          <a:lstStyle/>
          <a:p>
            <a:pPr>
              <a:defRPr/>
            </a:pPr>
            <a:r>
              <a:rPr lang="fr-FR" altLang="en-US" sz="3800" dirty="0">
                <a:solidFill>
                  <a:schemeClr val="bg1"/>
                </a:solidFill>
                <a:ea typeface="Arial" charset="0"/>
                <a:cs typeface="Arial" charset="0"/>
              </a:rPr>
              <a:t>Formation pour les dépôts de vente de médicaments accrédités </a:t>
            </a:r>
            <a:br>
              <a:rPr lang="fr-FR" altLang="en-US" sz="3800" dirty="0">
                <a:solidFill>
                  <a:schemeClr val="bg1"/>
                </a:solidFill>
                <a:ea typeface="Arial" charset="0"/>
                <a:cs typeface="Arial" charset="0"/>
              </a:rPr>
            </a:br>
            <a:r>
              <a:rPr lang="fr-FR" altLang="en-US" sz="3800" i="1" dirty="0">
                <a:solidFill>
                  <a:schemeClr val="bg1"/>
                </a:solidFill>
                <a:ea typeface="Arial" charset="0"/>
                <a:cs typeface="Arial" charset="0"/>
              </a:rPr>
              <a:t>Ouganda</a:t>
            </a:r>
            <a:endParaRPr lang="fr-FR" sz="3800" i="1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100" name="Picture 4" descr="C:\Users\lgwoyita\Documents\SDSI\EADSI_UG Final Documents\Marketing\ADS Pictures\ADS in Karugu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267200"/>
            <a:ext cx="3382963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343400" y="65532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*TDR </a:t>
            </a:r>
            <a:r>
              <a:rPr lang="fr-FR" sz="1600" dirty="0"/>
              <a:t>= Test de diagnostic rapide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85800" y="5599812"/>
            <a:ext cx="3052635" cy="953388"/>
            <a:chOff x="553715" y="5257800"/>
            <a:chExt cx="3052635" cy="9533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715" y="5257800"/>
              <a:ext cx="1170399" cy="953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5750039"/>
              <a:ext cx="1625150" cy="4611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3375"/>
            <a:ext cx="8077200" cy="5254625"/>
          </a:xfrm>
        </p:spPr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fr-FR" sz="2800" b="1" noProof="0" dirty="0"/>
              <a:t>Mettez (5) gouttes de solution tampon dans l’alvéole à cet effet.</a:t>
            </a:r>
          </a:p>
          <a:p>
            <a:endParaRPr lang="fr-FR" sz="3200" noProof="0" dirty="0"/>
          </a:p>
          <a:p>
            <a:pPr>
              <a:buFont typeface="Wingdings" pitchFamily="2" charset="2"/>
              <a:buNone/>
            </a:pPr>
            <a:endParaRPr lang="fr-FR" sz="3200" noProof="0" dirty="0"/>
          </a:p>
          <a:p>
            <a:pPr>
              <a:buFont typeface="Wingdings" pitchFamily="2" charset="2"/>
              <a:buNone/>
            </a:pPr>
            <a:r>
              <a:rPr lang="fr-FR" sz="3200" noProof="0" dirty="0"/>
              <a:t> </a:t>
            </a:r>
          </a:p>
          <a:p>
            <a:endParaRPr lang="fr-FR" sz="3200" noProof="0" dirty="0"/>
          </a:p>
        </p:txBody>
      </p:sp>
      <p:pic>
        <p:nvPicPr>
          <p:cNvPr id="3409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99707"/>
            <a:ext cx="6705600" cy="201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6</a:t>
            </a:r>
            <a:endParaRPr lang="fr-FR" sz="4000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3505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noProof="0" dirty="0"/>
              <a:t>7. Réglez le minuteur sur 20 minutes.</a:t>
            </a:r>
          </a:p>
          <a:p>
            <a:pPr marL="514350" indent="-514350">
              <a:buFont typeface="+mj-lt"/>
              <a:buAutoNum type="arabicPeriod" startAt="6"/>
            </a:pPr>
            <a:endParaRPr lang="fr-FR" b="1" noProof="0" dirty="0"/>
          </a:p>
          <a:p>
            <a:pPr marL="0" indent="0">
              <a:buNone/>
            </a:pPr>
            <a:r>
              <a:rPr lang="fr-FR" b="1" noProof="0" dirty="0"/>
              <a:t>8. Lisez les résultats exactement vingt (20) minutes après avoir ajouté la solution tampon.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Étapes 7-8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6007953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ZA" sz="2400" b="1" i="1" dirty="0"/>
              <a:t>Remarque :</a:t>
            </a:r>
            <a:r>
              <a:rPr lang="en-ZA" sz="2400" dirty="0"/>
              <a:t> </a:t>
            </a:r>
            <a:r>
              <a:rPr lang="fr-FR" sz="2400" dirty="0"/>
              <a:t>Ne lisez pas les résultats </a:t>
            </a:r>
            <a:r>
              <a:rPr lang="fr-FR" sz="2400" u="sng" dirty="0"/>
              <a:t>avant </a:t>
            </a:r>
            <a:r>
              <a:rPr lang="fr-FR" sz="2400" dirty="0"/>
              <a:t>ou </a:t>
            </a:r>
            <a:r>
              <a:rPr lang="fr-FR" sz="2400" u="sng" dirty="0"/>
              <a:t>après</a:t>
            </a:r>
            <a:r>
              <a:rPr lang="fr-FR" sz="2400" dirty="0"/>
              <a:t> </a:t>
            </a:r>
            <a:r>
              <a:rPr lang="en-ZA" sz="2400" dirty="0"/>
              <a:t>20 minutes.</a:t>
            </a:r>
            <a:r>
              <a:rPr lang="en-US" sz="2400" dirty="0"/>
              <a:t> </a:t>
            </a:r>
          </a:p>
        </p:txBody>
      </p:sp>
      <p:pic>
        <p:nvPicPr>
          <p:cNvPr id="1028" name="Picture 4" descr="http://etc.usf.edu/clipart/17400/17498/1220_17498_l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558659" cy="36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625"/>
          </a:xfrm>
        </p:spPr>
        <p:txBody>
          <a:bodyPr/>
          <a:lstStyle/>
          <a:p>
            <a:pPr marL="0" indent="0">
              <a:buNone/>
            </a:pPr>
            <a:r>
              <a:rPr lang="fr-FR" sz="2800" b="1" noProof="0" dirty="0"/>
              <a:t>9. Interprétez les résultats.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FR" sz="2400" noProof="0" dirty="0"/>
              <a:t>Examinez la section de la fenêtre de la cassette.</a:t>
            </a:r>
          </a:p>
          <a:p>
            <a:pPr marL="914400" lvl="1" indent="-514350">
              <a:buFont typeface="+mj-lt"/>
              <a:buAutoNum type="alphaLcPeriod"/>
            </a:pPr>
            <a:r>
              <a:rPr lang="fr-FR" sz="2400" noProof="0" dirty="0"/>
              <a:t>Si vous voyez une seule ligne de contrôle rouge près de la marque « C », le résultat est </a:t>
            </a:r>
            <a:r>
              <a:rPr lang="fr-FR" sz="2400" b="1" noProof="0" dirty="0"/>
              <a:t>NÉGATIF</a:t>
            </a:r>
            <a:r>
              <a:rPr lang="fr-FR" sz="2400" noProof="0" dirty="0"/>
              <a:t> – la personne n’a </a:t>
            </a:r>
            <a:r>
              <a:rPr lang="fr-FR" sz="2400" u="sng" noProof="0" dirty="0"/>
              <a:t>pas</a:t>
            </a:r>
            <a:r>
              <a:rPr lang="fr-FR" sz="2400" noProof="0" dirty="0"/>
              <a:t> le paludisme.</a:t>
            </a:r>
          </a:p>
          <a:p>
            <a:pPr marL="0" indent="0">
              <a:buNone/>
            </a:pPr>
            <a:endParaRPr lang="fr-FR" sz="2400" noProof="0" dirty="0"/>
          </a:p>
          <a:p>
            <a:pPr marL="0" indent="0">
              <a:buNone/>
            </a:pPr>
            <a:r>
              <a:rPr lang="fr-FR" sz="1800" noProof="0" dirty="0"/>
              <a:t>Une bande de contrôle près de la </a:t>
            </a:r>
          </a:p>
          <a:p>
            <a:pPr marL="0" indent="0">
              <a:buNone/>
            </a:pPr>
            <a:r>
              <a:rPr lang="fr-FR" sz="1800" noProof="0" dirty="0"/>
              <a:t>marque « C ». </a:t>
            </a:r>
          </a:p>
          <a:p>
            <a:pPr marL="0" indent="0">
              <a:buNone/>
            </a:pPr>
            <a:endParaRPr lang="fr-FR" sz="2800" noProof="0" dirty="0"/>
          </a:p>
          <a:p>
            <a:endParaRPr lang="fr-FR" sz="2800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9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sp>
        <p:nvSpPr>
          <p:cNvPr id="2" name="AutoShape 2" descr="Image result for rapid diagnostic test for mala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267200"/>
            <a:ext cx="3886200" cy="201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4152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interpréter les résultats</a:t>
            </a:r>
          </a:p>
        </p:txBody>
      </p:sp>
      <p:sp>
        <p:nvSpPr>
          <p:cNvPr id="3440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7772400" cy="48736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800" b="1" noProof="0" dirty="0"/>
              <a:t>9</a:t>
            </a:r>
            <a:r>
              <a:rPr lang="fr-FR" sz="2800" b="1" dirty="0"/>
              <a:t>. Interprétez les résultats </a:t>
            </a:r>
            <a:r>
              <a:rPr lang="fr-FR" sz="2800" noProof="0" dirty="0"/>
              <a:t>(suite)</a:t>
            </a:r>
          </a:p>
          <a:p>
            <a:pPr marL="914400" lvl="1" indent="-514350">
              <a:buFont typeface="+mj-lt"/>
              <a:buAutoNum type="alphaLcPeriod" startAt="3"/>
            </a:pPr>
            <a:r>
              <a:rPr lang="fr-FR" sz="2400" noProof="0" dirty="0"/>
              <a:t>Si vous voyez deux (2) lignes de couleur rouge – une ligne de test et une ligne de contrôle – près de la marque « C », le résultat est </a:t>
            </a:r>
            <a:r>
              <a:rPr lang="fr-FR" sz="2400" b="1" noProof="0" dirty="0"/>
              <a:t>POSITIF</a:t>
            </a:r>
            <a:r>
              <a:rPr lang="fr-FR" sz="2400" noProof="0" dirty="0"/>
              <a:t> – la personne </a:t>
            </a:r>
            <a:r>
              <a:rPr lang="fr-FR" sz="2400" u="sng" noProof="0" dirty="0"/>
              <a:t>a </a:t>
            </a:r>
            <a:r>
              <a:rPr lang="fr-FR" sz="2400" noProof="0" dirty="0"/>
              <a:t>le paludisme.</a:t>
            </a:r>
          </a:p>
          <a:p>
            <a:pPr marL="914400" lvl="1" indent="-514350">
              <a:buFont typeface="+mj-lt"/>
              <a:buAutoNum type="alphaLcPeriod" startAt="3"/>
            </a:pPr>
            <a:endParaRPr lang="fr-FR" sz="2400" noProof="0" dirty="0"/>
          </a:p>
          <a:p>
            <a:pPr marL="914400" lvl="1" indent="-514350">
              <a:buFont typeface="+mj-lt"/>
              <a:buAutoNum type="alphaLcPeriod" startAt="3"/>
            </a:pPr>
            <a:endParaRPr lang="fr-FR" sz="2400" noProof="0" dirty="0"/>
          </a:p>
          <a:p>
            <a:pPr marL="400050" lvl="1" indent="0">
              <a:buNone/>
            </a:pPr>
            <a:endParaRPr lang="fr-FR" sz="2400" noProof="0" dirty="0"/>
          </a:p>
          <a:p>
            <a:pPr marL="400050" lvl="1" indent="0">
              <a:buNone/>
            </a:pPr>
            <a:endParaRPr lang="fr-FR" sz="2400" noProof="0" dirty="0"/>
          </a:p>
          <a:p>
            <a:pPr marL="400050" lvl="1" indent="0">
              <a:buNone/>
            </a:pPr>
            <a:r>
              <a:rPr lang="fr-FR" sz="2400" noProof="0" dirty="0"/>
              <a:t>d.	Si la ligne de contrôle n’apparaît pas, le test n’est </a:t>
            </a:r>
            <a:r>
              <a:rPr lang="fr-FR" sz="2400" u="sng" noProof="0" dirty="0"/>
              <a:t>pas valide </a:t>
            </a:r>
            <a:r>
              <a:rPr lang="fr-FR" sz="2400" noProof="0" dirty="0"/>
              <a:t>et doit être répété. (Les réactifs peuvent être périmés ou la procédure pourrait ne pas avoir été suivie correctement.) 	</a:t>
            </a:r>
          </a:p>
          <a:p>
            <a:pPr marL="0" indent="0">
              <a:buNone/>
            </a:pPr>
            <a:endParaRPr lang="fr-FR" sz="2800" noProof="0" dirty="0"/>
          </a:p>
          <a:p>
            <a:endParaRPr lang="fr-FR" sz="2800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2895600" cy="152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Traitez de manière appropriée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sp>
        <p:nvSpPr>
          <p:cNvPr id="2" name="AutoShape 2" descr="Image result for rapid diagnostic test for mala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309" y="2349036"/>
            <a:ext cx="5082981" cy="337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185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4152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Précautions </a:t>
            </a:r>
          </a:p>
        </p:txBody>
      </p:sp>
      <p:sp>
        <p:nvSpPr>
          <p:cNvPr id="3450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7175"/>
            <a:ext cx="7696200" cy="5330825"/>
          </a:xfrm>
        </p:spPr>
        <p:txBody>
          <a:bodyPr>
            <a:normAutofit/>
          </a:bodyPr>
          <a:lstStyle/>
          <a:p>
            <a:pPr lvl="0"/>
            <a:r>
              <a:rPr lang="fr-FR" noProof="0" dirty="0"/>
              <a:t>Veillez à ce que les TDR soient stockés à la température ambiante (4 – 40 ˚C). </a:t>
            </a:r>
          </a:p>
          <a:p>
            <a:pPr lvl="0"/>
            <a:r>
              <a:rPr lang="fr-FR" noProof="0" dirty="0"/>
              <a:t>Suivez les instructions contenues dans la notice.</a:t>
            </a:r>
          </a:p>
          <a:p>
            <a:pPr lvl="0"/>
            <a:r>
              <a:rPr lang="fr-FR" noProof="0" dirty="0"/>
              <a:t>Utilisez les volumes d’échantillon et de solution tampon recommandés.  </a:t>
            </a:r>
          </a:p>
          <a:p>
            <a:pPr lvl="0"/>
            <a:r>
              <a:rPr lang="fr-FR" noProof="0" dirty="0"/>
              <a:t>N’ouvrez </a:t>
            </a:r>
            <a:r>
              <a:rPr lang="fr-FR" dirty="0"/>
              <a:t>pas le film de protection avant que le test ne soit prêt</a:t>
            </a:r>
            <a:r>
              <a:rPr lang="fr-FR" noProof="0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fr-FR" sz="4000" b="1" noProof="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Après avoir participé activement à cette session, la personne pourra </a:t>
            </a:r>
            <a:r>
              <a:rPr lang="fr-FR" altLang="en-US" noProof="0" dirty="0"/>
              <a:t>:</a:t>
            </a:r>
          </a:p>
          <a:p>
            <a:pPr marL="176213" lvl="1" indent="-176213">
              <a:buFont typeface="Calibri" panose="020F0502020204030204" pitchFamily="34" charset="0"/>
              <a:buAutoNum type="arabicPeriod"/>
            </a:pPr>
            <a:r>
              <a:rPr lang="fr-FR" sz="3200" noProof="0" dirty="0"/>
              <a:t> Démontrer le processus de test du TDR.</a:t>
            </a:r>
          </a:p>
          <a:p>
            <a:pPr marL="0" indent="0">
              <a:buNone/>
            </a:pPr>
            <a:endParaRPr lang="fr-FR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Les tests de diagnostic rapide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sp>
        <p:nvSpPr>
          <p:cNvPr id="333827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229600" cy="5026025"/>
          </a:xfrm>
        </p:spPr>
        <p:txBody>
          <a:bodyPr>
            <a:normAutofit/>
          </a:bodyPr>
          <a:lstStyle/>
          <a:p>
            <a:r>
              <a:rPr lang="fr-FR" sz="2800" noProof="0" dirty="0"/>
              <a:t>Nous devons confirmer tous les cas suspects de paludisme en déterminant la présence de parasites dans le sang.  </a:t>
            </a:r>
          </a:p>
          <a:p>
            <a:r>
              <a:rPr lang="fr-FR" sz="2800" noProof="0" dirty="0"/>
              <a:t>Dans un dépôt de vente de médicaments, nous pouvons le faire en utilisant des tests de diagnostic rapide (TDR).</a:t>
            </a:r>
          </a:p>
          <a:p>
            <a:r>
              <a:rPr lang="fr-FR" sz="2800" noProof="0" dirty="0"/>
              <a:t>Un TDR est précis,</a:t>
            </a:r>
            <a:r>
              <a:rPr lang="fr-FR" sz="2800" dirty="0"/>
              <a:t> simple à exécuter et ne nécessite pas de microscope</a:t>
            </a:r>
            <a:r>
              <a:rPr lang="fr-FR" sz="2800" noProof="0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1</a:t>
            </a:r>
          </a:p>
        </p:txBody>
      </p:sp>
      <p:sp>
        <p:nvSpPr>
          <p:cNvPr id="33587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62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800" b="1" noProof="0" dirty="0"/>
              <a:t>Réunissez votre matériel</a:t>
            </a:r>
            <a:endParaRPr lang="fr-FR" sz="2800" noProof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noProof="0" dirty="0"/>
              <a:t>Une feuille d’instruction (notice de la boîte)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noProof="0" dirty="0"/>
              <a:t>Les cassettes emballées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noProof="0" dirty="0"/>
              <a:t>Les lancettes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Des dispositifs d</a:t>
            </a:r>
            <a:r>
              <a:rPr lang="fr-FR" sz="2400" noProof="0" dirty="0"/>
              <a:t>e prélèvement du sang (compte-gouttes ou tubes micro-capillaires)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Un réactif</a:t>
            </a:r>
            <a:r>
              <a:rPr lang="fr-FR" sz="2400" noProof="0" dirty="0"/>
              <a:t> tampon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Des tampons</a:t>
            </a:r>
            <a:r>
              <a:rPr lang="fr-FR" sz="2400" noProof="0" dirty="0"/>
              <a:t> (70 % d’alcool, ouate ou gaze)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Des gants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Un minuteur </a:t>
            </a:r>
            <a:r>
              <a:rPr lang="fr-FR" sz="2400" noProof="0" dirty="0"/>
              <a:t>(montre ou horloge) </a:t>
            </a:r>
          </a:p>
          <a:p>
            <a:endParaRPr lang="fr-FR" sz="2800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5800" cy="5181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sz="2800" b="1" noProof="0" dirty="0"/>
              <a:t>Préparez-vous pour le test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noProof="0" dirty="0"/>
              <a:t>Lisez attentivement les instructions sur la façon d’utiliser le kit de test du paludisme.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noProof="0" dirty="0"/>
              <a:t>Vérifiez la date de péremption au dos de la boîte. </a:t>
            </a:r>
            <a:r>
              <a:rPr lang="fr-FR" sz="2400" i="1" noProof="0" dirty="0"/>
              <a:t>Si le kit du test est arrivé à échéance, utilisez une autre cassette.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noProof="0" dirty="0"/>
              <a:t>Vérifiez que le film de protection n’est pas endommagé en exerçant une légère pression et en écoutant ou ressentant une fuite d’air potentielle. </a:t>
            </a:r>
            <a:r>
              <a:rPr lang="fr-FR" sz="2400" i="1" noProof="0" dirty="0"/>
              <a:t>Si le film est endommagé</a:t>
            </a:r>
            <a:r>
              <a:rPr lang="fr-FR" sz="2400" i="1" dirty="0"/>
              <a:t>, utilisez une autre cassette</a:t>
            </a:r>
            <a:r>
              <a:rPr lang="fr-FR" sz="2400" i="1" noProof="0" dirty="0"/>
              <a:t>.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noProof="0" dirty="0"/>
              <a:t>Parlez au client et expliquez ce que vous voulez faire.</a:t>
            </a:r>
          </a:p>
          <a:p>
            <a:pPr marL="0" indent="0">
              <a:buNone/>
            </a:pPr>
            <a:endParaRPr lang="fr-FR" sz="2400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</a:t>
            </a:r>
            <a:r>
              <a:rPr lang="fr-FR" sz="4000" noProof="0" dirty="0">
                <a:solidFill>
                  <a:schemeClr val="bg1"/>
                </a:solidFill>
              </a:rPr>
              <a:t>Étape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62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FR" sz="2800" b="1" noProof="0" dirty="0"/>
              <a:t>Ouvrez la cassette emballée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noProof="0" dirty="0"/>
              <a:t>Ouvrez la boîte en tirant le long de l’encoche. 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FR" sz="2400" dirty="0"/>
              <a:t>Repérez ce qui suit </a:t>
            </a:r>
            <a:r>
              <a:rPr lang="fr-FR" sz="2400" noProof="0" dirty="0"/>
              <a:t>:</a:t>
            </a:r>
          </a:p>
          <a:p>
            <a:endParaRPr lang="fr-FR" noProof="0" dirty="0"/>
          </a:p>
          <a:p>
            <a:endParaRPr lang="fr-FR" noProof="0" dirty="0"/>
          </a:p>
          <a:p>
            <a:endParaRPr lang="fr-FR" noProof="0" dirty="0"/>
          </a:p>
          <a:p>
            <a:endParaRPr lang="fr-FR" noProof="0" dirty="0"/>
          </a:p>
          <a:p>
            <a:pPr marL="914400" lvl="1" indent="-457200">
              <a:buFont typeface="+mj-lt"/>
              <a:buAutoNum type="alphaLcPeriod"/>
            </a:pPr>
            <a:endParaRPr lang="fr-FR" sz="2400" noProof="0" dirty="0"/>
          </a:p>
          <a:p>
            <a:pPr marL="457200" lvl="1" indent="0">
              <a:buNone/>
            </a:pPr>
            <a:r>
              <a:rPr lang="fr-FR" sz="2400" noProof="0" dirty="0"/>
              <a:t>c. Jetez le sachet déshydratant.</a:t>
            </a:r>
          </a:p>
          <a:p>
            <a:endParaRPr lang="fr-FR" noProof="0" dirty="0"/>
          </a:p>
        </p:txBody>
      </p:sp>
      <p:pic>
        <p:nvPicPr>
          <p:cNvPr id="3379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114800"/>
            <a:ext cx="7543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3048000"/>
            <a:ext cx="1981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/>
                </a:solidFill>
              </a:rPr>
              <a:t>Sachet déshydratant</a:t>
            </a:r>
          </a:p>
          <a:p>
            <a:pPr algn="ctr">
              <a:defRPr/>
            </a:pP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1600" y="3048000"/>
            <a:ext cx="1752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ZA" sz="2000" b="1" dirty="0">
                <a:solidFill>
                  <a:schemeClr val="tx1"/>
                </a:solidFill>
              </a:rPr>
              <a:t>Cassette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1257300" y="36195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4953000" y="3505200"/>
            <a:ext cx="1066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diagnostic rapide : Étape 3</a:t>
            </a:r>
            <a:endParaRPr lang="fr-FR" sz="4000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851" name="Content Placeholder 3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362200"/>
            <a:ext cx="8153400" cy="4419600"/>
          </a:xfrm>
        </p:spPr>
      </p:pic>
      <p:sp>
        <p:nvSpPr>
          <p:cNvPr id="5" name="Rectangle 4"/>
          <p:cNvSpPr/>
          <p:nvPr/>
        </p:nvSpPr>
        <p:spPr>
          <a:xfrm>
            <a:off x="457200" y="16764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ZA" sz="2400" b="1" i="1" dirty="0"/>
              <a:t>Remarque : </a:t>
            </a:r>
            <a:r>
              <a:rPr lang="en-ZA" sz="2400" i="1" dirty="0"/>
              <a:t>le TDR </a:t>
            </a:r>
            <a:r>
              <a:rPr lang="fr-FR" sz="2400" i="1" dirty="0"/>
              <a:t>ouvert ressemble à ceci :</a:t>
            </a:r>
            <a:endParaRPr lang="fr-FR" sz="2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3 </a:t>
            </a:r>
            <a:r>
              <a:rPr lang="fr-FR" sz="4000" noProof="0" dirty="0">
                <a:solidFill>
                  <a:schemeClr val="bg1"/>
                </a:solidFill>
              </a:rPr>
              <a:t>(suite)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029200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fr-FR" b="1" noProof="0" dirty="0"/>
              <a:t>Prélevez le sang du client.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noProof="0" dirty="0"/>
              <a:t>N’oubliez pas de mettre des gants.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noProof="0" dirty="0"/>
              <a:t>Nettoyez le doigt du client avec un tampon d’alcool.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noProof="0" dirty="0"/>
              <a:t>Laissez </a:t>
            </a:r>
            <a:r>
              <a:rPr lang="fr-FR" dirty="0"/>
              <a:t>SÉCHER l’endroit</a:t>
            </a:r>
            <a:r>
              <a:rPr lang="fr-FR" noProof="0" dirty="0"/>
              <a:t>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noProof="0" dirty="0"/>
              <a:t>Piquez le côté du doigt du client pour obtenir une très petite quantité de sang.</a:t>
            </a:r>
          </a:p>
          <a:p>
            <a:pPr>
              <a:buFont typeface="Wingdings" pitchFamily="2" charset="2"/>
              <a:buNone/>
            </a:pPr>
            <a:endParaRPr lang="fr-FR" sz="2400" b="1" i="1" noProof="0" dirty="0"/>
          </a:p>
          <a:p>
            <a:pPr>
              <a:buFont typeface="Wingdings" pitchFamily="2" charset="2"/>
              <a:buNone/>
            </a:pPr>
            <a:r>
              <a:rPr lang="fr-FR" sz="2400" b="1" i="1" noProof="0" dirty="0"/>
              <a:t>Remarque :</a:t>
            </a:r>
            <a:r>
              <a:rPr lang="fr-FR" sz="2400" noProof="0" dirty="0"/>
              <a:t> Jetez la lancette dans un récipient pour déchets pointus. </a:t>
            </a:r>
          </a:p>
          <a:p>
            <a:endParaRPr lang="fr-FR" noProof="0" dirty="0"/>
          </a:p>
          <a:p>
            <a:endParaRPr lang="fr-FR" noProof="0" dirty="0"/>
          </a:p>
        </p:txBody>
      </p:sp>
      <p:pic>
        <p:nvPicPr>
          <p:cNvPr id="338948" name="Content Placeholder 4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676400"/>
            <a:ext cx="3276600" cy="1524000"/>
          </a:xfrm>
        </p:spPr>
      </p:pic>
      <p:pic>
        <p:nvPicPr>
          <p:cNvPr id="3389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429000"/>
            <a:ext cx="3429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334000"/>
            <a:ext cx="14954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4038600" y="5791200"/>
            <a:ext cx="2209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4</a:t>
            </a:r>
            <a:endParaRPr lang="fr-FR" sz="4000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fr-FR" sz="2800" b="1" noProof="0" dirty="0"/>
              <a:t>Transférez le sang dans l’alvéole de la cassette.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sz="2300" noProof="0" dirty="0"/>
              <a:t>Touchez immédiatement la pointe du tube capillaire avec le sang dans l’alvéole de l’échantillon dans la cassette.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sz="2300" noProof="0" dirty="0"/>
              <a:t>Laissez le temps au sang d’être absorbé par la solution tampon au fond de l’alvéole. </a:t>
            </a:r>
          </a:p>
          <a:p>
            <a:pPr marL="857250" lvl="1" indent="-457200">
              <a:buFont typeface="+mj-lt"/>
              <a:buAutoNum type="alphaLcPeriod"/>
            </a:pPr>
            <a:r>
              <a:rPr lang="fr-FR" sz="2300" noProof="0" dirty="0"/>
              <a:t>Mettez un coton sec à l’endroit de la piqûre pour arrêter le saignement. </a:t>
            </a:r>
          </a:p>
          <a:p>
            <a:endParaRPr lang="fr-FR" sz="2300" noProof="0" dirty="0"/>
          </a:p>
          <a:p>
            <a:endParaRPr lang="fr-FR" sz="3200" noProof="0" dirty="0"/>
          </a:p>
        </p:txBody>
      </p:sp>
      <p:pic>
        <p:nvPicPr>
          <p:cNvPr id="3399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4343399"/>
            <a:ext cx="7772400" cy="168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fr-FR" sz="4000" b="1" noProof="0" dirty="0">
                <a:solidFill>
                  <a:schemeClr val="bg1"/>
                </a:solidFill>
              </a:rPr>
              <a:t>Comment utiliser un TDR : Étape 5</a:t>
            </a:r>
            <a:endParaRPr lang="fr-FR" sz="40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6031468"/>
            <a:ext cx="693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ZA" sz="2000" b="1" i="1" dirty="0"/>
              <a:t>Remarque :</a:t>
            </a:r>
            <a:r>
              <a:rPr lang="en-ZA" sz="2000" dirty="0"/>
              <a:t> </a:t>
            </a:r>
            <a:r>
              <a:rPr lang="fr-FR" sz="2000" dirty="0"/>
              <a:t>Jetez le tube capillaire dans le récipient pour déchets pointus.</a:t>
            </a:r>
            <a:endParaRPr lang="en-ZA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740</Words>
  <Application>Microsoft Office PowerPoint</Application>
  <PresentationFormat>On-screen Show (4:3)</PresentationFormat>
  <Paragraphs>110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Wingdings</vt:lpstr>
      <vt:lpstr>Office Theme</vt:lpstr>
      <vt:lpstr>1_Office Theme</vt:lpstr>
      <vt:lpstr>Formation pour les dépôts de vente de médicaments accrédités  Ouganda</vt:lpstr>
      <vt:lpstr>Objectifs</vt:lpstr>
      <vt:lpstr>Les tests de diagnostic rapide</vt:lpstr>
      <vt:lpstr>Comment utiliser un TDR : Étape 1</vt:lpstr>
      <vt:lpstr>Comment utiliser un TDR : Étape 2</vt:lpstr>
      <vt:lpstr>Comment utiliser un diagnostic rapide : Étape 3</vt:lpstr>
      <vt:lpstr>Comment utiliser un TDR : Étape 3 (suite)</vt:lpstr>
      <vt:lpstr>Comment utiliser un TDR : Étape 4</vt:lpstr>
      <vt:lpstr>Comment utiliser un TDR : Étape 5</vt:lpstr>
      <vt:lpstr>Comment utiliser un TDR : Étape 6</vt:lpstr>
      <vt:lpstr>Comment utiliser un TDR : Étapes 7-8</vt:lpstr>
      <vt:lpstr>Comment utiliser un TDR : Étape 9</vt:lpstr>
      <vt:lpstr>Comment interpréter les résultats</vt:lpstr>
      <vt:lpstr>Traitez de manière appropriée</vt:lpstr>
      <vt:lpstr>Précautions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Accredited Drug Shops Training Uganda</dc:title>
  <dc:creator>lgwoyita</dc:creator>
  <cp:lastModifiedBy>Owner</cp:lastModifiedBy>
  <cp:revision>49</cp:revision>
  <dcterms:created xsi:type="dcterms:W3CDTF">2014-03-19T14:23:26Z</dcterms:created>
  <dcterms:modified xsi:type="dcterms:W3CDTF">2019-05-16T18:51:48Z</dcterms:modified>
</cp:coreProperties>
</file>