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259" r:id="rId4"/>
    <p:sldId id="261" r:id="rId5"/>
    <p:sldId id="286" r:id="rId6"/>
    <p:sldId id="264" r:id="rId7"/>
    <p:sldId id="282" r:id="rId8"/>
    <p:sldId id="266" r:id="rId9"/>
    <p:sldId id="267" r:id="rId10"/>
    <p:sldId id="281" r:id="rId11"/>
    <p:sldId id="269" r:id="rId12"/>
    <p:sldId id="270" r:id="rId13"/>
    <p:sldId id="283" r:id="rId14"/>
    <p:sldId id="274" r:id="rId15"/>
    <p:sldId id="275" r:id="rId16"/>
    <p:sldId id="276" r:id="rId17"/>
    <p:sldId id="277" r:id="rId18"/>
    <p:sldId id="278" r:id="rId19"/>
    <p:sldId id="284" r:id="rId20"/>
    <p:sldId id="287" r:id="rId21"/>
    <p:sldId id="28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dile Bosch" initials="OB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30" autoAdjust="0"/>
    <p:restoredTop sz="86494" autoAdjust="0"/>
  </p:normalViewPr>
  <p:slideViewPr>
    <p:cSldViewPr>
      <p:cViewPr varScale="1">
        <p:scale>
          <a:sx n="98" d="100"/>
          <a:sy n="98" d="100"/>
        </p:scale>
        <p:origin x="157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13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304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530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4BFDEB-5A91-4855-8B93-A9B152105DCD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DB70E-0A60-483E-80AB-06E5260422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188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Conduit auditif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</a:t>
            </a:r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Oreille interne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Pavillon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</a:t>
            </a:r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Tympan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</a:t>
            </a:r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Oreille moyenne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</a:t>
            </a:r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Trompe d’Eustache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162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596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079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bg2">
              <a:lumMod val="25000"/>
            </a:schemeClr>
          </a:solidFill>
        </p:spPr>
        <p:txBody>
          <a:bodyPr/>
          <a:lstStyle>
            <a:lvl1pPr algn="l">
              <a:defRPr b="1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44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C:\Users\lgwoyita\Documents\SDSI\EADSI_UG Final Documents\Marketing\ADS Pictures\ADS in Karuguza.JP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419600"/>
            <a:ext cx="3383280" cy="224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153400" cy="43433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1"/>
            <a:ext cx="8686800" cy="1600199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fr-FR" altLang="en-US" noProof="0" dirty="0">
                <a:ea typeface="Arial" charset="0"/>
                <a:cs typeface="Arial" charset="0"/>
              </a:rPr>
              <a:t>Formation pour les dépôts de vente de médicaments accrédités </a:t>
            </a:r>
            <a:br>
              <a:rPr lang="fr-FR" altLang="en-US" noProof="0" dirty="0">
                <a:ea typeface="Arial" charset="0"/>
                <a:cs typeface="Arial" charset="0"/>
              </a:rPr>
            </a:br>
            <a:r>
              <a:rPr lang="fr-FR" altLang="en-US" i="1" noProof="0" dirty="0">
                <a:ea typeface="Arial" charset="0"/>
                <a:cs typeface="Arial" charset="0"/>
              </a:rPr>
              <a:t>Ouganda</a:t>
            </a:r>
            <a:endParaRPr lang="fr-FR" i="1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95600"/>
            <a:ext cx="8382000" cy="1371600"/>
          </a:xfrm>
        </p:spPr>
        <p:txBody>
          <a:bodyPr>
            <a:noAutofit/>
          </a:bodyPr>
          <a:lstStyle/>
          <a:p>
            <a:pPr algn="ctr"/>
            <a:r>
              <a:rPr lang="fr-FR" sz="4000" noProof="0" dirty="0"/>
              <a:t>Module 3 : Session 10</a:t>
            </a:r>
          </a:p>
          <a:p>
            <a:pPr algn="ctr"/>
            <a:r>
              <a:rPr lang="fr-FR" sz="4000" noProof="0" dirty="0"/>
              <a:t>Maladies affectant l’oreille</a:t>
            </a:r>
            <a:endParaRPr lang="fr-FR" sz="4000" noProof="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4495800"/>
            <a:ext cx="2590800" cy="2104514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482281" y="5511129"/>
            <a:ext cx="3052635" cy="953388"/>
            <a:chOff x="553715" y="5257800"/>
            <a:chExt cx="3052635" cy="95338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715" y="5257800"/>
              <a:ext cx="1170399" cy="95338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5750039"/>
              <a:ext cx="1625150" cy="46114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S</a:t>
            </a:r>
            <a:r>
              <a:rPr lang="fr-FR" sz="4000" b="1" noProof="0" dirty="0"/>
              <a:t>ignes et symptômes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447800"/>
            <a:ext cx="7772400" cy="4873752"/>
          </a:xfrm>
        </p:spPr>
        <p:txBody>
          <a:bodyPr>
            <a:normAutofit lnSpcReduction="10000"/>
          </a:bodyPr>
          <a:lstStyle/>
          <a:p>
            <a:pPr marL="0" lvl="0" indent="0"/>
            <a:r>
              <a:rPr lang="fr-FR" sz="2800" noProof="0" dirty="0"/>
              <a:t>Pour les adultes et les enfants, les symptômes peuvent être :</a:t>
            </a:r>
          </a:p>
          <a:p>
            <a:pPr lvl="1">
              <a:buFont typeface="Arial" pitchFamily="34" charset="0"/>
              <a:buChar char="•"/>
            </a:pPr>
            <a:r>
              <a:rPr lang="fr-FR" sz="2400" dirty="0"/>
              <a:t>D</a:t>
            </a:r>
            <a:r>
              <a:rPr lang="fr-FR" sz="2400" noProof="0" dirty="0"/>
              <a:t>ouleur dans l’oreille </a:t>
            </a:r>
          </a:p>
          <a:p>
            <a:pPr lvl="1">
              <a:buFont typeface="Arial" pitchFamily="34" charset="0"/>
              <a:buChar char="•"/>
            </a:pPr>
            <a:r>
              <a:rPr lang="fr-FR" sz="2400" dirty="0"/>
              <a:t>S</a:t>
            </a:r>
            <a:r>
              <a:rPr lang="fr-FR" sz="2400" noProof="0" dirty="0"/>
              <a:t>uintement de pus de l’oreille </a:t>
            </a:r>
          </a:p>
          <a:p>
            <a:pPr lvl="1">
              <a:buFont typeface="Arial" pitchFamily="34" charset="0"/>
              <a:buChar char="•"/>
            </a:pPr>
            <a:r>
              <a:rPr lang="fr-FR" sz="2400" dirty="0"/>
              <a:t>Fièvre</a:t>
            </a:r>
            <a:r>
              <a:rPr lang="fr-FR" sz="2400" noProof="0" dirty="0"/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fr-FR" sz="2400" noProof="0" dirty="0"/>
              <a:t>Nausées et vomissements</a:t>
            </a:r>
          </a:p>
          <a:p>
            <a:pPr lvl="1">
              <a:buFont typeface="Arial" pitchFamily="34" charset="0"/>
              <a:buChar char="•"/>
            </a:pPr>
            <a:r>
              <a:rPr lang="fr-FR" sz="2400" noProof="0" dirty="0"/>
              <a:t>Diarrhée </a:t>
            </a:r>
          </a:p>
          <a:p>
            <a:pPr lvl="1">
              <a:buFont typeface="Arial" pitchFamily="34" charset="0"/>
              <a:buChar char="•"/>
            </a:pPr>
            <a:r>
              <a:rPr lang="fr-FR" sz="2400" noProof="0" dirty="0"/>
              <a:t>Sommeil difficile</a:t>
            </a:r>
          </a:p>
          <a:p>
            <a:endParaRPr lang="fr-FR" sz="800" noProof="0" dirty="0"/>
          </a:p>
          <a:p>
            <a:r>
              <a:rPr lang="fr-FR" sz="2800" noProof="0" dirty="0"/>
              <a:t>Pour les enfants, en outre :</a:t>
            </a:r>
          </a:p>
          <a:p>
            <a:pPr lvl="1">
              <a:buFont typeface="Arial" pitchFamily="34" charset="0"/>
              <a:buChar char="•"/>
            </a:pPr>
            <a:r>
              <a:rPr lang="fr-FR" sz="2400" dirty="0"/>
              <a:t>T</a:t>
            </a:r>
            <a:r>
              <a:rPr lang="fr-FR" sz="2400" noProof="0" dirty="0"/>
              <a:t>iraillement </a:t>
            </a:r>
            <a:r>
              <a:rPr lang="fr-FR" sz="2400" dirty="0"/>
              <a:t>ou frottement de l’oreille accompagné de pleurs</a:t>
            </a:r>
            <a:endParaRPr lang="fr-FR" sz="2400" noProof="0" dirty="0"/>
          </a:p>
          <a:p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95473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noProof="0" dirty="0"/>
              <a:t>Mesures générales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752"/>
          </a:xfrm>
        </p:spPr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fr-FR" noProof="0" dirty="0"/>
              <a:t>Encouragez le client à boire beaucoup de liquides.</a:t>
            </a:r>
          </a:p>
          <a:p>
            <a:pPr lvl="0">
              <a:buFont typeface="Arial" pitchFamily="34" charset="0"/>
              <a:buChar char="•"/>
            </a:pPr>
            <a:r>
              <a:rPr lang="fr-FR" noProof="0" dirty="0"/>
              <a:t>Continuez</a:t>
            </a:r>
            <a:r>
              <a:rPr lang="fr-FR" dirty="0"/>
              <a:t> à nourrir l’enfant</a:t>
            </a:r>
            <a:r>
              <a:rPr lang="fr-FR" noProof="0" dirty="0"/>
              <a:t>.</a:t>
            </a:r>
          </a:p>
          <a:p>
            <a:pPr lvl="0">
              <a:buFont typeface="Arial" pitchFamily="34" charset="0"/>
              <a:buChar char="•"/>
            </a:pPr>
            <a:r>
              <a:rPr lang="fr-FR" noProof="0" dirty="0"/>
              <a:t>En </a:t>
            </a:r>
            <a:r>
              <a:rPr lang="fr-FR" dirty="0"/>
              <a:t>présence de suintement de pus, asséchez quotidiennement l’oreille pour éviter une nouvelle infection.</a:t>
            </a:r>
            <a:r>
              <a:rPr lang="fr-FR" noProof="0" dirty="0"/>
              <a:t> (Consultez le Manuel du vendeur DVMA pour plus de détails.)</a:t>
            </a:r>
          </a:p>
          <a:p>
            <a:endParaRPr lang="fr-FR" sz="2800" noProof="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noProof="0" dirty="0"/>
              <a:t>Traitement aux antibiotiques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7724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2400" b="1" dirty="0"/>
              <a:t>Amoxicilline - Enfants</a:t>
            </a:r>
            <a:endParaRPr lang="fr-FR" sz="2400" dirty="0"/>
          </a:p>
          <a:p>
            <a:endParaRPr lang="fr-FR" b="1" i="1" noProof="0" dirty="0"/>
          </a:p>
          <a:p>
            <a:endParaRPr lang="fr-FR" b="1" i="1" noProof="0" dirty="0"/>
          </a:p>
          <a:p>
            <a:endParaRPr lang="fr-FR" b="1" i="1" noProof="0" dirty="0"/>
          </a:p>
          <a:p>
            <a:pPr>
              <a:buFont typeface="Arial" pitchFamily="34" charset="0"/>
              <a:buChar char="•"/>
            </a:pPr>
            <a:endParaRPr lang="fr-FR" sz="2400" b="1" i="1" noProof="0" dirty="0"/>
          </a:p>
          <a:p>
            <a:pPr>
              <a:buFont typeface="Arial" pitchFamily="34" charset="0"/>
              <a:buChar char="•"/>
            </a:pPr>
            <a:r>
              <a:rPr lang="fr-FR" sz="2400" b="1" noProof="0" dirty="0"/>
              <a:t>Cotrimoxazole - Enfants</a:t>
            </a:r>
          </a:p>
          <a:p>
            <a:pPr>
              <a:buNone/>
            </a:pPr>
            <a:endParaRPr lang="fr-FR" sz="3200" noProof="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30034"/>
              </p:ext>
            </p:extLst>
          </p:nvPr>
        </p:nvGraphicFramePr>
        <p:xfrm>
          <a:off x="1676400" y="2133600"/>
          <a:ext cx="6705602" cy="2247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4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194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r>
                        <a:rPr lang="fr-FR" sz="1700" noProof="0" dirty="0"/>
                        <a:t>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700" noProof="0" dirty="0"/>
                        <a:t>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700" noProof="0" dirty="0"/>
                        <a:t>Posologie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700" b="0" i="0" noProof="0" dirty="0"/>
                        <a:t>6-12 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700" noProof="0" dirty="0"/>
                        <a:t>250 mg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700" noProof="0" dirty="0">
                          <a:solidFill>
                            <a:schemeClr val="tx1"/>
                          </a:solidFill>
                        </a:rPr>
                        <a:t>Toutes les 8 heures pendant 10 jours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700" b="0" i="0" noProof="0" dirty="0"/>
                        <a:t>1-5 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700" noProof="0" dirty="0"/>
                        <a:t>125 mg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700" noProof="0" dirty="0">
                          <a:solidFill>
                            <a:schemeClr val="tx1"/>
                          </a:solidFill>
                        </a:rPr>
                        <a:t>Toutes les 8 heures pendant 10 jours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700" b="0" i="0" noProof="0" dirty="0"/>
                        <a:t>&lt; 1 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700" noProof="0" dirty="0"/>
                        <a:t>62,5 mg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700" noProof="0" dirty="0">
                          <a:solidFill>
                            <a:schemeClr val="tx1"/>
                          </a:solidFill>
                        </a:rPr>
                        <a:t>Toutes les 8 heures pendant 10 jours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015689"/>
              </p:ext>
            </p:extLst>
          </p:nvPr>
        </p:nvGraphicFramePr>
        <p:xfrm>
          <a:off x="1752598" y="4762500"/>
          <a:ext cx="6705602" cy="1546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r>
                        <a:rPr lang="fr-FR" noProof="0" dirty="0"/>
                        <a:t>ÂGE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Posologie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700" b="0" i="0" noProof="0" dirty="0"/>
                        <a:t>6-12 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700" noProof="0" dirty="0"/>
                        <a:t>480 mg (10 ml)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7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deux fois par jour pendant 5 jours  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700" b="0" i="0" noProof="0" dirty="0"/>
                        <a:t>6 mois</a:t>
                      </a:r>
                      <a:r>
                        <a:rPr lang="fr-FR" sz="1700" b="0" i="0" baseline="0" noProof="0" dirty="0"/>
                        <a:t> </a:t>
                      </a:r>
                      <a:r>
                        <a:rPr lang="fr-FR" sz="1700" b="0" i="0" noProof="0" dirty="0"/>
                        <a:t>-5 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700" noProof="0" dirty="0"/>
                        <a:t>240 mg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7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deux fois par jour pendant 5 jours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noProof="0" dirty="0"/>
              <a:t>Antalgiques pour diminuer la douleur et la fièvre </a:t>
            </a:r>
            <a:endParaRPr lang="fr-FR" sz="40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7724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2400" b="1" noProof="0" dirty="0"/>
              <a:t>Paracétamol - Enfants</a:t>
            </a:r>
            <a:endParaRPr lang="fr-FR" sz="2400" noProof="0" dirty="0"/>
          </a:p>
          <a:p>
            <a:endParaRPr lang="fr-FR" b="1" i="1" noProof="0" dirty="0"/>
          </a:p>
          <a:p>
            <a:endParaRPr lang="fr-FR" b="1" i="1" noProof="0" dirty="0"/>
          </a:p>
          <a:p>
            <a:endParaRPr lang="fr-FR" b="1" i="1" noProof="0" dirty="0"/>
          </a:p>
          <a:p>
            <a:pPr>
              <a:buFont typeface="Arial" pitchFamily="34" charset="0"/>
              <a:buChar char="•"/>
            </a:pPr>
            <a:endParaRPr lang="fr-FR" sz="2400" b="1" i="1" noProof="0" dirty="0"/>
          </a:p>
          <a:p>
            <a:pPr>
              <a:buFont typeface="Arial" pitchFamily="34" charset="0"/>
              <a:buChar char="•"/>
            </a:pPr>
            <a:r>
              <a:rPr lang="fr-FR" sz="2400" b="1" noProof="0" dirty="0"/>
              <a:t>Ibuprofène - Enfants</a:t>
            </a:r>
          </a:p>
          <a:p>
            <a:pPr>
              <a:buNone/>
            </a:pPr>
            <a:endParaRPr lang="fr-FR" sz="3200" noProof="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727065"/>
              </p:ext>
            </p:extLst>
          </p:nvPr>
        </p:nvGraphicFramePr>
        <p:xfrm>
          <a:off x="1676400" y="2133600"/>
          <a:ext cx="6705602" cy="186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2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8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r>
                        <a:rPr lang="fr-FR" noProof="0" dirty="0"/>
                        <a:t>ÂGE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Posologie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700" b="0" i="0" noProof="0" dirty="0"/>
                        <a:t>6-12 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700" noProof="0" dirty="0"/>
                        <a:t>250 mg (1/2 comprimé)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700" noProof="0" dirty="0"/>
                        <a:t>3 fois par jour pendant 3 jours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700" b="0" i="0" noProof="0" dirty="0">
                          <a:solidFill>
                            <a:schemeClr val="tx1"/>
                          </a:solidFill>
                        </a:rPr>
                        <a:t>1-5 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700" noProof="0" dirty="0"/>
                        <a:t>120 mg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700" noProof="0" dirty="0"/>
                        <a:t>3 fois par jour pendant 3 jours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700" b="0" i="0" noProof="0" dirty="0"/>
                        <a:t>3</a:t>
                      </a:r>
                      <a:r>
                        <a:rPr lang="fr-FR" sz="1700" b="0" i="0" baseline="0" noProof="0" dirty="0"/>
                        <a:t> mois-</a:t>
                      </a:r>
                      <a:r>
                        <a:rPr lang="fr-FR" sz="1700" b="0" i="0" noProof="0" dirty="0"/>
                        <a:t>1 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700" noProof="0" dirty="0"/>
                        <a:t>60 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700" noProof="0" dirty="0"/>
                        <a:t>3 fois par jour pendant 3 jours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361134"/>
              </p:ext>
            </p:extLst>
          </p:nvPr>
        </p:nvGraphicFramePr>
        <p:xfrm>
          <a:off x="1752598" y="4762500"/>
          <a:ext cx="6705602" cy="1546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r>
                        <a:rPr lang="fr-FR" noProof="0" dirty="0"/>
                        <a:t>ÂGE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Posologie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700" b="0" i="0" noProof="0" dirty="0"/>
                        <a:t>6-12 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700" noProof="0" dirty="0"/>
                        <a:t>200 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7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fois par jour avec de la nourriture pendant 3 jours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700" b="0" i="0" noProof="0" dirty="0"/>
                        <a:t>1-5 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700" noProof="0" dirty="0"/>
                        <a:t>100 mg (1/2 comprimé)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7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fois par jour avec de la nourriture pendant 3 jours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3409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noProof="0" dirty="0"/>
              <a:t>Directives </a:t>
            </a:r>
            <a:r>
              <a:rPr lang="fr-FR" dirty="0"/>
              <a:t>d</a:t>
            </a:r>
            <a:r>
              <a:rPr lang="fr-FR" sz="4000" b="1" noProof="0" dirty="0"/>
              <a:t>’orientation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752"/>
          </a:xfrm>
        </p:spPr>
        <p:txBody>
          <a:bodyPr>
            <a:normAutofit/>
          </a:bodyPr>
          <a:lstStyle/>
          <a:p>
            <a:pPr marL="0" lvl="0" indent="0"/>
            <a:r>
              <a:rPr lang="fr-FR" b="1" noProof="0" dirty="0"/>
              <a:t>Orientez :</a:t>
            </a:r>
          </a:p>
          <a:p>
            <a:pPr lvl="0">
              <a:buFont typeface="Arial" pitchFamily="34" charset="0"/>
              <a:buChar char="•"/>
            </a:pPr>
            <a:r>
              <a:rPr lang="fr-FR" noProof="0" dirty="0"/>
              <a:t>Les </a:t>
            </a:r>
            <a:r>
              <a:rPr lang="fr-FR" dirty="0"/>
              <a:t>clients qui ne réagissent pas au traitement</a:t>
            </a:r>
            <a:r>
              <a:rPr lang="fr-FR" noProof="0" dirty="0"/>
              <a:t>. </a:t>
            </a:r>
          </a:p>
          <a:p>
            <a:pPr lvl="0">
              <a:buFont typeface="Arial" pitchFamily="34" charset="0"/>
              <a:buChar char="•"/>
            </a:pPr>
            <a:r>
              <a:rPr lang="fr-FR" noProof="0" dirty="0"/>
              <a:t>Les enfants de moins de 1 an.</a:t>
            </a:r>
          </a:p>
          <a:p>
            <a:pPr lvl="0">
              <a:buFont typeface="Arial" pitchFamily="34" charset="0"/>
              <a:buChar char="•"/>
            </a:pPr>
            <a:r>
              <a:rPr lang="fr-FR" noProof="0" dirty="0"/>
              <a:t>Les clients avec une immunosuppression, par ex., une infection au VIH.</a:t>
            </a:r>
          </a:p>
          <a:p>
            <a:pPr lvl="0">
              <a:buFont typeface="Arial" pitchFamily="34" charset="0"/>
              <a:buChar char="•"/>
            </a:pPr>
            <a:r>
              <a:rPr lang="fr-FR" noProof="0" dirty="0"/>
              <a:t>Les </a:t>
            </a:r>
            <a:r>
              <a:rPr lang="fr-FR" dirty="0"/>
              <a:t>clients avec un suintement chronique de pus de l’oreille.</a:t>
            </a:r>
            <a:r>
              <a:rPr lang="fr-FR" noProof="0" dirty="0"/>
              <a:t> </a:t>
            </a:r>
          </a:p>
          <a:p>
            <a:endParaRPr lang="fr-FR" sz="3200" noProof="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7543800" cy="1600200"/>
          </a:xfrm>
        </p:spPr>
        <p:txBody>
          <a:bodyPr>
            <a:normAutofit/>
          </a:bodyPr>
          <a:lstStyle/>
          <a:p>
            <a:pPr algn="ctr"/>
            <a:r>
              <a:rPr lang="fr-FR" noProof="0" dirty="0"/>
              <a:t>I</a:t>
            </a:r>
            <a:r>
              <a:rPr lang="fr-FR" sz="4000" b="1" noProof="0" dirty="0"/>
              <a:t>nflammation de l’oreille externe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noProof="0" dirty="0"/>
              <a:t>Définition et généralités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6200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/>
              <a:t>L’i</a:t>
            </a:r>
            <a:r>
              <a:rPr lang="fr-FR" sz="3200" noProof="0" dirty="0"/>
              <a:t>nflammation </a:t>
            </a:r>
            <a:r>
              <a:rPr lang="fr-FR" dirty="0"/>
              <a:t>de l’oreille externe est une infection localisée du conduit de l’oreille externe. </a:t>
            </a:r>
          </a:p>
          <a:p>
            <a:pPr>
              <a:buFont typeface="Arial" pitchFamily="34" charset="0"/>
              <a:buChar char="•"/>
            </a:pPr>
            <a:r>
              <a:rPr lang="fr-FR" sz="3200" noProof="0" dirty="0"/>
              <a:t>Elle </a:t>
            </a:r>
            <a:r>
              <a:rPr lang="fr-FR" dirty="0"/>
              <a:t>peut être due à des bactéries, des champignons ou des virus. </a:t>
            </a:r>
          </a:p>
          <a:p>
            <a:pPr>
              <a:buFont typeface="Arial" pitchFamily="34" charset="0"/>
              <a:buChar char="•"/>
            </a:pPr>
            <a:r>
              <a:rPr lang="fr-FR" sz="3200" noProof="0" dirty="0"/>
              <a:t>Elle </a:t>
            </a:r>
            <a:r>
              <a:rPr lang="fr-FR" dirty="0"/>
              <a:t>est surtout courante chez les enfants. </a:t>
            </a:r>
            <a:endParaRPr lang="fr-FR" sz="3200" noProof="0" dirty="0"/>
          </a:p>
          <a:p>
            <a:endParaRPr lang="fr-FR" sz="3200" noProof="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/>
              <a:t>S</a:t>
            </a:r>
            <a:r>
              <a:rPr lang="fr-FR" sz="4000" b="1" noProof="0" dirty="0"/>
              <a:t>ignes et symptômes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3505200" cy="48768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3200" dirty="0"/>
              <a:t>Douleur et gonflement du lobe de l’oreille </a:t>
            </a:r>
          </a:p>
          <a:p>
            <a:pPr lvl="0">
              <a:buFont typeface="Arial" pitchFamily="34" charset="0"/>
              <a:buChar char="•"/>
            </a:pPr>
            <a:r>
              <a:rPr lang="fr-FR" sz="3200" dirty="0"/>
              <a:t>Éruption cutanée et démangeaisons </a:t>
            </a:r>
            <a:endParaRPr lang="fr-FR" sz="3200" noProof="0" dirty="0"/>
          </a:p>
          <a:p>
            <a:pPr lvl="0">
              <a:buFont typeface="Arial" pitchFamily="34" charset="0"/>
              <a:buChar char="•"/>
            </a:pPr>
            <a:r>
              <a:rPr lang="fr-FR" sz="3200" noProof="0" dirty="0"/>
              <a:t>Lésions </a:t>
            </a:r>
          </a:p>
          <a:p>
            <a:pPr lvl="0">
              <a:buFont typeface="Arial" pitchFamily="34" charset="0"/>
              <a:buChar char="•"/>
            </a:pPr>
            <a:r>
              <a:rPr lang="fr-FR" sz="3200" noProof="0" dirty="0"/>
              <a:t>Suintemen</a:t>
            </a:r>
            <a:r>
              <a:rPr lang="fr-FR" sz="3200" dirty="0"/>
              <a:t>t de pus </a:t>
            </a:r>
            <a:endParaRPr lang="en-US" sz="3200" dirty="0"/>
          </a:p>
          <a:p>
            <a:pPr>
              <a:buFont typeface="Arial" pitchFamily="34" charset="0"/>
              <a:buChar char="•"/>
            </a:pPr>
            <a:endParaRPr lang="fr-FR" sz="3200" noProof="0" dirty="0"/>
          </a:p>
        </p:txBody>
      </p:sp>
      <p:pic>
        <p:nvPicPr>
          <p:cNvPr id="5" name="Content Placeholder 4" descr="Otitis externa4"/>
          <p:cNvPicPr>
            <a:picLocks noGr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600200"/>
            <a:ext cx="441959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858000" y="3810000"/>
            <a:ext cx="91440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noProof="0" dirty="0"/>
              <a:t>Mesures générales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752"/>
          </a:xfrm>
        </p:spPr>
        <p:txBody>
          <a:bodyPr>
            <a:normAutofit/>
          </a:bodyPr>
          <a:lstStyle/>
          <a:p>
            <a:pPr marL="457200" lvl="0" indent="-457200">
              <a:buFont typeface="Arial" charset="0"/>
              <a:buChar char="•"/>
            </a:pPr>
            <a:r>
              <a:rPr lang="fr-FR" dirty="0"/>
              <a:t>Nettoyez le conduit de l’oreille affectée avec de l’eau propre ou une solution saline normale.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fr-FR" dirty="0"/>
              <a:t>Coupez les ongles courts pour éviter de traumatiser la zone en la grattant</a:t>
            </a:r>
            <a:r>
              <a:rPr lang="fr-FR" noProof="0" dirty="0"/>
              <a:t>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fr-FR" noProof="0" dirty="0"/>
              <a:t>Traitement et orientation</a:t>
            </a:r>
            <a:endParaRPr lang="fr-FR" sz="4000" b="1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7724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2400" b="1" noProof="0" dirty="0"/>
              <a:t>Paracétamol – Enfants</a:t>
            </a:r>
          </a:p>
          <a:p>
            <a:pPr>
              <a:buFont typeface="Arial" pitchFamily="34" charset="0"/>
              <a:buChar char="•"/>
            </a:pPr>
            <a:endParaRPr lang="fr-FR" sz="2400" b="1" i="1" noProof="0" dirty="0"/>
          </a:p>
          <a:p>
            <a:pPr>
              <a:buFont typeface="Arial" pitchFamily="34" charset="0"/>
              <a:buChar char="•"/>
            </a:pPr>
            <a:endParaRPr lang="fr-FR" sz="2400" b="1" i="1" noProof="0" dirty="0"/>
          </a:p>
          <a:p>
            <a:pPr>
              <a:buFont typeface="Arial" pitchFamily="34" charset="0"/>
              <a:buChar char="•"/>
            </a:pPr>
            <a:endParaRPr lang="fr-FR" sz="2400" b="1" i="1" noProof="0" dirty="0"/>
          </a:p>
          <a:p>
            <a:pPr>
              <a:buFont typeface="Arial" pitchFamily="34" charset="0"/>
              <a:buChar char="•"/>
            </a:pPr>
            <a:endParaRPr lang="fr-FR" sz="2400" b="1" i="1" noProof="0" dirty="0"/>
          </a:p>
          <a:p>
            <a:pPr>
              <a:buFont typeface="Arial" pitchFamily="34" charset="0"/>
              <a:buChar char="•"/>
            </a:pPr>
            <a:endParaRPr lang="fr-FR" sz="2400" b="1" i="1" noProof="0" dirty="0"/>
          </a:p>
          <a:p>
            <a:pPr>
              <a:buFont typeface="Arial" pitchFamily="34" charset="0"/>
              <a:buChar char="•"/>
            </a:pPr>
            <a:endParaRPr lang="fr-FR" sz="2400" b="1" noProof="0" dirty="0"/>
          </a:p>
          <a:p>
            <a:pPr>
              <a:buFont typeface="Arial" pitchFamily="34" charset="0"/>
              <a:buChar char="•"/>
            </a:pPr>
            <a:r>
              <a:rPr lang="fr-FR" sz="2400" b="1" dirty="0"/>
              <a:t>Orientez l’enfant ou le client vers le centre de soins III ou IV pour la prise en charge.</a:t>
            </a:r>
            <a:r>
              <a:rPr lang="fr-FR" sz="2400" b="1" noProof="0" dirty="0"/>
              <a:t> </a:t>
            </a:r>
            <a:endParaRPr lang="fr-FR" b="1" i="1" noProof="0" dirty="0"/>
          </a:p>
          <a:p>
            <a:endParaRPr lang="fr-FR" b="1" i="1" noProof="0" dirty="0"/>
          </a:p>
          <a:p>
            <a:endParaRPr lang="fr-FR" b="1" i="1" noProof="0" dirty="0"/>
          </a:p>
          <a:p>
            <a:pPr>
              <a:buFont typeface="Arial" pitchFamily="34" charset="0"/>
              <a:buChar char="•"/>
            </a:pPr>
            <a:endParaRPr lang="fr-FR" sz="2400" b="1" i="1" noProof="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078523"/>
              </p:ext>
            </p:extLst>
          </p:nvPr>
        </p:nvGraphicFramePr>
        <p:xfrm>
          <a:off x="1676400" y="2133600"/>
          <a:ext cx="6705602" cy="2339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55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84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r>
                        <a:rPr lang="en-US" dirty="0"/>
                        <a:t>ÂGE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Posologie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800" b="0" i="0" noProof="0" dirty="0"/>
                        <a:t>6-12 ans</a:t>
                      </a:r>
                      <a:endParaRPr lang="fr-FR" b="0" i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noProof="0" dirty="0"/>
                        <a:t>250 mg (1/2 comprimé)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noProof="0" dirty="0"/>
                        <a:t>3 fois par jour pendant 3 jours</a:t>
                      </a:r>
                      <a:endParaRPr lang="fr-FR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800" b="0" i="0" noProof="0" dirty="0">
                          <a:solidFill>
                            <a:schemeClr val="tx1"/>
                          </a:solidFill>
                        </a:rPr>
                        <a:t>1-5 ans</a:t>
                      </a:r>
                      <a:endParaRPr lang="fr-FR" b="0" i="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noProof="0" dirty="0"/>
                        <a:t>120 mg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noProof="0" dirty="0"/>
                        <a:t>3 fois par jour pendant 3 jours</a:t>
                      </a:r>
                      <a:endParaRPr lang="fr-FR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fr-FR" sz="1800" b="0" i="0" noProof="0" dirty="0"/>
                        <a:t>3</a:t>
                      </a:r>
                      <a:r>
                        <a:rPr lang="fr-FR" sz="1800" b="0" i="0" baseline="0" noProof="0" dirty="0"/>
                        <a:t> mois -1</a:t>
                      </a:r>
                      <a:r>
                        <a:rPr lang="fr-FR" sz="1800" b="0" i="0" noProof="0" dirty="0"/>
                        <a:t> an</a:t>
                      </a:r>
                      <a:endParaRPr lang="fr-FR" b="0" i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noProof="0" dirty="0"/>
                        <a:t>60 mg </a:t>
                      </a:r>
                      <a:endParaRPr lang="fr-FR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noProof="0" dirty="0"/>
                        <a:t>3 fois par jour pendant 3 jours</a:t>
                      </a:r>
                      <a:endParaRPr lang="fr-FR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5834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315200" cy="1096962"/>
          </a:xfrm>
        </p:spPr>
        <p:txBody>
          <a:bodyPr/>
          <a:lstStyle/>
          <a:p>
            <a:pPr algn="ctr"/>
            <a:r>
              <a:rPr lang="fr-FR" b="1" noProof="0" dirty="0"/>
              <a:t>Objectifs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7924800" cy="5026152"/>
          </a:xfrm>
          <a:noFill/>
        </p:spPr>
        <p:txBody>
          <a:bodyPr>
            <a:normAutofit fontScale="92500"/>
          </a:bodyPr>
          <a:lstStyle/>
          <a:p>
            <a:pPr marL="0" indent="0"/>
            <a:r>
              <a:rPr lang="fr-FR" sz="2800" dirty="0"/>
              <a:t>Après avoir participé activement à cette session, la personne pourra </a:t>
            </a:r>
            <a:r>
              <a:rPr lang="fr-FR" sz="2800" noProof="0" dirty="0"/>
              <a:t>:</a:t>
            </a:r>
          </a:p>
          <a:p>
            <a:pPr marL="346075" lvl="0" indent="-346075"/>
            <a:r>
              <a:rPr lang="fr-FR" sz="2400" noProof="0" dirty="0"/>
              <a:t>1. Citer au moins trois signes et symptômes d’infection de l’oreille </a:t>
            </a:r>
            <a:r>
              <a:rPr lang="fr-FR" sz="2400" u="sng" noProof="0" dirty="0"/>
              <a:t>moyenne</a:t>
            </a:r>
            <a:r>
              <a:rPr lang="fr-FR" sz="2400" noProof="0" dirty="0"/>
              <a:t>.</a:t>
            </a:r>
          </a:p>
          <a:p>
            <a:pPr marL="284163" lvl="0" indent="-284163"/>
            <a:r>
              <a:rPr lang="fr-FR" sz="2400" noProof="0" dirty="0"/>
              <a:t>2</a:t>
            </a:r>
            <a:r>
              <a:rPr lang="fr-FR" sz="2400" dirty="0"/>
              <a:t>. Citer au moins trois signes et symptômes d’infection de l’oreille </a:t>
            </a:r>
            <a:r>
              <a:rPr lang="fr-FR" sz="2400" u="sng" noProof="0" dirty="0"/>
              <a:t>externe</a:t>
            </a:r>
            <a:r>
              <a:rPr lang="fr-FR" sz="2400" noProof="0" dirty="0"/>
              <a:t>. </a:t>
            </a:r>
          </a:p>
          <a:p>
            <a:pPr marL="0" lvl="0" indent="0"/>
            <a:r>
              <a:rPr lang="fr-FR" sz="2400" noProof="0" dirty="0"/>
              <a:t>3. Démontrer comment évaluer un client pour savoir s’il a un trouble de l’oreille.</a:t>
            </a:r>
          </a:p>
          <a:p>
            <a:pPr marL="284163" lvl="0" indent="-284163"/>
            <a:r>
              <a:rPr lang="fr-FR" sz="2400" noProof="0" dirty="0"/>
              <a:t>4. Décrire comment conseiller la personne en charge des soins ou le client au sujet du traitement d’une infection de l’oreille </a:t>
            </a:r>
            <a:r>
              <a:rPr lang="fr-FR" sz="2400" u="sng" noProof="0" dirty="0"/>
              <a:t>moyenne</a:t>
            </a:r>
            <a:r>
              <a:rPr lang="fr-FR" sz="2400" noProof="0" dirty="0"/>
              <a:t>. </a:t>
            </a:r>
          </a:p>
          <a:p>
            <a:pPr marL="284163" indent="-284163"/>
            <a:r>
              <a:rPr lang="fr-FR" sz="2400" noProof="0" dirty="0"/>
              <a:t>5</a:t>
            </a:r>
            <a:r>
              <a:rPr lang="fr-FR" sz="2400" dirty="0"/>
              <a:t>. Décrire comment conseiller la personne en charge des soins ou le client au sujet du traitement d’une infection de l’oreille </a:t>
            </a:r>
            <a:r>
              <a:rPr lang="fr-FR" sz="2400" u="sng" dirty="0"/>
              <a:t>externe</a:t>
            </a:r>
            <a:r>
              <a:rPr lang="fr-FR" sz="2400" noProof="0" dirty="0"/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/>
              <a:t>Exercice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noProof="0" dirty="0"/>
              <a:t>Évaluez le client</a:t>
            </a:r>
          </a:p>
        </p:txBody>
      </p:sp>
    </p:spTree>
    <p:extLst>
      <p:ext uri="{BB962C8B-B14F-4D97-AF65-F5344CB8AC3E}">
        <p14:creationId xmlns:p14="http://schemas.microsoft.com/office/powerpoint/2010/main" val="5732000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/>
              <a:t>Exercice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noProof="0" dirty="0"/>
              <a:t>Conseillez le client ou la personne responsable des soins</a:t>
            </a:r>
          </a:p>
        </p:txBody>
      </p:sp>
    </p:spTree>
    <p:extLst>
      <p:ext uri="{BB962C8B-B14F-4D97-AF65-F5344CB8AC3E}">
        <p14:creationId xmlns:p14="http://schemas.microsoft.com/office/powerpoint/2010/main" val="2776503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73162"/>
          </a:xfrm>
        </p:spPr>
        <p:txBody>
          <a:bodyPr>
            <a:noAutofit/>
          </a:bodyPr>
          <a:lstStyle/>
          <a:p>
            <a:pPr algn="ctr"/>
            <a:r>
              <a:rPr lang="fr-FR" sz="4000" b="1" noProof="0" dirty="0"/>
              <a:t>Structure de l’oreille</a:t>
            </a:r>
          </a:p>
        </p:txBody>
      </p:sp>
      <p:pic>
        <p:nvPicPr>
          <p:cNvPr id="3" name="Picture 4" descr="http://4.bp.blogspot.com/--Y7pbZh4WX8/TbBfERTPVJI/AAAAAAAAAJE/jX0IAcByJd0/s1600/ear%255B1%25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447800"/>
            <a:ext cx="7239000" cy="5124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fr-FR" noProof="0" dirty="0"/>
              <a:t>I</a:t>
            </a:r>
            <a:r>
              <a:rPr lang="fr-FR" sz="4000" b="1" noProof="0" dirty="0"/>
              <a:t>ntroduction et généralités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752"/>
          </a:xfrm>
        </p:spPr>
        <p:txBody>
          <a:bodyPr>
            <a:normAutofit/>
          </a:bodyPr>
          <a:lstStyle/>
          <a:p>
            <a:pPr marL="0" indent="0"/>
            <a:r>
              <a:rPr lang="fr-FR" sz="3200" noProof="0" dirty="0"/>
              <a:t>Les troubles affectant les oreilles présentent souvent des symptômes tels que :</a:t>
            </a:r>
          </a:p>
          <a:p>
            <a:pPr lvl="1">
              <a:buFont typeface="Arial" pitchFamily="34" charset="0"/>
              <a:buChar char="•"/>
            </a:pPr>
            <a:r>
              <a:rPr lang="fr-FR" sz="3200" dirty="0"/>
              <a:t>Du pus suintant de l’oreille</a:t>
            </a:r>
          </a:p>
          <a:p>
            <a:pPr lvl="1">
              <a:buFont typeface="Arial" pitchFamily="34" charset="0"/>
              <a:buChar char="•"/>
            </a:pPr>
            <a:r>
              <a:rPr lang="fr-FR" sz="3200" noProof="0" dirty="0"/>
              <a:t>Un écoulement nasal et des éternuements</a:t>
            </a:r>
          </a:p>
          <a:p>
            <a:pPr lvl="1">
              <a:buFont typeface="Arial" pitchFamily="34" charset="0"/>
              <a:buChar char="•"/>
            </a:pPr>
            <a:r>
              <a:rPr lang="fr-FR" sz="3200" dirty="0"/>
              <a:t>Des yeux rouges</a:t>
            </a:r>
          </a:p>
          <a:p>
            <a:pPr lvl="1">
              <a:buFont typeface="Arial" pitchFamily="34" charset="0"/>
              <a:buChar char="•"/>
            </a:pPr>
            <a:r>
              <a:rPr lang="fr-FR" sz="3200" noProof="0" dirty="0"/>
              <a:t>De la fièvre (parfois, mais pas toujours)</a:t>
            </a:r>
          </a:p>
          <a:p>
            <a:endParaRPr lang="fr-FR" sz="3200" noProof="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924800" cy="944562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Évaluation du client </a:t>
            </a:r>
            <a:r>
              <a:rPr lang="fr-FR" sz="4000" b="1" noProof="0" dirty="0"/>
              <a:t>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07018082"/>
              </p:ext>
            </p:extLst>
          </p:nvPr>
        </p:nvGraphicFramePr>
        <p:xfrm>
          <a:off x="762000" y="1447799"/>
          <a:ext cx="7848600" cy="46297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2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200" b="1" i="0" noProof="0" dirty="0"/>
                        <a:t>Question</a:t>
                      </a:r>
                      <a:endParaRPr lang="fr-FR" sz="22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200" b="1" i="0" noProof="0" dirty="0"/>
                        <a:t>Raison</a:t>
                      </a:r>
                      <a:endParaRPr lang="fr-FR" sz="22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553">
                <a:tc>
                  <a:txBody>
                    <a:bodyPr/>
                    <a:lstStyle/>
                    <a:p>
                      <a:pPr marL="4572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 a-t-il du pus qui coule de l’oreille</a:t>
                      </a:r>
                      <a:r>
                        <a:rPr lang="fr-FR" sz="18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noProof="0" dirty="0">
                          <a:latin typeface="+mj-lt"/>
                          <a:ea typeface="Times New Roman"/>
                          <a:cs typeface="Times New Roman"/>
                        </a:rPr>
                        <a:t>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Permet 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 déterminer l’inflammation/infection dans l’oreille</a:t>
                      </a:r>
                      <a:r>
                        <a:rPr lang="fr-FR" sz="1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endParaRPr lang="fr-FR" sz="18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pPr marL="457200" marR="0" indent="-4572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2"/>
                      </a:pPr>
                      <a:r>
                        <a:rPr lang="fr-FR" sz="1800" noProof="0" dirty="0"/>
                        <a:t>Le 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suintement vient-il de la partie interne ou externe de l’oreille </a:t>
                      </a:r>
                      <a:r>
                        <a:rPr lang="fr-FR" sz="1800" noProof="0" dirty="0"/>
                        <a:t>?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noProof="0" dirty="0"/>
                        <a:t>Un 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suintement provenant de l’</a:t>
                      </a:r>
                      <a:r>
                        <a:rPr lang="fr-FR" sz="1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intérieur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l’oreille est un signe </a:t>
                      </a:r>
                      <a:r>
                        <a:rPr lang="fr-FR" sz="180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d’infection de l’oreille moyenne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fr-FR" sz="1800" noProof="0" dirty="0"/>
                        <a:t> 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noProof="0" dirty="0"/>
                        <a:t>Un</a:t>
                      </a:r>
                      <a:r>
                        <a:rPr lang="fr-FR" sz="1800" baseline="0" noProof="0" dirty="0"/>
                        <a:t> 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suintement provenant de l’</a:t>
                      </a:r>
                      <a:r>
                        <a:rPr lang="fr-FR" sz="1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extérieur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l’oreille est un signe d’</a:t>
                      </a:r>
                      <a:r>
                        <a:rPr lang="fr-FR" sz="180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infection de l’oreille externe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Le client a sans doute aussi des lésions à cet endroit</a:t>
                      </a:r>
                      <a:r>
                        <a:rPr lang="fr-FR" sz="1800" noProof="0" dirty="0"/>
                        <a:t>.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97403">
                <a:tc>
                  <a:txBody>
                    <a:bodyPr/>
                    <a:lstStyle/>
                    <a:p>
                      <a:pPr marL="4572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r>
                        <a:rPr lang="fr-FR" sz="1800" noProof="0" dirty="0">
                          <a:latin typeface="+mj-lt"/>
                          <a:ea typeface="Times New Roman"/>
                          <a:cs typeface="Times New Roman"/>
                        </a:rPr>
                        <a:t>De 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quelle couleur est le suintement de pus ?</a:t>
                      </a:r>
                      <a:r>
                        <a:rPr lang="en-US" sz="1800" dirty="0">
                          <a:effectLst/>
                        </a:rPr>
                        <a:t>  </a:t>
                      </a:r>
                      <a:r>
                        <a:rPr lang="fr-FR" sz="1800" noProof="0" dirty="0"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suintement de pus jaune dans l’inflammation de l’oreille externe est dû à une infection bactérienne</a:t>
                      </a: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</a:t>
                      </a:r>
                      <a:r>
                        <a:rPr lang="fr-FR" sz="1800" kern="1200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pus blanc ou noir dans l’inflammation de l’oreille externe est dû à une infection fongique</a:t>
                      </a: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5045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89997316"/>
              </p:ext>
            </p:extLst>
          </p:nvPr>
        </p:nvGraphicFramePr>
        <p:xfrm>
          <a:off x="762000" y="1295400"/>
          <a:ext cx="7924800" cy="52031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812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200" b="1" i="0" noProof="0" dirty="0"/>
                        <a:t>Question</a:t>
                      </a:r>
                      <a:endParaRPr lang="fr-FR" sz="22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200" b="1" i="0" noProof="0" dirty="0"/>
                        <a:t>Raison</a:t>
                      </a:r>
                      <a:endParaRPr lang="fr-FR" sz="2200" b="1" i="0" kern="1200" noProof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6873">
                <a:tc>
                  <a:txBody>
                    <a:bodyPr/>
                    <a:lstStyle/>
                    <a:p>
                      <a:pPr marL="457200" marR="0" indent="-4572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4"/>
                      </a:pPr>
                      <a:r>
                        <a:rPr lang="fr-FR" sz="1800" noProof="0" dirty="0"/>
                        <a:t>L’oreille vous démange-t-elle ?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L’infection de l’oreille </a:t>
                      </a:r>
                      <a:r>
                        <a:rPr lang="fr-FR" sz="1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moyenne 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n’entraîne pas de démangeaisons. 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L’infection de l’oreille </a:t>
                      </a:r>
                      <a:r>
                        <a:rPr lang="fr-FR" sz="1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externe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fr-FR" sz="180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tendance à causer des démangeaisons 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dans la partie extérieure de l’oreille</a:t>
                      </a:r>
                      <a:r>
                        <a:rPr lang="fr-FR" sz="1800" noProof="0" dirty="0"/>
                        <a:t>.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0">
                <a:tc>
                  <a:txBody>
                    <a:bodyPr/>
                    <a:lstStyle/>
                    <a:p>
                      <a:pPr marL="4572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5"/>
                      </a:pPr>
                      <a:r>
                        <a:rPr lang="fr-FR" sz="1800" noProof="0" dirty="0"/>
                        <a:t>Depuis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combien de temps le suintement est-il présent </a:t>
                      </a:r>
                      <a:r>
                        <a:rPr lang="fr-FR" sz="1800" noProof="0" dirty="0"/>
                        <a:t>?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noProof="0" dirty="0"/>
                        <a:t>Permet 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 savoir si l’inflammation de l’oreille est aiguë ou chronique</a:t>
                      </a:r>
                      <a:r>
                        <a:rPr lang="fr-FR" sz="1800" noProof="0" dirty="0"/>
                        <a:t>.</a:t>
                      </a:r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Permet 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 choisir le médicament et la durée du traitement. </a:t>
                      </a:r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Tout 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cas de suintement de pus qui dure plus de 2 semaines ou qui va et vient doit faire l’objet d’une orientation</a:t>
                      </a: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2200">
                <a:tc>
                  <a:txBody>
                    <a:bodyPr/>
                    <a:lstStyle/>
                    <a:p>
                      <a:pPr marL="457200" marR="0" indent="-4572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6"/>
                      </a:pPr>
                      <a:r>
                        <a:rPr lang="fr-FR" sz="1800" noProof="0" dirty="0"/>
                        <a:t>Quel 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traitement a été administré jusqu’à présent</a:t>
                      </a:r>
                      <a:r>
                        <a:rPr lang="fr-FR" sz="18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?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fr-FR" sz="1800" noProof="0" dirty="0"/>
                        <a:t>Permet 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 savoir quel traitement administrer ensuite</a:t>
                      </a:r>
                      <a:r>
                        <a:rPr lang="fr-FR" sz="1800" noProof="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fr-FR" sz="1800" noProof="0" dirty="0"/>
                        <a:t>Peut 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aider à savoir s’il faut orienter le client ou pas</a:t>
                      </a:r>
                      <a:r>
                        <a:rPr lang="fr-FR" sz="1800" noProof="0" dirty="0"/>
                        <a:t>.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924800" cy="944562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Évaluation du client </a:t>
            </a:r>
            <a:r>
              <a:rPr lang="fr-FR" b="0" noProof="0" dirty="0"/>
              <a:t>(2)</a:t>
            </a:r>
            <a:r>
              <a:rPr lang="fr-FR" noProof="0" dirty="0"/>
              <a:t> </a:t>
            </a:r>
            <a:endParaRPr lang="fr-FR" sz="4000" b="1" noProof="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57066664"/>
              </p:ext>
            </p:extLst>
          </p:nvPr>
        </p:nvGraphicFramePr>
        <p:xfrm>
          <a:off x="762000" y="1447800"/>
          <a:ext cx="7924800" cy="466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7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812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400" b="1" i="0" noProof="0" dirty="0"/>
                        <a:t>Si …</a:t>
                      </a:r>
                      <a:endParaRPr lang="fr-FR" sz="24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400" b="1" i="0" noProof="0" dirty="0"/>
                        <a:t>Alors …</a:t>
                      </a:r>
                      <a:endParaRPr lang="fr-FR" sz="24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207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/>
                        <a:t>Le </a:t>
                      </a: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suintement de pus provient de </a:t>
                      </a:r>
                      <a:r>
                        <a:rPr lang="fr-FR" sz="1800" u="sng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l’intérieur</a:t>
                      </a: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l’oreille et il n’y a </a:t>
                      </a:r>
                      <a:r>
                        <a:rPr lang="fr-FR" sz="1800" u="sng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pas de démangeaison</a:t>
                      </a:r>
                      <a:r>
                        <a:rPr lang="fr-FR" sz="2000" noProof="0" dirty="0"/>
                        <a:t> </a:t>
                      </a:r>
                      <a:r>
                        <a:rPr lang="fr-FR" sz="2000" baseline="0" noProof="0" dirty="0"/>
                        <a:t>…</a:t>
                      </a:r>
                      <a:endParaRPr lang="fr-FR" sz="20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2000" noProof="0" dirty="0"/>
                        <a:t>C’est </a:t>
                      </a: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une infection/inflammation de l’oreille MOYENNE</a:t>
                      </a:r>
                      <a:r>
                        <a:rPr lang="fr-FR" sz="2000" baseline="0" noProof="0" dirty="0"/>
                        <a:t>.</a:t>
                      </a:r>
                      <a:endParaRPr lang="fr-FR" sz="2000" noProof="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/>
                        <a:t>Le </a:t>
                      </a: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suintement de pus provient de la </a:t>
                      </a:r>
                      <a:r>
                        <a:rPr lang="fr-FR" sz="1800" u="sng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partie extérieure</a:t>
                      </a: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l’oreille et des </a:t>
                      </a:r>
                      <a:r>
                        <a:rPr lang="fr-FR" sz="1800" u="sng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démangeaisons </a:t>
                      </a: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sont présentes </a:t>
                      </a:r>
                      <a:r>
                        <a:rPr lang="fr-FR" sz="2000" baseline="0" noProof="0" dirty="0"/>
                        <a:t>…</a:t>
                      </a:r>
                      <a:endParaRPr lang="fr-FR" sz="2000" kern="1200" noProof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2000" noProof="0" dirty="0"/>
                        <a:t>C’est </a:t>
                      </a: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une infection de l’oreille EXTERNE</a:t>
                      </a:r>
                      <a:r>
                        <a:rPr lang="fr-FR" sz="2000" baseline="0" noProof="0" dirty="0"/>
                        <a:t>.</a:t>
                      </a:r>
                      <a:endParaRPr lang="fr-FR" sz="2000" noProof="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Dans le cas d’une </a:t>
                      </a:r>
                      <a:r>
                        <a:rPr lang="fr-FR" sz="1800" u="sng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infection de l’oreille externe</a:t>
                      </a: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le pus est </a:t>
                      </a:r>
                      <a:r>
                        <a:rPr lang="fr-FR" sz="1800" u="sng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jaune</a:t>
                      </a: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000" u="none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…</a:t>
                      </a:r>
                      <a:endParaRPr lang="fr-FR" sz="2000" kern="1200" noProof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2000" u="none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C’est </a:t>
                      </a: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dû à une infection BACTÉRIENNE</a:t>
                      </a:r>
                      <a:r>
                        <a:rPr lang="fr-FR" sz="2000" u="none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  <a:endParaRPr lang="fr-FR" sz="2000" noProof="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kern="1200" noProof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Dans </a:t>
                      </a: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 cas d’une </a:t>
                      </a:r>
                      <a:r>
                        <a:rPr lang="fr-FR" sz="1800" u="sng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infection de l’oreille externe</a:t>
                      </a: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le pus est </a:t>
                      </a:r>
                      <a:r>
                        <a:rPr lang="fr-FR" sz="1800" u="sng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blanc ou noir</a:t>
                      </a: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000" u="none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…</a:t>
                      </a:r>
                      <a:endParaRPr lang="fr-FR" sz="2000" kern="1200" noProof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r>
                        <a:rPr lang="fr-FR" sz="2000" u="none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C’est </a:t>
                      </a:r>
                      <a:r>
                        <a:rPr lang="fr-FR" sz="18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dû à une infection FONGIQUE.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924800" cy="944562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Évaluation du client </a:t>
            </a:r>
            <a:r>
              <a:rPr lang="fr-FR" sz="4000" b="0" noProof="0" dirty="0"/>
              <a:t>(3)</a:t>
            </a:r>
          </a:p>
        </p:txBody>
      </p:sp>
    </p:spTree>
    <p:extLst>
      <p:ext uri="{BB962C8B-B14F-4D97-AF65-F5344CB8AC3E}">
        <p14:creationId xmlns:p14="http://schemas.microsoft.com/office/powerpoint/2010/main" val="2397649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7543800" cy="2286000"/>
          </a:xfrm>
        </p:spPr>
        <p:txBody>
          <a:bodyPr>
            <a:normAutofit/>
          </a:bodyPr>
          <a:lstStyle/>
          <a:p>
            <a:pPr algn="ctr"/>
            <a:r>
              <a:rPr lang="fr-FR" noProof="0" dirty="0"/>
              <a:t>Infection </a:t>
            </a:r>
            <a:r>
              <a:rPr lang="fr-FR" sz="4000" b="1" noProof="0" dirty="0"/>
              <a:t>de l’oreille moyenne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noProof="0" dirty="0"/>
              <a:t>Définition et généralités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/>
              <a:t>L’i</a:t>
            </a:r>
            <a:r>
              <a:rPr lang="fr-FR" noProof="0" dirty="0"/>
              <a:t>nfection </a:t>
            </a:r>
            <a:r>
              <a:rPr lang="fr-FR" dirty="0"/>
              <a:t>de l’oreille moyenne est causée par une infection bactérienne ou virale de l’oreille moyenne</a:t>
            </a:r>
            <a:r>
              <a:rPr lang="fr-FR" noProof="0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L’infection de l’oreille moyenne est plus courante chez les enfants que chez les </a:t>
            </a:r>
            <a:r>
              <a:rPr lang="fr-FR" noProof="0" dirty="0"/>
              <a:t>adultes.</a:t>
            </a:r>
          </a:p>
          <a:p>
            <a:pPr>
              <a:buFont typeface="Arial" pitchFamily="34" charset="0"/>
              <a:buChar char="•"/>
            </a:pPr>
            <a:r>
              <a:rPr lang="fr-FR" noProof="0" dirty="0"/>
              <a:t>Si l’infection de l’oreille moyenne n’est pas traitée correctement, la personne pourrait subir une perte de l’ouïe.</a:t>
            </a:r>
          </a:p>
          <a:p>
            <a:endParaRPr lang="fr-FR" sz="3200" noProof="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2025</TotalTime>
  <Words>1053</Words>
  <Application>Microsoft Office PowerPoint</Application>
  <PresentationFormat>On-screen Show (4:3)</PresentationFormat>
  <Paragraphs>180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Courier New</vt:lpstr>
      <vt:lpstr>Wingdings</vt:lpstr>
      <vt:lpstr>Office Theme</vt:lpstr>
      <vt:lpstr>Formation pour les dépôts de vente de médicaments accrédités  Ouganda</vt:lpstr>
      <vt:lpstr>Objectifs</vt:lpstr>
      <vt:lpstr>Structure de l’oreille</vt:lpstr>
      <vt:lpstr>Introduction et généralités</vt:lpstr>
      <vt:lpstr>Évaluation du client (1)</vt:lpstr>
      <vt:lpstr>Évaluation du client (2) </vt:lpstr>
      <vt:lpstr>Évaluation du client (3)</vt:lpstr>
      <vt:lpstr>Infection de l’oreille moyenne</vt:lpstr>
      <vt:lpstr>Définition et généralités</vt:lpstr>
      <vt:lpstr>Signes et symptômes </vt:lpstr>
      <vt:lpstr>Mesures générales</vt:lpstr>
      <vt:lpstr>Traitement aux antibiotiques</vt:lpstr>
      <vt:lpstr>Antalgiques pour diminuer la douleur et la fièvre </vt:lpstr>
      <vt:lpstr>Directives d’orientation</vt:lpstr>
      <vt:lpstr>Inflammation de l’oreille externe</vt:lpstr>
      <vt:lpstr>Définition et généralités</vt:lpstr>
      <vt:lpstr>Signes et symptômes </vt:lpstr>
      <vt:lpstr>Mesures générales</vt:lpstr>
      <vt:lpstr>Traitement et orientation</vt:lpstr>
      <vt:lpstr>Exercice 1</vt:lpstr>
      <vt:lpstr>Exercice 2</vt:lpstr>
    </vt:vector>
  </TitlesOfParts>
  <Company>MSH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176</cp:revision>
  <dcterms:created xsi:type="dcterms:W3CDTF">2011-09-08T16:26:48Z</dcterms:created>
  <dcterms:modified xsi:type="dcterms:W3CDTF">2019-05-16T18:52:33Z</dcterms:modified>
</cp:coreProperties>
</file>