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62"/>
  </p:notesMasterIdLst>
  <p:sldIdLst>
    <p:sldId id="315" r:id="rId3"/>
    <p:sldId id="260" r:id="rId4"/>
    <p:sldId id="259" r:id="rId5"/>
    <p:sldId id="258" r:id="rId6"/>
    <p:sldId id="261" r:id="rId7"/>
    <p:sldId id="262" r:id="rId8"/>
    <p:sldId id="316" r:id="rId9"/>
    <p:sldId id="265" r:id="rId10"/>
    <p:sldId id="266" r:id="rId11"/>
    <p:sldId id="267" r:id="rId12"/>
    <p:sldId id="269" r:id="rId13"/>
    <p:sldId id="268" r:id="rId14"/>
    <p:sldId id="270" r:id="rId15"/>
    <p:sldId id="271" r:id="rId16"/>
    <p:sldId id="272" r:id="rId17"/>
    <p:sldId id="273" r:id="rId18"/>
    <p:sldId id="274" r:id="rId19"/>
    <p:sldId id="275" r:id="rId20"/>
    <p:sldId id="276" r:id="rId21"/>
    <p:sldId id="323" r:id="rId22"/>
    <p:sldId id="317" r:id="rId23"/>
    <p:sldId id="278" r:id="rId24"/>
    <p:sldId id="279" r:id="rId25"/>
    <p:sldId id="324" r:id="rId26"/>
    <p:sldId id="280" r:id="rId27"/>
    <p:sldId id="281" r:id="rId28"/>
    <p:sldId id="282" r:id="rId29"/>
    <p:sldId id="283" r:id="rId30"/>
    <p:sldId id="318" r:id="rId31"/>
    <p:sldId id="285" r:id="rId32"/>
    <p:sldId id="286" r:id="rId33"/>
    <p:sldId id="287" r:id="rId34"/>
    <p:sldId id="288" r:id="rId35"/>
    <p:sldId id="289" r:id="rId36"/>
    <p:sldId id="319" r:id="rId37"/>
    <p:sldId id="291" r:id="rId38"/>
    <p:sldId id="292" r:id="rId39"/>
    <p:sldId id="293" r:id="rId40"/>
    <p:sldId id="294" r:id="rId41"/>
    <p:sldId id="295" r:id="rId42"/>
    <p:sldId id="320" r:id="rId43"/>
    <p:sldId id="297" r:id="rId44"/>
    <p:sldId id="298" r:id="rId45"/>
    <p:sldId id="299" r:id="rId46"/>
    <p:sldId id="300" r:id="rId47"/>
    <p:sldId id="301" r:id="rId48"/>
    <p:sldId id="321" r:id="rId49"/>
    <p:sldId id="303" r:id="rId50"/>
    <p:sldId id="304" r:id="rId51"/>
    <p:sldId id="305" r:id="rId52"/>
    <p:sldId id="306" r:id="rId53"/>
    <p:sldId id="307" r:id="rId54"/>
    <p:sldId id="308" r:id="rId55"/>
    <p:sldId id="322" r:id="rId56"/>
    <p:sldId id="310" r:id="rId57"/>
    <p:sldId id="311" r:id="rId58"/>
    <p:sldId id="312" r:id="rId59"/>
    <p:sldId id="313" r:id="rId60"/>
    <p:sldId id="314"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Fabienne Boulongne-Collier" initials="FB [7]" lastIdx="1" clrIdx="6"/>
  <p:cmAuthor id="1" name="Fabienne Boulongne-Collier" initials="FB" lastIdx="1" clrIdx="0"/>
  <p:cmAuthor id="2" name="Fabienne Boulongne-Collier" initials="FB [2]" lastIdx="1" clrIdx="1"/>
  <p:cmAuthor id="3" name="Fabienne Boulongne-Collier" initials="FB [3]" lastIdx="1" clrIdx="2"/>
  <p:cmAuthor id="4" name="Fabienne Boulongne-Collier" initials="FB [4]" lastIdx="1" clrIdx="3"/>
  <p:cmAuthor id="5" name="Fabienne Boulongne-Collier" initials="FB [5]" lastIdx="1" clrIdx="4"/>
  <p:cmAuthor id="6" name="Fabienne Boulongne-Collier" initials="FB [6]"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526"/>
    <p:restoredTop sz="69067"/>
  </p:normalViewPr>
  <p:slideViewPr>
    <p:cSldViewPr>
      <p:cViewPr varScale="1">
        <p:scale>
          <a:sx n="79" d="100"/>
          <a:sy n="79" d="100"/>
        </p:scale>
        <p:origin x="2142" y="78"/>
      </p:cViewPr>
      <p:guideLst>
        <p:guide orient="horz" pos="2160"/>
        <p:guide pos="2880"/>
      </p:guideLst>
    </p:cSldViewPr>
  </p:slideViewPr>
  <p:notesTextViewPr>
    <p:cViewPr>
      <p:scale>
        <a:sx n="1" d="1"/>
        <a:sy n="1" d="1"/>
      </p:scale>
      <p:origin x="0" y="0"/>
    </p:cViewPr>
  </p:notesTextViewPr>
  <p:sorterViewPr>
    <p:cViewPr>
      <p:scale>
        <a:sx n="100" d="100"/>
        <a:sy n="100" d="100"/>
      </p:scale>
      <p:origin x="0" y="130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DDAC55-EF07-0E40-87C8-925798196B85}" type="datetimeFigureOut">
              <a:rPr lang="en-US" smtClean="0"/>
              <a:t>5/16/2019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AF3E9B-2026-1241-9F82-1B1097ED4919}" type="slidenum">
              <a:rPr lang="en-US" smtClean="0"/>
              <a:t>‹#›</a:t>
            </a:fld>
            <a:endParaRPr lang="en-US" dirty="0"/>
          </a:p>
        </p:txBody>
      </p:sp>
    </p:spTree>
    <p:extLst>
      <p:ext uri="{BB962C8B-B14F-4D97-AF65-F5344CB8AC3E}">
        <p14:creationId xmlns:p14="http://schemas.microsoft.com/office/powerpoint/2010/main" val="2932647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AF3E9B-2026-1241-9F82-1B1097ED4919}" type="slidenum">
              <a:rPr lang="en-US" smtClean="0"/>
              <a:t>19</a:t>
            </a:fld>
            <a:endParaRPr lang="en-US" dirty="0"/>
          </a:p>
        </p:txBody>
      </p:sp>
    </p:spTree>
    <p:extLst>
      <p:ext uri="{BB962C8B-B14F-4D97-AF65-F5344CB8AC3E}">
        <p14:creationId xmlns:p14="http://schemas.microsoft.com/office/powerpoint/2010/main" val="1835281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AF3E9B-2026-1241-9F82-1B1097ED4919}" type="slidenum">
              <a:rPr lang="en-US" smtClean="0"/>
              <a:t>56</a:t>
            </a:fld>
            <a:endParaRPr lang="en-US" dirty="0"/>
          </a:p>
        </p:txBody>
      </p:sp>
    </p:spTree>
    <p:extLst>
      <p:ext uri="{BB962C8B-B14F-4D97-AF65-F5344CB8AC3E}">
        <p14:creationId xmlns:p14="http://schemas.microsoft.com/office/powerpoint/2010/main" val="906092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AF3E9B-2026-1241-9F82-1B1097ED4919}" type="slidenum">
              <a:rPr lang="en-US" smtClean="0"/>
              <a:t>59</a:t>
            </a:fld>
            <a:endParaRPr lang="en-US" dirty="0"/>
          </a:p>
        </p:txBody>
      </p:sp>
    </p:spTree>
    <p:extLst>
      <p:ext uri="{BB962C8B-B14F-4D97-AF65-F5344CB8AC3E}">
        <p14:creationId xmlns:p14="http://schemas.microsoft.com/office/powerpoint/2010/main" val="865261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AF3E9B-2026-1241-9F82-1B1097ED4919}" type="slidenum">
              <a:rPr lang="en-US" smtClean="0"/>
              <a:t>22</a:t>
            </a:fld>
            <a:endParaRPr lang="en-US" dirty="0"/>
          </a:p>
        </p:txBody>
      </p:sp>
    </p:spTree>
    <p:extLst>
      <p:ext uri="{BB962C8B-B14F-4D97-AF65-F5344CB8AC3E}">
        <p14:creationId xmlns:p14="http://schemas.microsoft.com/office/powerpoint/2010/main" val="3232705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i="1" kern="1200" dirty="0">
                <a:solidFill>
                  <a:schemeClr val="tx1"/>
                </a:solidFill>
                <a:effectLst/>
                <a:latin typeface="+mn-lt"/>
                <a:ea typeface="+mn-ea"/>
                <a:cs typeface="+mn-cs"/>
              </a:rPr>
              <a:t>[From top to bottom] :</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Isotherme de janvier</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Isotherme de juillet</a:t>
            </a:r>
            <a:endParaRPr lang="en-US" sz="1200" kern="1200" dirty="0">
              <a:solidFill>
                <a:schemeClr val="tx1"/>
              </a:solidFill>
              <a:effectLst/>
              <a:latin typeface="+mn-lt"/>
              <a:ea typeface="+mn-ea"/>
              <a:cs typeface="+mn-cs"/>
            </a:endParaRPr>
          </a:p>
          <a:p>
            <a:r>
              <a:rPr lang="fr-FR" sz="1200" i="1" kern="1200" dirty="0">
                <a:solidFill>
                  <a:schemeClr val="tx1"/>
                </a:solidFill>
                <a:effectLst/>
                <a:latin typeface="+mn-lt"/>
                <a:ea typeface="+mn-ea"/>
                <a:cs typeface="+mn-cs"/>
              </a:rPr>
              <a:t>[Legend for zones in orange] </a:t>
            </a:r>
            <a:r>
              <a:rPr lang="fr-FR" sz="1200" kern="1200" dirty="0">
                <a:solidFill>
                  <a:schemeClr val="tx1"/>
                </a:solidFill>
                <a:effectLst/>
                <a:latin typeface="+mn-lt"/>
                <a:ea typeface="+mn-ea"/>
                <a:cs typeface="+mn-cs"/>
              </a:rPr>
              <a:t>: Pays ou régions où la dengue a été signalée.</a:t>
            </a:r>
            <a:endParaRPr lang="en-US" sz="1200" kern="1200" dirty="0">
              <a:solidFill>
                <a:schemeClr val="tx1"/>
              </a:solidFill>
              <a:effectLst/>
              <a:latin typeface="+mn-lt"/>
              <a:ea typeface="+mn-ea"/>
              <a:cs typeface="+mn-cs"/>
            </a:endParaRPr>
          </a:p>
          <a:p>
            <a:r>
              <a:rPr lang="fr-FR" sz="1200" i="1" kern="1200" dirty="0">
                <a:solidFill>
                  <a:schemeClr val="tx1"/>
                </a:solidFill>
                <a:effectLst/>
                <a:latin typeface="+mn-lt"/>
                <a:ea typeface="+mn-ea"/>
                <a:cs typeface="+mn-cs"/>
              </a:rPr>
              <a:t>[Note at bottom of map, on right] :</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Les courbes des isothermes de janvier et de juillet indiquent les régions à risque, définies par les limites géographiques des hémisphères nord et sud pour la survie toute l’année de Aedes aegypti, le principal moustique vecteur des virus de la dengue.</a:t>
            </a:r>
            <a:r>
              <a:rPr lang="en-US" dirty="0">
                <a:effectLst/>
              </a:rPr>
              <a:t> </a:t>
            </a:r>
            <a:endParaRPr lang="en-US" dirty="0"/>
          </a:p>
        </p:txBody>
      </p:sp>
      <p:sp>
        <p:nvSpPr>
          <p:cNvPr id="4" name="Slide Number Placeholder 3"/>
          <p:cNvSpPr>
            <a:spLocks noGrp="1"/>
          </p:cNvSpPr>
          <p:nvPr>
            <p:ph type="sldNum" sz="quarter" idx="5"/>
          </p:nvPr>
        </p:nvSpPr>
        <p:spPr/>
        <p:txBody>
          <a:bodyPr/>
          <a:lstStyle/>
          <a:p>
            <a:fld id="{ECAF3E9B-2026-1241-9F82-1B1097ED4919}" type="slidenum">
              <a:rPr lang="en-US" smtClean="0"/>
              <a:t>23</a:t>
            </a:fld>
            <a:endParaRPr lang="en-US" dirty="0"/>
          </a:p>
        </p:txBody>
      </p:sp>
    </p:spTree>
    <p:extLst>
      <p:ext uri="{BB962C8B-B14F-4D97-AF65-F5344CB8AC3E}">
        <p14:creationId xmlns:p14="http://schemas.microsoft.com/office/powerpoint/2010/main" val="1539317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i="1" kern="1200" dirty="0">
                <a:solidFill>
                  <a:schemeClr val="tx1"/>
                </a:solidFill>
                <a:effectLst/>
                <a:latin typeface="+mn-lt"/>
                <a:ea typeface="+mn-ea"/>
                <a:cs typeface="+mn-cs"/>
              </a:rPr>
              <a:t>[Legend] :</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Pays ou régions à risque</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Sans objet</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Données non disponibles</a:t>
            </a:r>
            <a:r>
              <a:rPr lang="en-US" dirty="0">
                <a:effectLst/>
              </a:rPr>
              <a:t> </a:t>
            </a:r>
            <a:endParaRPr lang="en-US" dirty="0"/>
          </a:p>
        </p:txBody>
      </p:sp>
      <p:sp>
        <p:nvSpPr>
          <p:cNvPr id="4" name="Slide Number Placeholder 3"/>
          <p:cNvSpPr>
            <a:spLocks noGrp="1"/>
          </p:cNvSpPr>
          <p:nvPr>
            <p:ph type="sldNum" sz="quarter" idx="5"/>
          </p:nvPr>
        </p:nvSpPr>
        <p:spPr/>
        <p:txBody>
          <a:bodyPr/>
          <a:lstStyle/>
          <a:p>
            <a:fld id="{ECAF3E9B-2026-1241-9F82-1B1097ED4919}" type="slidenum">
              <a:rPr lang="en-US" smtClean="0"/>
              <a:t>24</a:t>
            </a:fld>
            <a:endParaRPr lang="en-US" dirty="0"/>
          </a:p>
        </p:txBody>
      </p:sp>
    </p:spTree>
    <p:extLst>
      <p:ext uri="{BB962C8B-B14F-4D97-AF65-F5344CB8AC3E}">
        <p14:creationId xmlns:p14="http://schemas.microsoft.com/office/powerpoint/2010/main" val="1860715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ea typeface="+mn-ea"/>
                <a:cs typeface="+mn-cs"/>
              </a:rPr>
              <a:t>[areas in orange] Ceinture de la méningite – régions à risque élevé</a:t>
            </a:r>
            <a:endParaRPr lang="en-US"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[areas in yellow] Pays comportant des régions situées dans la ceinture de la méningite</a:t>
            </a:r>
            <a:r>
              <a:rPr lang="en-US" dirty="0">
                <a:effectLst/>
              </a:rPr>
              <a:t> </a:t>
            </a:r>
            <a:endParaRPr lang="en-US" dirty="0"/>
          </a:p>
        </p:txBody>
      </p:sp>
      <p:sp>
        <p:nvSpPr>
          <p:cNvPr id="4" name="Slide Number Placeholder 3"/>
          <p:cNvSpPr>
            <a:spLocks noGrp="1"/>
          </p:cNvSpPr>
          <p:nvPr>
            <p:ph type="sldNum" sz="quarter" idx="5"/>
          </p:nvPr>
        </p:nvSpPr>
        <p:spPr/>
        <p:txBody>
          <a:bodyPr/>
          <a:lstStyle/>
          <a:p>
            <a:fld id="{ECAF3E9B-2026-1241-9F82-1B1097ED4919}" type="slidenum">
              <a:rPr lang="en-US" smtClean="0"/>
              <a:t>31</a:t>
            </a:fld>
            <a:endParaRPr lang="en-US" dirty="0"/>
          </a:p>
        </p:txBody>
      </p:sp>
    </p:spTree>
    <p:extLst>
      <p:ext uri="{BB962C8B-B14F-4D97-AF65-F5344CB8AC3E}">
        <p14:creationId xmlns:p14="http://schemas.microsoft.com/office/powerpoint/2010/main" val="2485960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AF3E9B-2026-1241-9F82-1B1097ED4919}" type="slidenum">
              <a:rPr lang="en-US" smtClean="0"/>
              <a:t>38</a:t>
            </a:fld>
            <a:endParaRPr lang="en-US" dirty="0"/>
          </a:p>
        </p:txBody>
      </p:sp>
    </p:spTree>
    <p:extLst>
      <p:ext uri="{BB962C8B-B14F-4D97-AF65-F5344CB8AC3E}">
        <p14:creationId xmlns:p14="http://schemas.microsoft.com/office/powerpoint/2010/main" val="2955000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a:t>
            </a:r>
            <a:r>
              <a:rPr lang="fr-FR" sz="1200" i="1" kern="1200" dirty="0">
                <a:solidFill>
                  <a:schemeClr val="tx1"/>
                </a:solidFill>
                <a:effectLst/>
                <a:latin typeface="+mn-lt"/>
                <a:ea typeface="+mn-ea"/>
                <a:cs typeface="+mn-cs"/>
              </a:rPr>
              <a:t>Legend of map] : </a:t>
            </a:r>
            <a:r>
              <a:rPr lang="fr-FR" sz="1200" kern="1200" dirty="0">
                <a:solidFill>
                  <a:schemeClr val="tx1"/>
                </a:solidFill>
                <a:effectLst/>
                <a:latin typeface="+mn-lt"/>
                <a:ea typeface="+mn-ea"/>
                <a:cs typeface="+mn-cs"/>
              </a:rPr>
              <a:t>Pays ou régions à risque</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ECAF3E9B-2026-1241-9F82-1B1097ED4919}" type="slidenum">
              <a:rPr lang="en-US" smtClean="0"/>
              <a:t>43</a:t>
            </a:fld>
            <a:endParaRPr lang="en-US" dirty="0"/>
          </a:p>
        </p:txBody>
      </p:sp>
    </p:spTree>
    <p:extLst>
      <p:ext uri="{BB962C8B-B14F-4D97-AF65-F5344CB8AC3E}">
        <p14:creationId xmlns:p14="http://schemas.microsoft.com/office/powerpoint/2010/main" val="2116229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a:solidFill>
                  <a:schemeClr val="tx1"/>
                </a:solidFill>
                <a:effectLst/>
                <a:latin typeface="+mn-lt"/>
                <a:ea typeface="+mn-ea"/>
                <a:cs typeface="+mn-cs"/>
              </a:rPr>
              <a:t>CARTE DE RÉPARTITION DE LA FIÈVRE DE LA VALLÉE DU RIFT</a:t>
            </a:r>
            <a:endParaRPr lang="en-US" sz="1200" kern="1200" dirty="0">
              <a:solidFill>
                <a:schemeClr val="tx1"/>
              </a:solidFill>
              <a:effectLst/>
              <a:latin typeface="+mn-lt"/>
              <a:ea typeface="+mn-ea"/>
              <a:cs typeface="+mn-cs"/>
            </a:endParaRPr>
          </a:p>
          <a:p>
            <a:r>
              <a:rPr lang="fr-FR" sz="1200" b="1" kern="1200" dirty="0">
                <a:solidFill>
                  <a:schemeClr val="tx1"/>
                </a:solidFill>
                <a:effectLst/>
                <a:latin typeface="+mn-lt"/>
                <a:ea typeface="+mn-ea"/>
                <a:cs typeface="+mn-cs"/>
              </a:rPr>
              <a:t>Pays signalant une endémie et des flambées sérieuses de FVR</a:t>
            </a:r>
            <a:endParaRPr lang="en-US" sz="1200" kern="1200" dirty="0">
              <a:solidFill>
                <a:schemeClr val="tx1"/>
              </a:solidFill>
              <a:effectLst/>
              <a:latin typeface="+mn-lt"/>
              <a:ea typeface="+mn-ea"/>
              <a:cs typeface="+mn-cs"/>
            </a:endParaRPr>
          </a:p>
          <a:p>
            <a:r>
              <a:rPr lang="fr-FR" sz="1200" b="1" kern="1200" dirty="0">
                <a:solidFill>
                  <a:schemeClr val="tx1"/>
                </a:solidFill>
                <a:effectLst/>
                <a:latin typeface="+mn-lt"/>
                <a:ea typeface="+mn-ea"/>
                <a:cs typeface="+mn-cs"/>
              </a:rPr>
              <a:t>Pays signalant peu de cas, un isolement périodique du virus, ou l’évidence sérologique d’infection FVR</a:t>
            </a:r>
            <a:endParaRPr lang="en-US" sz="1200" kern="1200" dirty="0">
              <a:solidFill>
                <a:schemeClr val="tx1"/>
              </a:solidFill>
              <a:effectLst/>
              <a:latin typeface="+mn-lt"/>
              <a:ea typeface="+mn-ea"/>
              <a:cs typeface="+mn-cs"/>
            </a:endParaRPr>
          </a:p>
          <a:p>
            <a:r>
              <a:rPr lang="fr-FR" sz="1200" b="1" kern="1200" dirty="0">
                <a:solidFill>
                  <a:schemeClr val="tx1"/>
                </a:solidFill>
                <a:effectLst/>
                <a:latin typeface="+mn-lt"/>
                <a:ea typeface="+mn-ea"/>
                <a:cs typeface="+mn-cs"/>
              </a:rPr>
              <a:t>Statut de la FVR inconnu</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ECAF3E9B-2026-1241-9F82-1B1097ED4919}" type="slidenum">
              <a:rPr lang="en-US" smtClean="0"/>
              <a:t>48</a:t>
            </a:fld>
            <a:endParaRPr lang="en-US" dirty="0"/>
          </a:p>
        </p:txBody>
      </p:sp>
    </p:spTree>
    <p:extLst>
      <p:ext uri="{BB962C8B-B14F-4D97-AF65-F5344CB8AC3E}">
        <p14:creationId xmlns:p14="http://schemas.microsoft.com/office/powerpoint/2010/main" val="3166023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AF3E9B-2026-1241-9F82-1B1097ED4919}" type="slidenum">
              <a:rPr lang="en-US" smtClean="0"/>
              <a:t>52</a:t>
            </a:fld>
            <a:endParaRPr lang="en-US" dirty="0"/>
          </a:p>
        </p:txBody>
      </p:sp>
    </p:spTree>
    <p:extLst>
      <p:ext uri="{BB962C8B-B14F-4D97-AF65-F5344CB8AC3E}">
        <p14:creationId xmlns:p14="http://schemas.microsoft.com/office/powerpoint/2010/main" val="3644560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5185660-2752-49B6-AACC-464E294C92A5}" type="datetimeFigureOut">
              <a:rPr lang="en-US" smtClean="0"/>
              <a:t>5/16/2019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391736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185660-2752-49B6-AACC-464E294C92A5}" type="datetimeFigureOut">
              <a:rPr lang="en-US" smtClean="0"/>
              <a:t>5/16/2019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1231198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185660-2752-49B6-AACC-464E294C92A5}" type="datetimeFigureOut">
              <a:rPr lang="en-US" smtClean="0"/>
              <a:t>5/16/2019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18828767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8600" y="1066801"/>
            <a:ext cx="8686800" cy="1447799"/>
          </a:xfrm>
          <a:solidFill>
            <a:schemeClr val="bg2">
              <a:lumMod val="25000"/>
            </a:schemeClr>
          </a:solidFill>
        </p:spPr>
        <p:txBody>
          <a:bodyPr/>
          <a:lstStyle>
            <a:lvl1pPr algn="l">
              <a:defRPr b="1" baseline="0">
                <a:ln>
                  <a:solidFill>
                    <a:schemeClr val="tx2"/>
                  </a:solidFill>
                </a:ln>
                <a:solidFill>
                  <a:schemeClr val="bg2"/>
                </a:solidFill>
                <a:latin typeface="+mn-lt"/>
                <a:cs typeface="Arial" pitchFamily="34" charset="0"/>
              </a:defRPr>
            </a:lvl1pPr>
          </a:lstStyle>
          <a:p>
            <a:r>
              <a:rPr lang="en-US" dirty="0"/>
              <a:t>Accredited Drug Shops Training</a:t>
            </a:r>
          </a:p>
        </p:txBody>
      </p:sp>
      <p:sp>
        <p:nvSpPr>
          <p:cNvPr id="3" name="Subtitle 2"/>
          <p:cNvSpPr>
            <a:spLocks noGrp="1"/>
          </p:cNvSpPr>
          <p:nvPr>
            <p:ph type="subTitle" idx="1" hasCustomPrompt="1"/>
          </p:nvPr>
        </p:nvSpPr>
        <p:spPr>
          <a:xfrm>
            <a:off x="1143000" y="3048000"/>
            <a:ext cx="7620000" cy="1219200"/>
          </a:xfrm>
          <a:solidFill>
            <a:schemeClr val="accent3">
              <a:lumMod val="75000"/>
            </a:schemeClr>
          </a:solidFill>
        </p:spPr>
        <p:txBody>
          <a:bodyPr>
            <a:normAutofit/>
          </a:bodyPr>
          <a:lstStyle>
            <a:lvl1pPr marL="0" indent="0" algn="l">
              <a:buNone/>
              <a:defRPr sz="3200" b="1" baseline="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Gastro Intestinal Tract</a:t>
            </a:r>
          </a:p>
        </p:txBody>
      </p:sp>
      <p:cxnSp>
        <p:nvCxnSpPr>
          <p:cNvPr id="10" name="Straight Connector 9"/>
          <p:cNvCxnSpPr/>
          <p:nvPr userDrawn="1"/>
        </p:nvCxnSpPr>
        <p:spPr>
          <a:xfrm>
            <a:off x="762000" y="2590800"/>
            <a:ext cx="8382000" cy="0"/>
          </a:xfrm>
          <a:prstGeom prst="line">
            <a:avLst/>
          </a:prstGeom>
          <a:ln w="38100">
            <a:solidFill>
              <a:srgbClr val="7AA9A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6349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25000"/>
            </a:schemeClr>
          </a:solidFill>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685800" y="1600200"/>
            <a:ext cx="7924800" cy="4419599"/>
          </a:xfrm>
        </p:spPr>
        <p:txBody>
          <a:bodyPr/>
          <a:lstStyle>
            <a:lvl2pPr>
              <a:buFont typeface="Courier New" pitchFamily="49" charset="0"/>
              <a:buChar char="o"/>
              <a:defRPr/>
            </a:lvl2pPr>
            <a:lvl3pPr>
              <a:buNone/>
              <a:defRPr/>
            </a:lvl3pPr>
          </a:lstStyle>
          <a:p>
            <a:pPr lvl="0"/>
            <a:r>
              <a:rPr lang="en-US" dirty="0"/>
              <a:t>Click to edit Master text styles</a:t>
            </a:r>
          </a:p>
        </p:txBody>
      </p:sp>
    </p:spTree>
    <p:extLst>
      <p:ext uri="{BB962C8B-B14F-4D97-AF65-F5344CB8AC3E}">
        <p14:creationId xmlns:p14="http://schemas.microsoft.com/office/powerpoint/2010/main" val="3069169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126838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25000"/>
            </a:schemeClr>
          </a:solidFill>
        </p:spPr>
        <p:txBody>
          <a:bodyPr/>
          <a:lstStyle/>
          <a:p>
            <a:r>
              <a:rPr lang="en-US"/>
              <a:t>Click to edit Master title style</a:t>
            </a:r>
          </a:p>
        </p:txBody>
      </p:sp>
      <p:sp>
        <p:nvSpPr>
          <p:cNvPr id="3" name="Content Placeholder 2"/>
          <p:cNvSpPr>
            <a:spLocks noGrp="1"/>
          </p:cNvSpPr>
          <p:nvPr>
            <p:ph sz="half" idx="1"/>
          </p:nvPr>
        </p:nvSpPr>
        <p:spPr>
          <a:xfrm>
            <a:off x="685800" y="16002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800600" y="16002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8112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25000"/>
            </a:schemeClr>
          </a:solidFill>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85800" y="1535113"/>
            <a:ext cx="38862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0" y="2174875"/>
            <a:ext cx="3886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00600" y="1535113"/>
            <a:ext cx="38862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800600" y="2174875"/>
            <a:ext cx="3886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4197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715361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0202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2779713" cy="1162050"/>
          </a:xfrm>
          <a:solidFill>
            <a:schemeClr val="bg2">
              <a:lumMod val="25000"/>
            </a:schemeClr>
          </a:solidFill>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5800" y="1435100"/>
            <a:ext cx="27797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53562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50000"/>
            </a:schemeClr>
          </a:solidFill>
        </p:spPr>
        <p:txBody>
          <a:bodyPr>
            <a:normAutofit/>
          </a:bodyPr>
          <a:lstStyle>
            <a:lvl1pPr>
              <a:defRPr sz="4000" b="1">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5185660-2752-49B6-AACC-464E294C92A5}" type="datetimeFigureOut">
              <a:rPr lang="en-US" smtClean="0"/>
              <a:t>5/16/2019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8321321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57400"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0574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0574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3088931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883175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8624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solidFill>
            <a:schemeClr val="accent3">
              <a:lumMod val="50000"/>
            </a:schemeClr>
          </a:solidFill>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15185660-2752-49B6-AACC-464E294C92A5}" type="datetimeFigureOut">
              <a:rPr lang="en-US" smtClean="0"/>
              <a:t>5/16/2019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840562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5185660-2752-49B6-AACC-464E294C92A5}" type="datetimeFigureOut">
              <a:rPr lang="en-US" smtClean="0"/>
              <a:t>5/16/2019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3945659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5185660-2752-49B6-AACC-464E294C92A5}" type="datetimeFigureOut">
              <a:rPr lang="en-US" smtClean="0"/>
              <a:t>5/16/2019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823250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5185660-2752-49B6-AACC-464E294C92A5}" type="datetimeFigureOut">
              <a:rPr lang="en-US" smtClean="0"/>
              <a:t>5/16/2019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148965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185660-2752-49B6-AACC-464E294C92A5}" type="datetimeFigureOut">
              <a:rPr lang="en-US" smtClean="0"/>
              <a:t>5/16/2019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424569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5185660-2752-49B6-AACC-464E294C92A5}" type="datetimeFigureOut">
              <a:rPr lang="en-US" smtClean="0"/>
              <a:t>5/16/2019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23397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5185660-2752-49B6-AACC-464E294C92A5}" type="datetimeFigureOut">
              <a:rPr lang="en-US" smtClean="0"/>
              <a:t>5/16/2019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1470242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185660-2752-49B6-AACC-464E294C92A5}" type="datetimeFigureOut">
              <a:rPr lang="en-US" smtClean="0"/>
              <a:t>5/16/2019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A66E7D-845C-4C0E-81E5-BC36B3FC7590}" type="slidenum">
              <a:rPr lang="en-US" smtClean="0"/>
              <a:t>‹#›</a:t>
            </a:fld>
            <a:endParaRPr lang="en-US" dirty="0"/>
          </a:p>
        </p:txBody>
      </p:sp>
    </p:spTree>
    <p:extLst>
      <p:ext uri="{BB962C8B-B14F-4D97-AF65-F5344CB8AC3E}">
        <p14:creationId xmlns:p14="http://schemas.microsoft.com/office/powerpoint/2010/main" val="26238576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274638"/>
            <a:ext cx="8001000" cy="1143000"/>
          </a:xfrm>
          <a:prstGeom prst="rect">
            <a:avLst/>
          </a:prstGeom>
          <a:solidFill>
            <a:schemeClr val="tx1"/>
          </a:solidFill>
        </p:spPr>
        <p:txBody>
          <a:bodyPr vert="horz" lIns="91440" tIns="45720" rIns="91440" bIns="45720" rtlCol="0" anchor="ctr">
            <a:normAutofit/>
          </a:bodyPr>
          <a:lstStyle/>
          <a:p>
            <a:r>
              <a:rPr lang="en-US" dirty="0"/>
              <a:t>Accredited Drug Shops Training</a:t>
            </a:r>
          </a:p>
        </p:txBody>
      </p:sp>
      <p:sp>
        <p:nvSpPr>
          <p:cNvPr id="3" name="Text Placeholder 2"/>
          <p:cNvSpPr>
            <a:spLocks noGrp="1"/>
          </p:cNvSpPr>
          <p:nvPr>
            <p:ph type="body" idx="1"/>
          </p:nvPr>
        </p:nvSpPr>
        <p:spPr>
          <a:xfrm>
            <a:off x="685800" y="1600201"/>
            <a:ext cx="7848600" cy="1143000"/>
          </a:xfrm>
          <a:prstGeom prst="rect">
            <a:avLst/>
          </a:prstGeom>
        </p:spPr>
        <p:txBody>
          <a:bodyPr vert="horz" lIns="91440" tIns="45720" rIns="91440" bIns="45720" rtlCol="0">
            <a:normAutofit/>
          </a:bodyPr>
          <a:lstStyle/>
          <a:p>
            <a:pPr lvl="0"/>
            <a:r>
              <a:rPr lang="en-US" dirty="0"/>
              <a:t>Gastro Intestinal tract</a:t>
            </a:r>
          </a:p>
        </p:txBody>
      </p:sp>
    </p:spTree>
    <p:extLst>
      <p:ext uri="{BB962C8B-B14F-4D97-AF65-F5344CB8AC3E}">
        <p14:creationId xmlns:p14="http://schemas.microsoft.com/office/powerpoint/2010/main" val="2548025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400" b="1" kern="1200">
          <a:solidFill>
            <a:schemeClr val="bg1"/>
          </a:solidFill>
          <a:latin typeface="+mj-lt"/>
          <a:ea typeface="+mj-ea"/>
          <a:cs typeface="+mj-cs"/>
        </a:defRPr>
      </a:lvl1pPr>
    </p:titleStyle>
    <p:bodyStyle>
      <a:lvl1pPr marL="342900" indent="-342900" algn="l" defTabSz="914400" rtl="0" eaLnBrk="1" latinLnBrk="0" hangingPunct="1">
        <a:spcBef>
          <a:spcPct val="20000"/>
        </a:spcBef>
        <a:buClr>
          <a:srgbClr val="7AA9AE"/>
        </a:buClr>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AA9AE"/>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AA9AE"/>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AA9AE"/>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AA9AE"/>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066801"/>
            <a:ext cx="8763000" cy="1523999"/>
          </a:xfrm>
          <a:solidFill>
            <a:schemeClr val="accent3">
              <a:lumMod val="50000"/>
            </a:schemeClr>
          </a:solidFill>
        </p:spPr>
        <p:txBody>
          <a:bodyPr>
            <a:normAutofit fontScale="90000"/>
          </a:bodyPr>
          <a:lstStyle/>
          <a:p>
            <a:pPr algn="ctr"/>
            <a:br>
              <a:rPr lang="en-US" dirty="0"/>
            </a:br>
            <a:r>
              <a:rPr lang="fr-FR" dirty="0"/>
              <a:t>Formation pour les dépôts de vente de médicaments accrédités</a:t>
            </a:r>
            <a:br>
              <a:rPr lang="fr-FR" dirty="0"/>
            </a:br>
            <a:r>
              <a:rPr lang="fr-FR" i="1" dirty="0"/>
              <a:t>Ouganda</a:t>
            </a:r>
            <a:br>
              <a:rPr lang="en-US" dirty="0"/>
            </a:br>
            <a:endParaRPr lang="en-US" dirty="0"/>
          </a:p>
        </p:txBody>
      </p:sp>
      <p:sp>
        <p:nvSpPr>
          <p:cNvPr id="3" name="Subtitle 2"/>
          <p:cNvSpPr>
            <a:spLocks noGrp="1"/>
          </p:cNvSpPr>
          <p:nvPr>
            <p:ph type="subTitle" idx="1"/>
          </p:nvPr>
        </p:nvSpPr>
        <p:spPr>
          <a:xfrm>
            <a:off x="304800" y="2743200"/>
            <a:ext cx="8686800" cy="1447800"/>
          </a:xfrm>
        </p:spPr>
        <p:txBody>
          <a:bodyPr>
            <a:noAutofit/>
          </a:bodyPr>
          <a:lstStyle/>
          <a:p>
            <a:pPr algn="ctr"/>
            <a:r>
              <a:rPr lang="fr-FR" sz="4000" dirty="0">
                <a:solidFill>
                  <a:schemeClr val="bg1"/>
                </a:solidFill>
              </a:rPr>
              <a:t>Module 3 : Session 20 </a:t>
            </a:r>
          </a:p>
          <a:p>
            <a:pPr algn="ctr"/>
            <a:r>
              <a:rPr lang="fr-FR" sz="4000" dirty="0"/>
              <a:t>Maladies à déclaration obligatoire</a:t>
            </a:r>
            <a:endParaRPr lang="fr-FR" sz="4000" dirty="0">
              <a:solidFill>
                <a:schemeClr val="bg1"/>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0" y="4267200"/>
            <a:ext cx="3276600" cy="2276638"/>
          </a:xfrm>
          <a:prstGeom prst="rect">
            <a:avLst/>
          </a:prstGeom>
        </p:spPr>
      </p:pic>
    </p:spTree>
    <p:extLst>
      <p:ext uri="{BB962C8B-B14F-4D97-AF65-F5344CB8AC3E}">
        <p14:creationId xmlns:p14="http://schemas.microsoft.com/office/powerpoint/2010/main" val="31486735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Comment attrape-t-on la maladie à virus Ebola ?</a:t>
            </a:r>
          </a:p>
        </p:txBody>
      </p:sp>
      <p:sp>
        <p:nvSpPr>
          <p:cNvPr id="3" name="Content Placeholder 2"/>
          <p:cNvSpPr>
            <a:spLocks noGrp="1"/>
          </p:cNvSpPr>
          <p:nvPr>
            <p:ph idx="1"/>
          </p:nvPr>
        </p:nvSpPr>
        <p:spPr>
          <a:xfrm>
            <a:off x="457200" y="1600200"/>
            <a:ext cx="8458200" cy="4525963"/>
          </a:xfrm>
        </p:spPr>
        <p:txBody>
          <a:bodyPr>
            <a:normAutofit fontScale="92500" lnSpcReduction="20000"/>
          </a:bodyPr>
          <a:lstStyle/>
          <a:p>
            <a:pPr marL="274320" lvl="0" indent="-274320">
              <a:buClr>
                <a:srgbClr val="7AA9AE"/>
              </a:buClr>
              <a:defRPr/>
            </a:pPr>
            <a:r>
              <a:rPr lang="fr-FR" dirty="0"/>
              <a:t>Par contact direct avec les plaies ouvertes, le sang, la salive, les vomissements, les selles et l’urine d’une personne infectée</a:t>
            </a:r>
            <a:r>
              <a:rPr lang="fr-FR" dirty="0">
                <a:solidFill>
                  <a:prstClr val="black"/>
                </a:solidFill>
              </a:rPr>
              <a:t>.</a:t>
            </a:r>
          </a:p>
          <a:p>
            <a:pPr marL="274320" lvl="0" indent="-274320">
              <a:buClr>
                <a:srgbClr val="7AA9AE"/>
              </a:buClr>
              <a:defRPr/>
            </a:pPr>
            <a:r>
              <a:rPr lang="fr-FR" dirty="0"/>
              <a:t>Par contact physique direct lors de la prise en charge de personnes décédées du virus Ebola</a:t>
            </a:r>
            <a:r>
              <a:rPr lang="fr-FR" dirty="0">
                <a:solidFill>
                  <a:prstClr val="black"/>
                </a:solidFill>
              </a:rPr>
              <a:t>.</a:t>
            </a:r>
          </a:p>
          <a:p>
            <a:pPr marL="274320" lvl="0" indent="-274320">
              <a:buClr>
                <a:srgbClr val="7AA9AE"/>
              </a:buClr>
              <a:defRPr/>
            </a:pPr>
            <a:r>
              <a:rPr lang="fr-FR" dirty="0">
                <a:solidFill>
                  <a:prstClr val="black"/>
                </a:solidFill>
              </a:rPr>
              <a:t>Par contact avec des animaux infectés, surtout les singes ou les chauves-souris.</a:t>
            </a:r>
          </a:p>
          <a:p>
            <a:pPr marL="274320" lvl="0" indent="-274320">
              <a:buClr>
                <a:srgbClr val="7AA9AE"/>
              </a:buClr>
              <a:defRPr/>
            </a:pPr>
            <a:r>
              <a:rPr lang="fr-FR" dirty="0">
                <a:solidFill>
                  <a:prstClr val="black"/>
                </a:solidFill>
              </a:rPr>
              <a:t>Par contact sexuel avec une personne infectée.</a:t>
            </a:r>
          </a:p>
          <a:p>
            <a:pPr marL="274320" lvl="0" indent="-274320">
              <a:buClr>
                <a:srgbClr val="7AA9AE"/>
              </a:buClr>
              <a:defRPr/>
            </a:pPr>
            <a:r>
              <a:rPr lang="fr-FR" dirty="0">
                <a:solidFill>
                  <a:prstClr val="black"/>
                </a:solidFill>
              </a:rPr>
              <a:t>Par contact avec des articles contaminés (literie, vêtements, etc.).</a:t>
            </a:r>
          </a:p>
          <a:p>
            <a:endParaRPr lang="fr-FR" dirty="0"/>
          </a:p>
        </p:txBody>
      </p:sp>
    </p:spTree>
    <p:extLst>
      <p:ext uri="{BB962C8B-B14F-4D97-AF65-F5344CB8AC3E}">
        <p14:creationId xmlns:p14="http://schemas.microsoft.com/office/powerpoint/2010/main" val="3306379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Comment attrape-t-on la fièvre du virus de Marburg </a:t>
            </a:r>
            <a:r>
              <a:rPr lang="en-US" dirty="0"/>
              <a:t>?</a:t>
            </a:r>
          </a:p>
        </p:txBody>
      </p:sp>
      <p:sp>
        <p:nvSpPr>
          <p:cNvPr id="3" name="Content Placeholder 2"/>
          <p:cNvSpPr>
            <a:spLocks noGrp="1"/>
          </p:cNvSpPr>
          <p:nvPr>
            <p:ph idx="1"/>
          </p:nvPr>
        </p:nvSpPr>
        <p:spPr/>
        <p:txBody>
          <a:bodyPr>
            <a:normAutofit fontScale="85000" lnSpcReduction="20000"/>
          </a:bodyPr>
          <a:lstStyle/>
          <a:p>
            <a:r>
              <a:rPr lang="fr-FR" dirty="0"/>
              <a:t>La fièvre de Marburg est rare, mais elle peut se propager rapidement.</a:t>
            </a:r>
          </a:p>
          <a:p>
            <a:r>
              <a:rPr lang="fr-FR" dirty="0"/>
              <a:t>Probablement par contact avec les fèces ou l’urine de chauves-souris frugivores africaines (dans des grottes, par exemple).</a:t>
            </a:r>
          </a:p>
          <a:p>
            <a:r>
              <a:rPr lang="fr-FR" dirty="0"/>
              <a:t>Par contact avec des singes infectés. </a:t>
            </a:r>
          </a:p>
          <a:p>
            <a:r>
              <a:rPr lang="fr-FR" dirty="0"/>
              <a:t>Par contact direct avec les plaies ouvertes, le sang, salive, les vomissements, les selles et l’urine de personnes infectées.</a:t>
            </a:r>
          </a:p>
          <a:p>
            <a:r>
              <a:rPr lang="fr-FR" dirty="0">
                <a:solidFill>
                  <a:prstClr val="black"/>
                </a:solidFill>
              </a:rPr>
              <a:t>Par contact avec des articles contaminés (literie, vêtements, etc.)</a:t>
            </a:r>
            <a:r>
              <a:rPr lang="fr-FR" dirty="0"/>
              <a:t>.</a:t>
            </a:r>
          </a:p>
          <a:p>
            <a:r>
              <a:rPr lang="fr-FR" dirty="0">
                <a:solidFill>
                  <a:prstClr val="black"/>
                </a:solidFill>
              </a:rPr>
              <a:t>Par contact sexuel </a:t>
            </a:r>
            <a:r>
              <a:rPr lang="fr-FR" dirty="0"/>
              <a:t>(?)</a:t>
            </a:r>
          </a:p>
        </p:txBody>
      </p:sp>
    </p:spTree>
    <p:extLst>
      <p:ext uri="{BB962C8B-B14F-4D97-AF65-F5344CB8AC3E}">
        <p14:creationId xmlns:p14="http://schemas.microsoft.com/office/powerpoint/2010/main" val="1136918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Autofit/>
          </a:bodyPr>
          <a:lstStyle/>
          <a:p>
            <a:r>
              <a:rPr lang="fr-FR" dirty="0"/>
              <a:t>Signes et symptômes : Maladie à virus Ebola</a:t>
            </a:r>
          </a:p>
        </p:txBody>
      </p:sp>
      <p:sp>
        <p:nvSpPr>
          <p:cNvPr id="3" name="Content Placeholder 2"/>
          <p:cNvSpPr>
            <a:spLocks noGrp="1"/>
          </p:cNvSpPr>
          <p:nvPr>
            <p:ph idx="1"/>
          </p:nvPr>
        </p:nvSpPr>
        <p:spPr/>
        <p:txBody>
          <a:bodyPr>
            <a:normAutofit fontScale="92500" lnSpcReduction="10000"/>
          </a:bodyPr>
          <a:lstStyle/>
          <a:p>
            <a:pPr marL="0" lvl="0" indent="0">
              <a:buClr>
                <a:srgbClr val="7AA9AE"/>
              </a:buClr>
              <a:buNone/>
              <a:defRPr/>
            </a:pPr>
            <a:r>
              <a:rPr lang="fr-FR" sz="3000" dirty="0">
                <a:solidFill>
                  <a:prstClr val="black"/>
                </a:solidFill>
              </a:rPr>
              <a:t>Survenue soudaine des symptômes qui incluent :</a:t>
            </a:r>
          </a:p>
          <a:p>
            <a:pPr marL="720090" lvl="1" indent="-320040">
              <a:buClr>
                <a:srgbClr val="7AA9AE"/>
              </a:buClr>
              <a:buFont typeface="Arial" pitchFamily="34" charset="0"/>
              <a:buChar char="•"/>
              <a:defRPr/>
            </a:pPr>
            <a:r>
              <a:rPr lang="fr-FR" sz="2600" dirty="0">
                <a:solidFill>
                  <a:prstClr val="black"/>
                </a:solidFill>
              </a:rPr>
              <a:t>Fièvre </a:t>
            </a:r>
          </a:p>
          <a:p>
            <a:pPr marL="720090" lvl="1" indent="-320040">
              <a:buClr>
                <a:srgbClr val="7AA9AE"/>
              </a:buClr>
              <a:buFont typeface="Arial" pitchFamily="34" charset="0"/>
              <a:buChar char="•"/>
              <a:defRPr/>
            </a:pPr>
            <a:r>
              <a:rPr lang="fr-FR" sz="2600" dirty="0">
                <a:solidFill>
                  <a:prstClr val="black"/>
                </a:solidFill>
              </a:rPr>
              <a:t>Maux de tête </a:t>
            </a:r>
          </a:p>
          <a:p>
            <a:pPr marL="720090" lvl="1" indent="-320040">
              <a:buClr>
                <a:srgbClr val="7AA9AE"/>
              </a:buClr>
              <a:buFont typeface="Arial" pitchFamily="34" charset="0"/>
              <a:buChar char="•"/>
              <a:defRPr/>
            </a:pPr>
            <a:r>
              <a:rPr lang="fr-FR" sz="2600" dirty="0"/>
              <a:t>Faiblesse corporelle</a:t>
            </a:r>
            <a:r>
              <a:rPr lang="fr-FR" sz="2600" dirty="0">
                <a:solidFill>
                  <a:prstClr val="black"/>
                </a:solidFill>
              </a:rPr>
              <a:t> </a:t>
            </a:r>
          </a:p>
          <a:p>
            <a:pPr marL="720090" lvl="1" indent="-320040">
              <a:buClr>
                <a:srgbClr val="7AA9AE"/>
              </a:buClr>
              <a:buFont typeface="Arial" pitchFamily="34" charset="0"/>
              <a:buChar char="•"/>
              <a:defRPr/>
            </a:pPr>
            <a:r>
              <a:rPr lang="fr-FR" sz="2600" dirty="0">
                <a:solidFill>
                  <a:prstClr val="black"/>
                </a:solidFill>
              </a:rPr>
              <a:t>Vomissements</a:t>
            </a:r>
          </a:p>
          <a:p>
            <a:pPr marL="720090" lvl="1" indent="-320040">
              <a:buClr>
                <a:srgbClr val="7AA9AE"/>
              </a:buClr>
              <a:buFont typeface="Arial" pitchFamily="34" charset="0"/>
              <a:buChar char="•"/>
              <a:defRPr/>
            </a:pPr>
            <a:r>
              <a:rPr lang="fr-FR" sz="2600" dirty="0">
                <a:solidFill>
                  <a:prstClr val="black"/>
                </a:solidFill>
              </a:rPr>
              <a:t>Diarrhée</a:t>
            </a:r>
          </a:p>
          <a:p>
            <a:pPr marL="720090" lvl="1" indent="-320040">
              <a:buClr>
                <a:srgbClr val="7AA9AE"/>
              </a:buClr>
              <a:buFont typeface="Arial" pitchFamily="34" charset="0"/>
              <a:buChar char="•"/>
              <a:defRPr/>
            </a:pPr>
            <a:r>
              <a:rPr lang="fr-FR" sz="2600" dirty="0">
                <a:solidFill>
                  <a:prstClr val="black"/>
                </a:solidFill>
              </a:rPr>
              <a:t>Mal de gorge </a:t>
            </a:r>
          </a:p>
          <a:p>
            <a:pPr marL="720090" lvl="1" indent="-320040">
              <a:buClr>
                <a:srgbClr val="7AA9AE"/>
              </a:buClr>
              <a:buFont typeface="Arial" pitchFamily="34" charset="0"/>
              <a:buChar char="•"/>
              <a:defRPr/>
            </a:pPr>
            <a:r>
              <a:rPr lang="fr-FR" sz="2600" dirty="0"/>
              <a:t>Hémorragie par les orifices naturels du corps, (par exemple, les yeux, le nez, les gencives, les oreilles et l’anus). Elle </a:t>
            </a:r>
            <a:r>
              <a:rPr lang="fr-FR" sz="2600" dirty="0">
                <a:solidFill>
                  <a:prstClr val="black"/>
                </a:solidFill>
              </a:rPr>
              <a:t>est susceptible de se produire comme de </a:t>
            </a:r>
            <a:r>
              <a:rPr lang="fr-FR" sz="2600" u="sng" dirty="0">
                <a:solidFill>
                  <a:prstClr val="black"/>
                </a:solidFill>
              </a:rPr>
              <a:t>ne pas </a:t>
            </a:r>
            <a:r>
              <a:rPr lang="fr-FR" sz="2600" dirty="0">
                <a:solidFill>
                  <a:prstClr val="black"/>
                </a:solidFill>
              </a:rPr>
              <a:t>se produire.</a:t>
            </a:r>
          </a:p>
          <a:p>
            <a:endParaRPr lang="fr-FR" dirty="0"/>
          </a:p>
        </p:txBody>
      </p:sp>
    </p:spTree>
    <p:extLst>
      <p:ext uri="{BB962C8B-B14F-4D97-AF65-F5344CB8AC3E}">
        <p14:creationId xmlns:p14="http://schemas.microsoft.com/office/powerpoint/2010/main" val="683152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Signes et symptômes : Marburg</a:t>
            </a:r>
          </a:p>
        </p:txBody>
      </p:sp>
      <p:sp>
        <p:nvSpPr>
          <p:cNvPr id="3" name="Content Placeholder 2"/>
          <p:cNvSpPr>
            <a:spLocks noGrp="1"/>
          </p:cNvSpPr>
          <p:nvPr>
            <p:ph idx="1"/>
          </p:nvPr>
        </p:nvSpPr>
        <p:spPr/>
        <p:txBody>
          <a:bodyPr>
            <a:normAutofit fontScale="85000" lnSpcReduction="20000"/>
          </a:bodyPr>
          <a:lstStyle/>
          <a:p>
            <a:pPr marL="320040" lvl="0" indent="-320040">
              <a:buClr>
                <a:srgbClr val="7AA9AE"/>
              </a:buClr>
              <a:defRPr/>
            </a:pPr>
            <a:r>
              <a:rPr lang="fr-FR" sz="3000" dirty="0">
                <a:solidFill>
                  <a:prstClr val="black"/>
                </a:solidFill>
              </a:rPr>
              <a:t>Les premiers symptômes sont :</a:t>
            </a:r>
          </a:p>
          <a:p>
            <a:pPr marL="857250" lvl="1" indent="-457200">
              <a:buClr>
                <a:srgbClr val="7AA9AE"/>
              </a:buClr>
              <a:buFont typeface="Courier New" panose="02070309020205020404" pitchFamily="49" charset="0"/>
              <a:buChar char="o"/>
              <a:defRPr/>
            </a:pPr>
            <a:r>
              <a:rPr lang="fr-FR" sz="2600" dirty="0">
                <a:solidFill>
                  <a:prstClr val="black"/>
                </a:solidFill>
              </a:rPr>
              <a:t>Fièvre </a:t>
            </a:r>
          </a:p>
          <a:p>
            <a:pPr marL="857250" lvl="1" indent="-457200">
              <a:buClr>
                <a:srgbClr val="7AA9AE"/>
              </a:buClr>
              <a:buFont typeface="Courier New" panose="02070309020205020404" pitchFamily="49" charset="0"/>
              <a:buChar char="o"/>
              <a:defRPr/>
            </a:pPr>
            <a:r>
              <a:rPr lang="fr-FR" sz="2600" dirty="0">
                <a:solidFill>
                  <a:prstClr val="black"/>
                </a:solidFill>
              </a:rPr>
              <a:t>Maux de tête </a:t>
            </a:r>
          </a:p>
          <a:p>
            <a:pPr marL="857250" lvl="1" indent="-457200">
              <a:buClr>
                <a:srgbClr val="7AA9AE"/>
              </a:buClr>
              <a:buFont typeface="Courier New" panose="02070309020205020404" pitchFamily="49" charset="0"/>
              <a:buChar char="o"/>
              <a:defRPr/>
            </a:pPr>
            <a:r>
              <a:rPr lang="fr-FR" sz="2600" dirty="0">
                <a:solidFill>
                  <a:prstClr val="black"/>
                </a:solidFill>
              </a:rPr>
              <a:t>Douleurs musculaires</a:t>
            </a:r>
          </a:p>
          <a:p>
            <a:pPr marL="457200" indent="-457200">
              <a:buClr>
                <a:srgbClr val="7AA9AE"/>
              </a:buClr>
              <a:defRPr/>
            </a:pPr>
            <a:r>
              <a:rPr lang="fr-FR" sz="3000" dirty="0">
                <a:solidFill>
                  <a:prstClr val="black"/>
                </a:solidFill>
              </a:rPr>
              <a:t>Le 5</a:t>
            </a:r>
            <a:r>
              <a:rPr lang="fr-FR" sz="3000" baseline="30000" dirty="0">
                <a:solidFill>
                  <a:prstClr val="black"/>
                </a:solidFill>
              </a:rPr>
              <a:t>e</a:t>
            </a:r>
            <a:r>
              <a:rPr lang="fr-FR" sz="3000" dirty="0">
                <a:solidFill>
                  <a:prstClr val="black"/>
                </a:solidFill>
              </a:rPr>
              <a:t> jour de la maladie, environ, une éruption cutanée sur le corps peut se manifester</a:t>
            </a:r>
            <a:r>
              <a:rPr lang="fr-FR" sz="2800" dirty="0"/>
              <a:t>. </a:t>
            </a:r>
          </a:p>
          <a:p>
            <a:pPr marL="457200" indent="-457200">
              <a:buClr>
                <a:srgbClr val="7AA9AE"/>
              </a:buClr>
              <a:defRPr/>
            </a:pPr>
            <a:r>
              <a:rPr lang="fr-FR" sz="2800" dirty="0"/>
              <a:t>Puis, nausée, vomissements, douleurs thoraciques, mal de gorge, douleurs abdominales et diarrhée peuvent apparaître.</a:t>
            </a:r>
          </a:p>
          <a:p>
            <a:pPr marL="457200" indent="-457200">
              <a:buClr>
                <a:srgbClr val="7AA9AE"/>
              </a:buClr>
              <a:defRPr/>
            </a:pPr>
            <a:r>
              <a:rPr lang="fr-FR" sz="2800" dirty="0"/>
              <a:t>Des symptômes de plus en plus graves se manifestent peu à peu incluant, jaunisse, délire, hémorragie massive et état de choc. </a:t>
            </a:r>
          </a:p>
          <a:p>
            <a:pPr marL="457200" indent="-457200">
              <a:buClr>
                <a:srgbClr val="7AA9AE"/>
              </a:buClr>
              <a:defRPr/>
            </a:pPr>
            <a:r>
              <a:rPr lang="fr-FR" sz="2800" dirty="0">
                <a:solidFill>
                  <a:prstClr val="black"/>
                </a:solidFill>
              </a:rPr>
              <a:t>L’hémorragie est susceptible de se produire comme de </a:t>
            </a:r>
            <a:r>
              <a:rPr lang="fr-FR" sz="2800" u="sng" dirty="0">
                <a:solidFill>
                  <a:prstClr val="black"/>
                </a:solidFill>
              </a:rPr>
              <a:t>ne pas </a:t>
            </a:r>
            <a:r>
              <a:rPr lang="fr-FR" sz="2800" dirty="0">
                <a:solidFill>
                  <a:prstClr val="black"/>
                </a:solidFill>
              </a:rPr>
              <a:t>se produire.</a:t>
            </a:r>
            <a:endParaRPr lang="fr-FR" sz="2600" dirty="0">
              <a:solidFill>
                <a:prstClr val="black"/>
              </a:solidFill>
            </a:endParaRPr>
          </a:p>
          <a:p>
            <a:endParaRPr lang="fr-FR" dirty="0"/>
          </a:p>
        </p:txBody>
      </p:sp>
    </p:spTree>
    <p:extLst>
      <p:ext uri="{BB962C8B-B14F-4D97-AF65-F5344CB8AC3E}">
        <p14:creationId xmlns:p14="http://schemas.microsoft.com/office/powerpoint/2010/main" val="9044512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t>Comment attrape-t-on la FHCC ?</a:t>
            </a:r>
          </a:p>
        </p:txBody>
      </p:sp>
      <p:sp>
        <p:nvSpPr>
          <p:cNvPr id="3" name="Content Placeholder 2"/>
          <p:cNvSpPr>
            <a:spLocks noGrp="1"/>
          </p:cNvSpPr>
          <p:nvPr>
            <p:ph idx="1"/>
          </p:nvPr>
        </p:nvSpPr>
        <p:spPr/>
        <p:txBody>
          <a:bodyPr>
            <a:normAutofit lnSpcReduction="10000"/>
          </a:bodyPr>
          <a:lstStyle/>
          <a:p>
            <a:pPr fontAlgn="base"/>
            <a:r>
              <a:rPr lang="fr-FR" dirty="0"/>
              <a:t>Par une piqûre de tique.</a:t>
            </a:r>
          </a:p>
          <a:p>
            <a:pPr fontAlgn="base"/>
            <a:r>
              <a:rPr lang="fr-FR" dirty="0"/>
              <a:t>Par contact avec le sang d’animaux infectés (surtout lors de l’abattage).</a:t>
            </a:r>
          </a:p>
          <a:p>
            <a:pPr fontAlgn="base"/>
            <a:r>
              <a:rPr lang="fr-FR" dirty="0"/>
              <a:t>Par transmission interhumaine avec le sang, les sécrétions ou avec d’autres humeurs de l’organisme de personnes infectées.</a:t>
            </a:r>
          </a:p>
          <a:p>
            <a:pPr fontAlgn="base"/>
            <a:r>
              <a:rPr lang="fr-FR" dirty="0"/>
              <a:t>Les personnes qui travaillent avec des animaux (abattoir, garde de troupeaux, etc.) présentent un risque élevé.</a:t>
            </a:r>
          </a:p>
          <a:p>
            <a:endParaRPr lang="fr-FR" dirty="0"/>
          </a:p>
        </p:txBody>
      </p:sp>
    </p:spTree>
    <p:extLst>
      <p:ext uri="{BB962C8B-B14F-4D97-AF65-F5344CB8AC3E}">
        <p14:creationId xmlns:p14="http://schemas.microsoft.com/office/powerpoint/2010/main" val="2043145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t>Signes et symptômes : FHCC</a:t>
            </a:r>
          </a:p>
        </p:txBody>
      </p:sp>
      <p:sp>
        <p:nvSpPr>
          <p:cNvPr id="3" name="Content Placeholder 2"/>
          <p:cNvSpPr>
            <a:spLocks noGrp="1"/>
          </p:cNvSpPr>
          <p:nvPr>
            <p:ph idx="1"/>
          </p:nvPr>
        </p:nvSpPr>
        <p:spPr>
          <a:xfrm>
            <a:off x="0" y="1430890"/>
            <a:ext cx="8229600" cy="5274710"/>
          </a:xfrm>
        </p:spPr>
        <p:txBody>
          <a:bodyPr>
            <a:noAutofit/>
          </a:bodyPr>
          <a:lstStyle/>
          <a:p>
            <a:pPr lvl="0">
              <a:buClr>
                <a:srgbClr val="7AA9AE"/>
              </a:buClr>
              <a:defRPr/>
            </a:pPr>
            <a:r>
              <a:rPr lang="fr-FR" sz="2300" dirty="0"/>
              <a:t>Les premiers symptômes sont : fièvre soudaine, maux de tête, courbatures, raideur de la nuque, douleurs oculaires et sensibilité à la lumière, vertige.</a:t>
            </a:r>
          </a:p>
          <a:p>
            <a:pPr fontAlgn="base"/>
            <a:r>
              <a:rPr lang="fr-FR" sz="2300" dirty="0"/>
              <a:t>Ensuite, les symptômes peuvent être: nausée, vomissements, diarrhée, douleurs gastriques et mal de gorge, suivis par sautes d’humeur et désorientation. </a:t>
            </a:r>
          </a:p>
          <a:p>
            <a:pPr fontAlgn="base"/>
            <a:r>
              <a:rPr lang="fr-FR" sz="2300" dirty="0"/>
              <a:t>Après 2-4 jours, l’agitation peut être remplacée par la somnolence, la dépression, la lassitude.</a:t>
            </a:r>
          </a:p>
          <a:p>
            <a:pPr fontAlgn="base"/>
            <a:r>
              <a:rPr lang="fr-FR" sz="2300" dirty="0"/>
              <a:t>D’autres signes incluent un rythme cardiaque rapide, le gonflement des ganglions lymphatiques.</a:t>
            </a:r>
          </a:p>
          <a:p>
            <a:pPr fontAlgn="base"/>
            <a:r>
              <a:rPr lang="fr-FR" sz="2300" dirty="0"/>
              <a:t>L’hémorragie par tous les orifices naturels du corps</a:t>
            </a:r>
            <a:r>
              <a:rPr lang="en-US" sz="2300" dirty="0"/>
              <a:t> </a:t>
            </a:r>
            <a:r>
              <a:rPr lang="fr-FR" sz="2300" dirty="0"/>
              <a:t>et intra-cutanée.</a:t>
            </a:r>
          </a:p>
          <a:p>
            <a:pPr fontAlgn="base"/>
            <a:r>
              <a:rPr lang="fr-FR" sz="2300" dirty="0"/>
              <a:t>Après le 5</a:t>
            </a:r>
            <a:r>
              <a:rPr lang="fr-FR" sz="2300" baseline="30000" dirty="0"/>
              <a:t>e</a:t>
            </a:r>
            <a:r>
              <a:rPr lang="fr-FR" sz="2300" dirty="0"/>
              <a:t> jour, les patients très malades peuvent souffrir rapidement d’insuffisance rénale, hépatique ou pulmonaire.</a:t>
            </a:r>
          </a:p>
        </p:txBody>
      </p:sp>
    </p:spTree>
    <p:extLst>
      <p:ext uri="{BB962C8B-B14F-4D97-AF65-F5344CB8AC3E}">
        <p14:creationId xmlns:p14="http://schemas.microsoft.com/office/powerpoint/2010/main" val="3008748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Prise en charge de la fièvre hémorragique</a:t>
            </a:r>
          </a:p>
        </p:txBody>
      </p:sp>
      <p:sp>
        <p:nvSpPr>
          <p:cNvPr id="3" name="Content Placeholder 2"/>
          <p:cNvSpPr>
            <a:spLocks noGrp="1"/>
          </p:cNvSpPr>
          <p:nvPr>
            <p:ph idx="1"/>
          </p:nvPr>
        </p:nvSpPr>
        <p:spPr/>
        <p:txBody>
          <a:bodyPr/>
          <a:lstStyle/>
          <a:p>
            <a:pPr marL="274320" lvl="0" indent="-274320">
              <a:buClr>
                <a:srgbClr val="7AA9AE"/>
              </a:buClr>
              <a:defRPr/>
            </a:pPr>
            <a:r>
              <a:rPr lang="fr-FR" b="1" dirty="0">
                <a:solidFill>
                  <a:prstClr val="black"/>
                </a:solidFill>
              </a:rPr>
              <a:t>Évitez </a:t>
            </a:r>
            <a:r>
              <a:rPr lang="fr-FR" dirty="0">
                <a:solidFill>
                  <a:prstClr val="black"/>
                </a:solidFill>
              </a:rPr>
              <a:t>tout contact avec le patient.</a:t>
            </a:r>
          </a:p>
          <a:p>
            <a:pPr marL="274320" lvl="0" indent="-274320">
              <a:buClr>
                <a:srgbClr val="7AA9AE"/>
              </a:buClr>
              <a:defRPr/>
            </a:pPr>
            <a:r>
              <a:rPr lang="fr-FR" dirty="0">
                <a:solidFill>
                  <a:prstClr val="black"/>
                </a:solidFill>
              </a:rPr>
              <a:t>Isolez le patient des autres.</a:t>
            </a:r>
          </a:p>
          <a:p>
            <a:pPr marL="274320" lvl="0" indent="-274320">
              <a:buClr>
                <a:srgbClr val="7AA9AE"/>
              </a:buClr>
              <a:defRPr/>
            </a:pPr>
            <a:r>
              <a:rPr lang="fr-FR" b="1" dirty="0">
                <a:solidFill>
                  <a:srgbClr val="FF0000"/>
                </a:solidFill>
              </a:rPr>
              <a:t>ORIENTEZ</a:t>
            </a:r>
            <a:r>
              <a:rPr lang="fr-FR" dirty="0">
                <a:solidFill>
                  <a:prstClr val="black"/>
                </a:solidFill>
              </a:rPr>
              <a:t> immédiatement le patient vers le centre de santé le plus proche pour une meilleure prise en charge.</a:t>
            </a:r>
          </a:p>
          <a:p>
            <a:pPr marL="274320" lvl="0" indent="-274320">
              <a:buClr>
                <a:srgbClr val="7AA9AE"/>
              </a:buClr>
              <a:defRPr/>
            </a:pPr>
            <a:r>
              <a:rPr lang="fr-FR" dirty="0">
                <a:solidFill>
                  <a:prstClr val="black"/>
                </a:solidFill>
              </a:rPr>
              <a:t>Signalez dès que possible le cas suspect au responsable sanitaire local.</a:t>
            </a:r>
          </a:p>
          <a:p>
            <a:endParaRPr lang="fr-FR" dirty="0"/>
          </a:p>
        </p:txBody>
      </p:sp>
    </p:spTree>
    <p:extLst>
      <p:ext uri="{BB962C8B-B14F-4D97-AF65-F5344CB8AC3E}">
        <p14:creationId xmlns:p14="http://schemas.microsoft.com/office/powerpoint/2010/main" val="2285151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Prévention des fièvres hémorragiques (1) </a:t>
            </a:r>
          </a:p>
        </p:txBody>
      </p:sp>
      <p:sp>
        <p:nvSpPr>
          <p:cNvPr id="3" name="Content Placeholder 2"/>
          <p:cNvSpPr>
            <a:spLocks noGrp="1"/>
          </p:cNvSpPr>
          <p:nvPr>
            <p:ph idx="1"/>
          </p:nvPr>
        </p:nvSpPr>
        <p:spPr/>
        <p:txBody>
          <a:bodyPr>
            <a:normAutofit fontScale="92500" lnSpcReduction="20000"/>
          </a:bodyPr>
          <a:lstStyle/>
          <a:p>
            <a:pPr marL="274320" indent="-274320">
              <a:buClr>
                <a:srgbClr val="7AA9AE"/>
              </a:buClr>
              <a:defRPr/>
            </a:pPr>
            <a:r>
              <a:rPr lang="fr-FR" sz="2800" dirty="0">
                <a:solidFill>
                  <a:prstClr val="black"/>
                </a:solidFill>
              </a:rPr>
              <a:t>Ne mangez pas d’animaux de brousse morts, surtout les singes et les chauves-souris.</a:t>
            </a:r>
          </a:p>
          <a:p>
            <a:pPr marL="274320" indent="-274320">
              <a:buClr>
                <a:srgbClr val="7AA9AE"/>
              </a:buClr>
              <a:defRPr/>
            </a:pPr>
            <a:r>
              <a:rPr lang="fr-FR" sz="2800" dirty="0"/>
              <a:t>Enterrez immédiatement les corps des victimes</a:t>
            </a:r>
            <a:r>
              <a:rPr lang="fr-FR" sz="2800" dirty="0">
                <a:solidFill>
                  <a:prstClr val="black"/>
                </a:solidFill>
              </a:rPr>
              <a:t>. </a:t>
            </a:r>
            <a:r>
              <a:rPr lang="fr-FR" sz="2800" dirty="0"/>
              <a:t>Ne procédez pas à un enterrement dans un cimetière communal des personnes décédées de fièvre hémorragique</a:t>
            </a:r>
            <a:r>
              <a:rPr lang="en-US" sz="2800" dirty="0"/>
              <a:t> </a:t>
            </a:r>
            <a:r>
              <a:rPr lang="fr-FR" sz="2800" dirty="0">
                <a:solidFill>
                  <a:prstClr val="black"/>
                </a:solidFill>
              </a:rPr>
              <a:t>; les responsables sanitaires devraient superviser ces procédures.</a:t>
            </a:r>
          </a:p>
          <a:p>
            <a:pPr marL="274320" lvl="0" indent="-274320">
              <a:buClr>
                <a:srgbClr val="7AA9AE"/>
              </a:buClr>
              <a:defRPr/>
            </a:pPr>
            <a:r>
              <a:rPr lang="fr-FR" sz="2800" dirty="0"/>
              <a:t>Évitez tout contact direct avec les humeurs de l’organisme, le sang, la salive, les vomissements, l’urine et les selles en portant un équipement de protection comme des gants et des lunettes</a:t>
            </a:r>
            <a:r>
              <a:rPr lang="fr-FR" sz="2800" dirty="0">
                <a:solidFill>
                  <a:prstClr val="black"/>
                </a:solidFill>
              </a:rPr>
              <a:t>.</a:t>
            </a:r>
          </a:p>
          <a:p>
            <a:pPr marL="274320" indent="-274320">
              <a:buClr>
                <a:srgbClr val="7AA9AE"/>
              </a:buClr>
              <a:defRPr/>
            </a:pPr>
            <a:r>
              <a:rPr lang="fr-FR" sz="2800" dirty="0"/>
              <a:t>Lavez-vous les mains avec du savon et de l’eau javellisée </a:t>
            </a:r>
            <a:r>
              <a:rPr lang="fr-FR" sz="2800" dirty="0">
                <a:solidFill>
                  <a:prstClr val="black"/>
                </a:solidFill>
              </a:rPr>
              <a:t>(chlore). </a:t>
            </a:r>
          </a:p>
        </p:txBody>
      </p:sp>
    </p:spTree>
    <p:extLst>
      <p:ext uri="{BB962C8B-B14F-4D97-AF65-F5344CB8AC3E}">
        <p14:creationId xmlns:p14="http://schemas.microsoft.com/office/powerpoint/2010/main" val="3345129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Prévention des fièvres hémorragiques </a:t>
            </a:r>
            <a:r>
              <a:rPr lang="fr-FR" b="0" dirty="0"/>
              <a:t>(2)</a:t>
            </a:r>
          </a:p>
        </p:txBody>
      </p:sp>
      <p:sp>
        <p:nvSpPr>
          <p:cNvPr id="3" name="Content Placeholder 2"/>
          <p:cNvSpPr>
            <a:spLocks noGrp="1"/>
          </p:cNvSpPr>
          <p:nvPr>
            <p:ph idx="1"/>
          </p:nvPr>
        </p:nvSpPr>
        <p:spPr/>
        <p:txBody>
          <a:bodyPr>
            <a:normAutofit fontScale="77500" lnSpcReduction="20000"/>
          </a:bodyPr>
          <a:lstStyle/>
          <a:p>
            <a:pPr marL="274320" indent="-274320">
              <a:buClr>
                <a:srgbClr val="7AA9AE"/>
              </a:buClr>
              <a:defRPr/>
            </a:pPr>
            <a:r>
              <a:rPr lang="fr-FR" dirty="0"/>
              <a:t>Faites tremper tous les vêtements et la literie du patient dans une solution d’eau javellisée 1:9</a:t>
            </a:r>
            <a:r>
              <a:rPr lang="fr-FR" dirty="0">
                <a:solidFill>
                  <a:prstClr val="black"/>
                </a:solidFill>
              </a:rPr>
              <a:t>. </a:t>
            </a:r>
          </a:p>
          <a:p>
            <a:pPr marL="274320" indent="-274320">
              <a:buClr>
                <a:srgbClr val="7AA9AE"/>
              </a:buClr>
              <a:defRPr/>
            </a:pPr>
            <a:r>
              <a:rPr lang="fr-FR" dirty="0">
                <a:solidFill>
                  <a:prstClr val="black"/>
                </a:solidFill>
              </a:rPr>
              <a:t>Nettoyez l’environnement du patient avec une solution d’eau jav</a:t>
            </a:r>
            <a:r>
              <a:rPr lang="fr-FR" dirty="0"/>
              <a:t>ellisé</a:t>
            </a:r>
            <a:r>
              <a:rPr lang="fr-FR" dirty="0">
                <a:solidFill>
                  <a:prstClr val="black"/>
                </a:solidFill>
              </a:rPr>
              <a:t>e (1:9).</a:t>
            </a:r>
          </a:p>
          <a:p>
            <a:pPr marL="274320" indent="-274320">
              <a:buClr>
                <a:srgbClr val="7AA9AE"/>
              </a:buClr>
              <a:defRPr/>
            </a:pPr>
            <a:r>
              <a:rPr lang="fr-FR" dirty="0"/>
              <a:t>Ne touchez pas </a:t>
            </a:r>
            <a:r>
              <a:rPr lang="fr-FR" dirty="0">
                <a:solidFill>
                  <a:prstClr val="black"/>
                </a:solidFill>
              </a:rPr>
              <a:t>les plaies d’une personne infectée sans porter de gants.</a:t>
            </a:r>
          </a:p>
          <a:p>
            <a:pPr marL="274320" lvl="0" indent="-274320">
              <a:buClr>
                <a:srgbClr val="7AA9AE"/>
              </a:buClr>
              <a:defRPr/>
            </a:pPr>
            <a:r>
              <a:rPr lang="fr-FR" dirty="0"/>
              <a:t>Ne laissez personne toucher le patient pendant que vous prenez les dispositions pour son transfert à l’hôpital</a:t>
            </a:r>
            <a:r>
              <a:rPr lang="fr-FR" dirty="0">
                <a:solidFill>
                  <a:prstClr val="black"/>
                </a:solidFill>
              </a:rPr>
              <a:t>.</a:t>
            </a:r>
          </a:p>
          <a:p>
            <a:pPr marL="274320" indent="-274320">
              <a:buClr>
                <a:srgbClr val="7AA9AE"/>
              </a:buClr>
              <a:defRPr/>
            </a:pPr>
            <a:r>
              <a:rPr lang="fr-FR" dirty="0"/>
              <a:t>Conseillez à toute personne, quelle qu’elle soit, qui pourrait avoir touché le cas suspect de minimiser ses déplacements au sein de la communauté </a:t>
            </a:r>
            <a:r>
              <a:rPr lang="fr-FR" dirty="0">
                <a:solidFill>
                  <a:prstClr val="black"/>
                </a:solidFill>
              </a:rPr>
              <a:t>; les contacts doivent être surveillés pendant 3 semaines.  </a:t>
            </a:r>
          </a:p>
          <a:p>
            <a:pPr marL="274320" lvl="0" indent="-274320">
              <a:buClr>
                <a:srgbClr val="7AA9AE"/>
              </a:buClr>
              <a:defRPr/>
            </a:pPr>
            <a:endParaRPr lang="fr-FR" dirty="0">
              <a:solidFill>
                <a:prstClr val="black"/>
              </a:solidFill>
            </a:endParaRPr>
          </a:p>
          <a:p>
            <a:endParaRPr lang="fr-FR" dirty="0"/>
          </a:p>
        </p:txBody>
      </p:sp>
    </p:spTree>
    <p:extLst>
      <p:ext uri="{BB962C8B-B14F-4D97-AF65-F5344CB8AC3E}">
        <p14:creationId xmlns:p14="http://schemas.microsoft.com/office/powerpoint/2010/main" val="39532492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Prévention spéciale supplémentaire pour la FHCC</a:t>
            </a:r>
          </a:p>
        </p:txBody>
      </p:sp>
      <p:sp>
        <p:nvSpPr>
          <p:cNvPr id="3" name="Content Placeholder 2"/>
          <p:cNvSpPr>
            <a:spLocks noGrp="1"/>
          </p:cNvSpPr>
          <p:nvPr>
            <p:ph idx="1"/>
          </p:nvPr>
        </p:nvSpPr>
        <p:spPr>
          <a:xfrm>
            <a:off x="457200" y="1371600"/>
            <a:ext cx="8229600" cy="5135563"/>
          </a:xfrm>
        </p:spPr>
        <p:txBody>
          <a:bodyPr>
            <a:normAutofit fontScale="70000" lnSpcReduction="20000"/>
          </a:bodyPr>
          <a:lstStyle/>
          <a:p>
            <a:pPr fontAlgn="base"/>
            <a:r>
              <a:rPr lang="fr-FR" dirty="0"/>
              <a:t>Réduisez le risque de transmission du tique à l’homme en :</a:t>
            </a:r>
          </a:p>
          <a:p>
            <a:pPr lvl="1" fontAlgn="base">
              <a:buFont typeface="Courier New" panose="02070309020205020404" pitchFamily="49" charset="0"/>
              <a:buChar char="o"/>
            </a:pPr>
            <a:r>
              <a:rPr lang="fr-FR" dirty="0"/>
              <a:t>Portant des vêtements qui protègent (manches longues et pantalons).</a:t>
            </a:r>
          </a:p>
          <a:p>
            <a:pPr lvl="1" fontAlgn="base">
              <a:buFont typeface="Courier New" panose="02070309020205020404" pitchFamily="49" charset="0"/>
              <a:buChar char="o"/>
            </a:pPr>
            <a:r>
              <a:rPr lang="fr-FR" dirty="0"/>
              <a:t>Portant des vêtements de couleur claire afin d’y détecter facilement les tiques.</a:t>
            </a:r>
          </a:p>
          <a:p>
            <a:pPr lvl="1" fontAlgn="base">
              <a:buFont typeface="Courier New" panose="02070309020205020404" pitchFamily="49" charset="0"/>
              <a:buChar char="o"/>
            </a:pPr>
            <a:r>
              <a:rPr lang="fr-FR" dirty="0"/>
              <a:t>Utilisant un produit répulsif pour les insectes sur la peau et les vêtements.</a:t>
            </a:r>
          </a:p>
          <a:p>
            <a:pPr lvl="1" fontAlgn="base">
              <a:buFont typeface="Courier New" panose="02070309020205020404" pitchFamily="49" charset="0"/>
              <a:buChar char="o"/>
            </a:pPr>
            <a:r>
              <a:rPr lang="fr-FR" dirty="0"/>
              <a:t>Examinant régulièrement vos vêtements et votre peau pour la présence de tiques et en les retirant le cas échéant. </a:t>
            </a:r>
          </a:p>
          <a:p>
            <a:pPr lvl="1" fontAlgn="base">
              <a:buFont typeface="Courier New" panose="02070309020205020404" pitchFamily="49" charset="0"/>
              <a:buChar char="o"/>
            </a:pPr>
            <a:r>
              <a:rPr lang="fr-FR" dirty="0"/>
              <a:t>Contrôlant les infestations de tiques sur les animaux ou dans les étables.</a:t>
            </a:r>
          </a:p>
          <a:p>
            <a:pPr lvl="1" fontAlgn="base">
              <a:buFont typeface="Courier New" panose="02070309020205020404" pitchFamily="49" charset="0"/>
              <a:buChar char="o"/>
            </a:pPr>
            <a:r>
              <a:rPr lang="fr-FR" dirty="0"/>
              <a:t>Évitant les zones où les tiques sont abondants et les saisons pendant lesquelles ils sont le plus actifs.</a:t>
            </a:r>
          </a:p>
          <a:p>
            <a:pPr fontAlgn="base"/>
            <a:r>
              <a:rPr lang="fr-FR" dirty="0"/>
              <a:t>Réduisez le risque de transmission interanimale en portant des vêtements de protection lorsque vous manipulez des animaux ou leur tissus, notamment pendant l’abattage ou la découpe.</a:t>
            </a:r>
          </a:p>
        </p:txBody>
      </p:sp>
    </p:spTree>
    <p:extLst>
      <p:ext uri="{BB962C8B-B14F-4D97-AF65-F5344CB8AC3E}">
        <p14:creationId xmlns:p14="http://schemas.microsoft.com/office/powerpoint/2010/main" val="314706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chemeClr val="bg1"/>
                </a:solidFill>
              </a:rPr>
              <a:t>Introduction</a:t>
            </a:r>
          </a:p>
        </p:txBody>
      </p:sp>
      <p:sp>
        <p:nvSpPr>
          <p:cNvPr id="3" name="Content Placeholder 2"/>
          <p:cNvSpPr>
            <a:spLocks noGrp="1"/>
          </p:cNvSpPr>
          <p:nvPr>
            <p:ph idx="1"/>
          </p:nvPr>
        </p:nvSpPr>
        <p:spPr/>
        <p:txBody>
          <a:bodyPr>
            <a:normAutofit fontScale="85000" lnSpcReduction="10000"/>
          </a:bodyPr>
          <a:lstStyle/>
          <a:p>
            <a:pPr marL="274320" lvl="0" indent="-274320">
              <a:buClr>
                <a:srgbClr val="7AA9AE"/>
              </a:buClr>
              <a:defRPr/>
            </a:pPr>
            <a:r>
              <a:rPr lang="fr-FR" dirty="0"/>
              <a:t>Les maladies à déclaration obligatoire sont des maladies qui affectent un grand nombre de personnes à la fois</a:t>
            </a:r>
            <a:r>
              <a:rPr lang="en-US" dirty="0">
                <a:solidFill>
                  <a:prstClr val="black"/>
                </a:solidFill>
              </a:rPr>
              <a:t>.</a:t>
            </a:r>
          </a:p>
          <a:p>
            <a:pPr marL="274320" lvl="0" indent="-274320">
              <a:buClr>
                <a:srgbClr val="7AA9AE"/>
              </a:buClr>
              <a:defRPr/>
            </a:pPr>
            <a:r>
              <a:rPr lang="fr-FR" dirty="0"/>
              <a:t>Elles se propagent facilement dans la communauté et font très rapidement des victimes</a:t>
            </a:r>
            <a:r>
              <a:rPr lang="en-US" dirty="0">
                <a:solidFill>
                  <a:prstClr val="black"/>
                </a:solidFill>
              </a:rPr>
              <a:t>.</a:t>
            </a:r>
          </a:p>
          <a:p>
            <a:pPr marL="274320" lvl="0" indent="-274320">
              <a:buClr>
                <a:srgbClr val="7AA9AE"/>
              </a:buClr>
              <a:defRPr/>
            </a:pPr>
            <a:r>
              <a:rPr lang="fr-FR" dirty="0"/>
              <a:t>Les cas suspects de l’une ou l’autre de ces maladies doivent être signalés aux autorités voulues afin d’obtenir l’appui du district ou du gouvernement</a:t>
            </a:r>
            <a:r>
              <a:rPr lang="en-US" dirty="0">
                <a:solidFill>
                  <a:prstClr val="black"/>
                </a:solidFill>
              </a:rPr>
              <a:t>.</a:t>
            </a:r>
          </a:p>
          <a:p>
            <a:pPr marL="274320" lvl="0" indent="-274320">
              <a:buClr>
                <a:srgbClr val="7AA9AE"/>
              </a:buClr>
              <a:defRPr/>
            </a:pPr>
            <a:r>
              <a:rPr lang="fr-FR" dirty="0"/>
              <a:t>Le signalement opportun minimise la contagion et la mort</a:t>
            </a:r>
            <a:r>
              <a:rPr lang="en-US" dirty="0">
                <a:solidFill>
                  <a:prstClr val="black"/>
                </a:solidFill>
              </a:rPr>
              <a:t>.</a:t>
            </a:r>
          </a:p>
          <a:p>
            <a:endParaRPr lang="en-US" dirty="0"/>
          </a:p>
        </p:txBody>
      </p:sp>
    </p:spTree>
    <p:extLst>
      <p:ext uri="{BB962C8B-B14F-4D97-AF65-F5344CB8AC3E}">
        <p14:creationId xmlns:p14="http://schemas.microsoft.com/office/powerpoint/2010/main" val="40865567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Exercice 1</a:t>
            </a:r>
          </a:p>
        </p:txBody>
      </p:sp>
      <p:sp>
        <p:nvSpPr>
          <p:cNvPr id="3" name="Content Placeholder 2"/>
          <p:cNvSpPr>
            <a:spLocks noGrp="1"/>
          </p:cNvSpPr>
          <p:nvPr>
            <p:ph idx="1"/>
          </p:nvPr>
        </p:nvSpPr>
        <p:spPr/>
        <p:txBody>
          <a:bodyPr/>
          <a:lstStyle/>
          <a:p>
            <a:r>
              <a:rPr lang="fr-FR" dirty="0"/>
              <a:t>Reconnaître et surmonter les maladies à déclaration obligatoire.</a:t>
            </a:r>
          </a:p>
        </p:txBody>
      </p:sp>
    </p:spTree>
    <p:extLst>
      <p:ext uri="{BB962C8B-B14F-4D97-AF65-F5344CB8AC3E}">
        <p14:creationId xmlns:p14="http://schemas.microsoft.com/office/powerpoint/2010/main" val="7198196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pPr algn="ctr"/>
            <a:r>
              <a:rPr lang="fr-FR" sz="4000" b="1" dirty="0">
                <a:solidFill>
                  <a:schemeClr val="bg1"/>
                </a:solidFill>
                <a:latin typeface="+mj-lt"/>
              </a:rPr>
              <a:t>Fièvres de la dengue et du chikungunya</a:t>
            </a:r>
            <a:endParaRPr lang="fr-FR" b="1" dirty="0">
              <a:solidFill>
                <a:schemeClr val="bg1"/>
              </a:solidFill>
              <a:latin typeface="+mj-lt"/>
            </a:endParaRPr>
          </a:p>
        </p:txBody>
      </p:sp>
    </p:spTree>
    <p:extLst>
      <p:ext uri="{BB962C8B-B14F-4D97-AF65-F5344CB8AC3E}">
        <p14:creationId xmlns:p14="http://schemas.microsoft.com/office/powerpoint/2010/main" val="744377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a:t>Introduction</a:t>
            </a:r>
          </a:p>
        </p:txBody>
      </p:sp>
      <p:sp>
        <p:nvSpPr>
          <p:cNvPr id="5" name="Content Placeholder 4"/>
          <p:cNvSpPr>
            <a:spLocks noGrp="1"/>
          </p:cNvSpPr>
          <p:nvPr>
            <p:ph idx="1"/>
          </p:nvPr>
        </p:nvSpPr>
        <p:spPr/>
        <p:txBody>
          <a:bodyPr>
            <a:normAutofit/>
          </a:bodyPr>
          <a:lstStyle/>
          <a:p>
            <a:r>
              <a:rPr lang="fr-FR" dirty="0"/>
              <a:t>Un virus transmis par les moustiques.</a:t>
            </a:r>
          </a:p>
          <a:p>
            <a:r>
              <a:rPr lang="fr-FR" dirty="0"/>
              <a:t>Ce sont les causes principales de maladies dans les régions tropicales et sous tropicales.</a:t>
            </a:r>
          </a:p>
          <a:p>
            <a:r>
              <a:rPr lang="fr-FR" dirty="0"/>
              <a:t>La dengue et le chikungunya se manifestent par des symptômes semblables, mais leur traitement est différent.</a:t>
            </a:r>
          </a:p>
          <a:p>
            <a:r>
              <a:rPr lang="fr-FR" dirty="0"/>
              <a:t>La dengue peut être grave chez les enfants, mais surtout en Asie et en Amérique du Sud.</a:t>
            </a:r>
          </a:p>
          <a:p>
            <a:endParaRPr lang="fr-FR" dirty="0"/>
          </a:p>
          <a:p>
            <a:endParaRPr lang="fr-FR" dirty="0"/>
          </a:p>
        </p:txBody>
      </p:sp>
    </p:spTree>
    <p:extLst>
      <p:ext uri="{BB962C8B-B14F-4D97-AF65-F5344CB8AC3E}">
        <p14:creationId xmlns:p14="http://schemas.microsoft.com/office/powerpoint/2010/main" val="7723083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762000" y="228600"/>
            <a:ext cx="7994650" cy="762000"/>
          </a:xfrm>
          <a:prstGeom prst="rect">
            <a:avLst/>
          </a:prstGeom>
          <a:solidFill>
            <a:schemeClr val="accent3">
              <a:lumMod val="50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4000" b="1" dirty="0">
                <a:solidFill>
                  <a:schemeClr val="bg1"/>
                </a:solidFill>
              </a:rPr>
              <a:t>Pays à risque de dengue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146" y="1828800"/>
            <a:ext cx="8262358" cy="4021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9"/>
          <p:cNvSpPr>
            <a:spLocks noGrp="1"/>
          </p:cNvSpPr>
          <p:nvPr>
            <p:ph idx="1"/>
          </p:nvPr>
        </p:nvSpPr>
        <p:spPr>
          <a:xfrm>
            <a:off x="762000" y="5850180"/>
            <a:ext cx="7924800" cy="275983"/>
          </a:xfrm>
        </p:spPr>
        <p:txBody>
          <a:bodyPr>
            <a:normAutofit fontScale="40000" lnSpcReduction="20000"/>
          </a:bodyPr>
          <a:lstStyle/>
          <a:p>
            <a:pPr marL="0" indent="0">
              <a:buNone/>
            </a:pPr>
            <a:r>
              <a:rPr lang="fr-FR" dirty="0"/>
              <a:t>Adapté de l’Organisation mondiale de la santé</a:t>
            </a:r>
          </a:p>
        </p:txBody>
      </p:sp>
    </p:spTree>
    <p:extLst>
      <p:ext uri="{BB962C8B-B14F-4D97-AF65-F5344CB8AC3E}">
        <p14:creationId xmlns:p14="http://schemas.microsoft.com/office/powerpoint/2010/main" val="30818822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762000" y="228600"/>
            <a:ext cx="7994650" cy="762000"/>
          </a:xfrm>
          <a:prstGeom prst="rect">
            <a:avLst/>
          </a:prstGeom>
          <a:solidFill>
            <a:schemeClr val="accent3">
              <a:lumMod val="50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4000" b="1" dirty="0">
                <a:solidFill>
                  <a:schemeClr val="bg1"/>
                </a:solidFill>
              </a:rPr>
              <a:t>Pays à risque de chikungunya</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721" y="1447800"/>
            <a:ext cx="8760355"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4"/>
          <p:cNvSpPr>
            <a:spLocks noGrp="1"/>
          </p:cNvSpPr>
          <p:nvPr>
            <p:ph idx="1"/>
          </p:nvPr>
        </p:nvSpPr>
        <p:spPr>
          <a:xfrm>
            <a:off x="685800" y="5638800"/>
            <a:ext cx="7924800" cy="380999"/>
          </a:xfrm>
        </p:spPr>
        <p:txBody>
          <a:bodyPr>
            <a:normAutofit/>
          </a:bodyPr>
          <a:lstStyle/>
          <a:p>
            <a:pPr marL="0" indent="0"/>
            <a:r>
              <a:rPr lang="fr-FR" sz="1400" dirty="0"/>
              <a:t>Adapté de l’Organisation mondiale de la santé</a:t>
            </a:r>
          </a:p>
          <a:p>
            <a:endParaRPr lang="fr-FR" dirty="0"/>
          </a:p>
        </p:txBody>
      </p:sp>
    </p:spTree>
    <p:extLst>
      <p:ext uri="{BB962C8B-B14F-4D97-AF65-F5344CB8AC3E}">
        <p14:creationId xmlns:p14="http://schemas.microsoft.com/office/powerpoint/2010/main" val="21897944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t>Symptômes : dengue et chikungunya</a:t>
            </a:r>
          </a:p>
        </p:txBody>
      </p:sp>
      <p:sp>
        <p:nvSpPr>
          <p:cNvPr id="3" name="Content Placeholder 2"/>
          <p:cNvSpPr>
            <a:spLocks noGrp="1"/>
          </p:cNvSpPr>
          <p:nvPr>
            <p:ph idx="1"/>
          </p:nvPr>
        </p:nvSpPr>
        <p:spPr/>
        <p:txBody>
          <a:bodyPr>
            <a:normAutofit fontScale="92500" lnSpcReduction="20000"/>
          </a:bodyPr>
          <a:lstStyle/>
          <a:p>
            <a:pPr marL="274320" lvl="0" indent="-274320">
              <a:buClr>
                <a:srgbClr val="7AA9AE"/>
              </a:buClr>
              <a:defRPr/>
            </a:pPr>
            <a:r>
              <a:rPr lang="fr-FR" dirty="0"/>
              <a:t>Des symptômes semblables à ceux de la grippe commencent généralement entre 4 et 7 jours après la piqûre de moustique et durent le plus souvent entre 3 et 10 jours. </a:t>
            </a:r>
          </a:p>
          <a:p>
            <a:r>
              <a:rPr lang="fr-FR" dirty="0"/>
              <a:t>Les symptômes majeurs sont la fièvre, les douleurs articulaires, les maux de tête.</a:t>
            </a:r>
          </a:p>
          <a:p>
            <a:r>
              <a:rPr lang="fr-FR" dirty="0"/>
              <a:t>D’autres symptômes peuvent inclure des douleurs musculaires, un gonflement articulaire, ou une éruption cutanée.</a:t>
            </a:r>
          </a:p>
          <a:p>
            <a:r>
              <a:rPr lang="fr-FR" dirty="0"/>
              <a:t>Avec le chikungunya, les douleurs articulaires peuvent persister pendant des mois.</a:t>
            </a:r>
          </a:p>
          <a:p>
            <a:pPr marL="0" indent="0">
              <a:buNone/>
            </a:pPr>
            <a:endParaRPr lang="fr-FR" dirty="0"/>
          </a:p>
        </p:txBody>
      </p:sp>
    </p:spTree>
    <p:extLst>
      <p:ext uri="{BB962C8B-B14F-4D97-AF65-F5344CB8AC3E}">
        <p14:creationId xmlns:p14="http://schemas.microsoft.com/office/powerpoint/2010/main" val="18947904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t>Symptômes de la dengue grave</a:t>
            </a:r>
          </a:p>
        </p:txBody>
      </p:sp>
      <p:sp>
        <p:nvSpPr>
          <p:cNvPr id="3" name="Content Placeholder 2"/>
          <p:cNvSpPr>
            <a:spLocks noGrp="1"/>
          </p:cNvSpPr>
          <p:nvPr>
            <p:ph idx="1"/>
          </p:nvPr>
        </p:nvSpPr>
        <p:spPr/>
        <p:txBody>
          <a:bodyPr>
            <a:normAutofit fontScale="92500" lnSpcReduction="10000"/>
          </a:bodyPr>
          <a:lstStyle/>
          <a:p>
            <a:r>
              <a:rPr lang="fr-FR" dirty="0"/>
              <a:t>Ils se manifestent entre 1 et 2 jours après la première fièvre.</a:t>
            </a:r>
          </a:p>
          <a:p>
            <a:r>
              <a:rPr lang="fr-FR" dirty="0"/>
              <a:t>Les patients (généralement les enfants) souffrent de :</a:t>
            </a:r>
          </a:p>
          <a:p>
            <a:pPr lvl="1">
              <a:buFont typeface="Courier New" panose="02070309020205020404" pitchFamily="49" charset="0"/>
              <a:buChar char="o"/>
            </a:pPr>
            <a:r>
              <a:rPr lang="fr-FR" dirty="0"/>
              <a:t>Douleurs abdominales intenses</a:t>
            </a:r>
          </a:p>
          <a:p>
            <a:pPr lvl="1">
              <a:buFont typeface="Courier New" panose="02070309020205020404" pitchFamily="49" charset="0"/>
              <a:buChar char="o"/>
            </a:pPr>
            <a:r>
              <a:rPr lang="fr-FR" dirty="0"/>
              <a:t>Vomissements persistants</a:t>
            </a:r>
          </a:p>
          <a:p>
            <a:pPr lvl="1">
              <a:buFont typeface="Courier New" panose="02070309020205020404" pitchFamily="49" charset="0"/>
              <a:buChar char="o"/>
            </a:pPr>
            <a:r>
              <a:rPr lang="fr-FR" dirty="0"/>
              <a:t>Fièvre</a:t>
            </a:r>
          </a:p>
          <a:p>
            <a:pPr lvl="1">
              <a:buFont typeface="Courier New" panose="02070309020205020404" pitchFamily="49" charset="0"/>
              <a:buChar char="o"/>
            </a:pPr>
            <a:r>
              <a:rPr lang="fr-FR" dirty="0"/>
              <a:t>Saignement</a:t>
            </a:r>
          </a:p>
          <a:p>
            <a:pPr lvl="1">
              <a:buFont typeface="Courier New" panose="02070309020205020404" pitchFamily="49" charset="0"/>
              <a:buChar char="o"/>
            </a:pPr>
            <a:r>
              <a:rPr lang="fr-FR" dirty="0"/>
              <a:t>Gêne respiratoire </a:t>
            </a:r>
          </a:p>
          <a:p>
            <a:r>
              <a:rPr lang="fr-FR" dirty="0"/>
              <a:t>Potentiellement mortels </a:t>
            </a:r>
          </a:p>
        </p:txBody>
      </p:sp>
    </p:spTree>
    <p:extLst>
      <p:ext uri="{BB962C8B-B14F-4D97-AF65-F5344CB8AC3E}">
        <p14:creationId xmlns:p14="http://schemas.microsoft.com/office/powerpoint/2010/main" val="355428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Prise en charge</a:t>
            </a:r>
          </a:p>
        </p:txBody>
      </p:sp>
      <p:sp>
        <p:nvSpPr>
          <p:cNvPr id="3" name="Content Placeholder 2"/>
          <p:cNvSpPr>
            <a:spLocks noGrp="1"/>
          </p:cNvSpPr>
          <p:nvPr>
            <p:ph idx="1"/>
          </p:nvPr>
        </p:nvSpPr>
        <p:spPr/>
        <p:txBody>
          <a:bodyPr>
            <a:normAutofit fontScale="92500"/>
          </a:bodyPr>
          <a:lstStyle/>
          <a:p>
            <a:r>
              <a:rPr lang="fr-FR" dirty="0"/>
              <a:t>Aucun médicament pour traiter les maladies à virus de dengue ou de chikungunya.</a:t>
            </a:r>
          </a:p>
          <a:p>
            <a:r>
              <a:rPr lang="fr-FR" dirty="0"/>
              <a:t>Traitez les symptômes en conseillant :</a:t>
            </a:r>
          </a:p>
          <a:p>
            <a:pPr lvl="1">
              <a:buFont typeface="Courier New" panose="02070309020205020404" pitchFamily="49" charset="0"/>
              <a:buChar char="o"/>
            </a:pPr>
            <a:r>
              <a:rPr lang="fr-FR" dirty="0"/>
              <a:t>Beaucoup de repos</a:t>
            </a:r>
          </a:p>
          <a:p>
            <a:pPr lvl="1">
              <a:buFont typeface="Courier New" panose="02070309020205020404" pitchFamily="49" charset="0"/>
              <a:buChar char="o"/>
            </a:pPr>
            <a:r>
              <a:rPr lang="fr-FR" dirty="0"/>
              <a:t>La consommation de liquides pour éviter la déshydratation</a:t>
            </a:r>
          </a:p>
          <a:p>
            <a:pPr lvl="1">
              <a:buFont typeface="Courier New" panose="02070309020205020404" pitchFamily="49" charset="0"/>
              <a:buChar char="o"/>
            </a:pPr>
            <a:r>
              <a:rPr lang="fr-FR" dirty="0"/>
              <a:t>Du paracétamol pour soulager la fièvre et la douleu</a:t>
            </a:r>
            <a:r>
              <a:rPr lang="en-US" dirty="0"/>
              <a:t>r</a:t>
            </a:r>
            <a:endParaRPr lang="fr-FR" dirty="0"/>
          </a:p>
          <a:p>
            <a:r>
              <a:rPr lang="fr-FR" dirty="0"/>
              <a:t>Dans le cas de dengue grave, orientez vers un hôpital.</a:t>
            </a:r>
          </a:p>
          <a:p>
            <a:endParaRPr lang="fr-FR" dirty="0"/>
          </a:p>
          <a:p>
            <a:endParaRPr lang="fr-FR" dirty="0"/>
          </a:p>
        </p:txBody>
      </p:sp>
    </p:spTree>
    <p:extLst>
      <p:ext uri="{BB962C8B-B14F-4D97-AF65-F5344CB8AC3E}">
        <p14:creationId xmlns:p14="http://schemas.microsoft.com/office/powerpoint/2010/main" val="31821026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Empêcher la propagation</a:t>
            </a:r>
          </a:p>
        </p:txBody>
      </p:sp>
      <p:sp>
        <p:nvSpPr>
          <p:cNvPr id="3" name="Content Placeholder 2"/>
          <p:cNvSpPr>
            <a:spLocks noGrp="1"/>
          </p:cNvSpPr>
          <p:nvPr>
            <p:ph idx="1"/>
          </p:nvPr>
        </p:nvSpPr>
        <p:spPr/>
        <p:txBody>
          <a:bodyPr>
            <a:normAutofit fontScale="92500" lnSpcReduction="20000"/>
          </a:bodyPr>
          <a:lstStyle/>
          <a:p>
            <a:r>
              <a:rPr lang="fr-FR" dirty="0"/>
              <a:t>Ces maladies ne sont pas transmises entre personnes (et rarement d’une femme enceinte à son fœtus).</a:t>
            </a:r>
          </a:p>
          <a:p>
            <a:r>
              <a:rPr lang="fr-FR" dirty="0"/>
              <a:t>Évitez les piqûres de moustique :</a:t>
            </a:r>
          </a:p>
          <a:p>
            <a:pPr lvl="1">
              <a:buFont typeface="Courier New" panose="02070309020205020404" pitchFamily="49" charset="0"/>
              <a:buChar char="o"/>
            </a:pPr>
            <a:r>
              <a:rPr lang="fr-FR" dirty="0"/>
              <a:t>Éliminer les sites de reproduction potentielle (eau stagnante).</a:t>
            </a:r>
          </a:p>
          <a:p>
            <a:pPr lvl="1">
              <a:buFont typeface="Courier New" panose="02070309020205020404" pitchFamily="49" charset="0"/>
              <a:buChar char="o"/>
            </a:pPr>
            <a:r>
              <a:rPr lang="fr-FR" dirty="0"/>
              <a:t>Utilisez des moustiquaires imprégnées d’insecticide.</a:t>
            </a:r>
          </a:p>
          <a:p>
            <a:pPr lvl="1">
              <a:buFont typeface="Courier New" panose="02070309020205020404" pitchFamily="49" charset="0"/>
              <a:buChar char="o"/>
            </a:pPr>
            <a:r>
              <a:rPr lang="fr-FR" dirty="0"/>
              <a:t>Porter des vêtements appropriés pour réduire le risque de piqûres. </a:t>
            </a:r>
          </a:p>
          <a:p>
            <a:pPr lvl="1">
              <a:buFont typeface="Courier New" panose="02070309020205020404" pitchFamily="49" charset="0"/>
              <a:buChar char="o"/>
            </a:pPr>
            <a:r>
              <a:rPr lang="fr-FR" dirty="0"/>
              <a:t>Sachez quand les moustiques sont le plus actifs et limitez l’activité en plein air.</a:t>
            </a:r>
          </a:p>
          <a:p>
            <a:pPr marL="274320" lvl="0" indent="-274320">
              <a:buClr>
                <a:srgbClr val="7AA9AE"/>
              </a:buClr>
              <a:defRPr/>
            </a:pPr>
            <a:endParaRPr lang="fr-FR" dirty="0">
              <a:solidFill>
                <a:prstClr val="black"/>
              </a:solidFill>
            </a:endParaRPr>
          </a:p>
          <a:p>
            <a:endParaRPr lang="fr-FR" dirty="0"/>
          </a:p>
        </p:txBody>
      </p:sp>
    </p:spTree>
    <p:extLst>
      <p:ext uri="{BB962C8B-B14F-4D97-AF65-F5344CB8AC3E}">
        <p14:creationId xmlns:p14="http://schemas.microsoft.com/office/powerpoint/2010/main" val="9484642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pPr algn="ctr"/>
            <a:r>
              <a:rPr lang="fr-FR" sz="4000" b="1" dirty="0">
                <a:solidFill>
                  <a:schemeClr val="bg1"/>
                </a:solidFill>
                <a:latin typeface="+mj-lt"/>
              </a:rPr>
              <a:t>Méningite</a:t>
            </a:r>
          </a:p>
        </p:txBody>
      </p:sp>
    </p:spTree>
    <p:extLst>
      <p:ext uri="{BB962C8B-B14F-4D97-AF65-F5344CB8AC3E}">
        <p14:creationId xmlns:p14="http://schemas.microsoft.com/office/powerpoint/2010/main" val="18723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4000" dirty="0">
                <a:solidFill>
                  <a:schemeClr val="bg1"/>
                </a:solidFill>
              </a:rPr>
              <a:t>Objectifs</a:t>
            </a:r>
          </a:p>
        </p:txBody>
      </p:sp>
      <p:sp>
        <p:nvSpPr>
          <p:cNvPr id="3" name="Content Placeholder 2"/>
          <p:cNvSpPr>
            <a:spLocks noGrp="1"/>
          </p:cNvSpPr>
          <p:nvPr>
            <p:ph idx="1"/>
          </p:nvPr>
        </p:nvSpPr>
        <p:spPr/>
        <p:txBody>
          <a:bodyPr>
            <a:normAutofit fontScale="92500"/>
          </a:bodyPr>
          <a:lstStyle/>
          <a:p>
            <a:pPr marL="0" lvl="0" indent="0">
              <a:buClr>
                <a:srgbClr val="7AA9AE"/>
              </a:buClr>
              <a:buNone/>
              <a:defRPr/>
            </a:pPr>
            <a:r>
              <a:rPr lang="fr-FR" dirty="0"/>
              <a:t>Après avoir participé activement à cette session, la personne pourra </a:t>
            </a:r>
            <a:r>
              <a:rPr lang="fr-FR" dirty="0">
                <a:solidFill>
                  <a:prstClr val="black"/>
                </a:solidFill>
              </a:rPr>
              <a:t>:</a:t>
            </a:r>
          </a:p>
          <a:p>
            <a:pPr marL="0" lvl="0" indent="0">
              <a:buClr>
                <a:srgbClr val="7AA9AE"/>
              </a:buClr>
              <a:buNone/>
              <a:defRPr/>
            </a:pPr>
            <a:r>
              <a:rPr lang="fr-FR" sz="2800" dirty="0">
                <a:solidFill>
                  <a:prstClr val="black"/>
                </a:solidFill>
              </a:rPr>
              <a:t>1. </a:t>
            </a:r>
            <a:r>
              <a:rPr lang="fr-FR" sz="2800" dirty="0"/>
              <a:t>Citer les maladies à déclaration obligatoire courantes</a:t>
            </a:r>
            <a:r>
              <a:rPr lang="fr-FR" sz="2800" dirty="0">
                <a:solidFill>
                  <a:prstClr val="black"/>
                </a:solidFill>
              </a:rPr>
              <a:t>. </a:t>
            </a:r>
          </a:p>
          <a:p>
            <a:pPr marL="0" lvl="0" indent="0">
              <a:buClr>
                <a:srgbClr val="7AA9AE"/>
              </a:buClr>
              <a:buNone/>
              <a:defRPr/>
            </a:pPr>
            <a:r>
              <a:rPr lang="fr-FR" sz="2800" dirty="0">
                <a:solidFill>
                  <a:prstClr val="black"/>
                </a:solidFill>
              </a:rPr>
              <a:t>2. Expliquer leur mode de transmission.</a:t>
            </a:r>
          </a:p>
          <a:p>
            <a:pPr marL="0" lvl="0" indent="0">
              <a:buClr>
                <a:srgbClr val="7AA9AE"/>
              </a:buClr>
              <a:buNone/>
              <a:defRPr/>
            </a:pPr>
            <a:r>
              <a:rPr lang="fr-FR" sz="2800" dirty="0">
                <a:solidFill>
                  <a:prstClr val="black"/>
                </a:solidFill>
              </a:rPr>
              <a:t>3. Expliquer les signes et les symptômes. </a:t>
            </a:r>
          </a:p>
          <a:p>
            <a:pPr marL="0" lvl="0" indent="0">
              <a:buClr>
                <a:srgbClr val="7AA9AE"/>
              </a:buClr>
              <a:buNone/>
              <a:defRPr/>
            </a:pPr>
            <a:r>
              <a:rPr lang="fr-FR" sz="2800" dirty="0">
                <a:solidFill>
                  <a:prstClr val="black"/>
                </a:solidFill>
              </a:rPr>
              <a:t>4. Être en mesure de prendre en charge les cas suspects.</a:t>
            </a:r>
          </a:p>
          <a:p>
            <a:pPr marL="0" lvl="0" indent="0">
              <a:buClr>
                <a:srgbClr val="7AA9AE"/>
              </a:buClr>
              <a:buNone/>
              <a:defRPr/>
            </a:pPr>
            <a:r>
              <a:rPr lang="fr-FR" sz="2800" dirty="0">
                <a:solidFill>
                  <a:prstClr val="black"/>
                </a:solidFill>
              </a:rPr>
              <a:t>5. Décrire les mesures préventives de base.</a:t>
            </a:r>
          </a:p>
          <a:p>
            <a:pPr marL="0" lvl="0" indent="0">
              <a:buClr>
                <a:srgbClr val="7AA9AE"/>
              </a:buClr>
              <a:buNone/>
              <a:defRPr/>
            </a:pPr>
            <a:r>
              <a:rPr lang="fr-FR" sz="2800" dirty="0">
                <a:solidFill>
                  <a:prstClr val="black"/>
                </a:solidFill>
              </a:rPr>
              <a:t>6. Citer les personnes à contacter en cas de flambée.</a:t>
            </a:r>
          </a:p>
          <a:p>
            <a:endParaRPr lang="fr-FR" dirty="0"/>
          </a:p>
        </p:txBody>
      </p:sp>
    </p:spTree>
    <p:extLst>
      <p:ext uri="{BB962C8B-B14F-4D97-AF65-F5344CB8AC3E}">
        <p14:creationId xmlns:p14="http://schemas.microsoft.com/office/powerpoint/2010/main" val="42480532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Introduction</a:t>
            </a:r>
          </a:p>
        </p:txBody>
      </p:sp>
      <p:sp>
        <p:nvSpPr>
          <p:cNvPr id="5" name="Content Placeholder 4"/>
          <p:cNvSpPr>
            <a:spLocks noGrp="1"/>
          </p:cNvSpPr>
          <p:nvPr>
            <p:ph idx="1"/>
          </p:nvPr>
        </p:nvSpPr>
        <p:spPr/>
        <p:txBody>
          <a:bodyPr>
            <a:normAutofit fontScale="92500" lnSpcReduction="20000"/>
          </a:bodyPr>
          <a:lstStyle/>
          <a:p>
            <a:r>
              <a:rPr lang="fr-FR" dirty="0"/>
              <a:t>Causée par la bactérie </a:t>
            </a:r>
            <a:r>
              <a:rPr lang="fr-FR" i="1" dirty="0"/>
              <a:t>Neisseria meningitides.</a:t>
            </a:r>
          </a:p>
          <a:p>
            <a:r>
              <a:rPr lang="fr-FR" dirty="0"/>
              <a:t>Infection grave de la membrane cérébrale et de la moelle épinière.</a:t>
            </a:r>
          </a:p>
          <a:p>
            <a:r>
              <a:rPr lang="fr-FR" dirty="0"/>
              <a:t>1 personne sur 10 est porteuse de la bactérie, mais ne tombe pas malade.</a:t>
            </a:r>
          </a:p>
          <a:p>
            <a:r>
              <a:rPr lang="fr-FR" dirty="0"/>
              <a:t>Taux d’attaque élevé chez les personnes jusqu’à l’âge de 30 ans.</a:t>
            </a:r>
          </a:p>
          <a:p>
            <a:r>
              <a:rPr lang="fr-FR" dirty="0"/>
              <a:t>Mortelle dans 50 % des cas sans traitement.</a:t>
            </a:r>
          </a:p>
          <a:p>
            <a:r>
              <a:rPr lang="fr-FR" dirty="0"/>
              <a:t>Il existe des vaccins pour prévenir prévenir la méningite.</a:t>
            </a:r>
          </a:p>
          <a:p>
            <a:endParaRPr lang="fr-FR" dirty="0"/>
          </a:p>
          <a:p>
            <a:endParaRPr lang="fr-FR" dirty="0"/>
          </a:p>
        </p:txBody>
      </p:sp>
    </p:spTree>
    <p:extLst>
      <p:ext uri="{BB962C8B-B14F-4D97-AF65-F5344CB8AC3E}">
        <p14:creationId xmlns:p14="http://schemas.microsoft.com/office/powerpoint/2010/main" val="18357726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0510" y="1219200"/>
            <a:ext cx="5238750" cy="3571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Placeholder 3"/>
          <p:cNvSpPr>
            <a:spLocks noGrp="1"/>
          </p:cNvSpPr>
          <p:nvPr>
            <p:ph type="body" sz="half" idx="2"/>
          </p:nvPr>
        </p:nvSpPr>
        <p:spPr>
          <a:xfrm>
            <a:off x="533400" y="4876800"/>
            <a:ext cx="7239000" cy="1371600"/>
          </a:xfrm>
        </p:spPr>
        <p:txBody>
          <a:bodyPr>
            <a:normAutofit fontScale="85000" lnSpcReduction="10000"/>
          </a:bodyPr>
          <a:lstStyle/>
          <a:p>
            <a:pPr marL="285750" indent="-285750">
              <a:buFont typeface="Arial" panose="020B0604020202020204" pitchFamily="34" charset="0"/>
              <a:buChar char="•"/>
            </a:pPr>
            <a:r>
              <a:rPr lang="fr-FR" sz="2400" i="1" dirty="0"/>
              <a:t>N. meningitidis</a:t>
            </a:r>
            <a:r>
              <a:rPr lang="fr-FR" sz="2400" dirty="0"/>
              <a:t> est présente dans le monde entier, mais l’incidence est la plus élevée dans la « ceinture de la méningite ».</a:t>
            </a:r>
          </a:p>
          <a:p>
            <a:pPr marL="285750" indent="-285750">
              <a:buFont typeface="Arial" panose="020B0604020202020204" pitchFamily="34" charset="0"/>
              <a:buChar char="•"/>
            </a:pPr>
            <a:r>
              <a:rPr lang="fr-FR" sz="2400" dirty="0"/>
              <a:t>Épidémie pendant la saison sèche (entre décembre et juin). </a:t>
            </a:r>
            <a:r>
              <a:rPr lang="fr-FR" dirty="0"/>
              <a:t> </a:t>
            </a:r>
          </a:p>
        </p:txBody>
      </p:sp>
      <p:sp>
        <p:nvSpPr>
          <p:cNvPr id="6" name="Text Placeholder 3"/>
          <p:cNvSpPr txBox="1">
            <a:spLocks/>
          </p:cNvSpPr>
          <p:nvPr/>
        </p:nvSpPr>
        <p:spPr>
          <a:xfrm>
            <a:off x="990600" y="304800"/>
            <a:ext cx="7239000" cy="685800"/>
          </a:xfrm>
          <a:prstGeom prst="rect">
            <a:avLst/>
          </a:prstGeom>
          <a:solidFill>
            <a:schemeClr val="accent3">
              <a:lumMod val="50000"/>
            </a:schemeClr>
          </a:solidFill>
        </p:spPr>
        <p:txBody>
          <a:bodyPr vert="horz" lIns="91440" tIns="45720" rIns="91440" bIns="45720" rtlCol="0">
            <a:noAutofit/>
          </a:bodyPr>
          <a:lstStyle>
            <a:lvl1pPr marL="0" indent="0" algn="l" defTabSz="914400" rtl="0" eaLnBrk="1" latinLnBrk="0" hangingPunct="1">
              <a:spcBef>
                <a:spcPct val="20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9pPr>
          </a:lstStyle>
          <a:p>
            <a:pPr algn="ctr"/>
            <a:r>
              <a:rPr lang="fr-FR" sz="4000" b="1" dirty="0">
                <a:solidFill>
                  <a:schemeClr val="bg1"/>
                </a:solidFill>
              </a:rPr>
              <a:t>Ceinture de la méningite</a:t>
            </a:r>
            <a:endParaRPr lang="fr-FR" sz="4400" b="1" dirty="0">
              <a:solidFill>
                <a:schemeClr val="bg1"/>
              </a:solidFill>
            </a:endParaRPr>
          </a:p>
        </p:txBody>
      </p:sp>
    </p:spTree>
    <p:extLst>
      <p:ext uri="{BB962C8B-B14F-4D97-AF65-F5344CB8AC3E}">
        <p14:creationId xmlns:p14="http://schemas.microsoft.com/office/powerpoint/2010/main" val="29621742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t>Comment attrape-t-on la méningite ?</a:t>
            </a:r>
          </a:p>
        </p:txBody>
      </p:sp>
      <p:sp>
        <p:nvSpPr>
          <p:cNvPr id="3" name="Content Placeholder 2"/>
          <p:cNvSpPr>
            <a:spLocks noGrp="1"/>
          </p:cNvSpPr>
          <p:nvPr>
            <p:ph idx="1"/>
          </p:nvPr>
        </p:nvSpPr>
        <p:spPr/>
        <p:txBody>
          <a:bodyPr/>
          <a:lstStyle/>
          <a:p>
            <a:pPr marL="0" lvl="0" indent="0">
              <a:buClr>
                <a:srgbClr val="7AA9AE"/>
              </a:buClr>
              <a:buNone/>
              <a:defRPr/>
            </a:pPr>
            <a:r>
              <a:rPr lang="fr-FR" dirty="0">
                <a:solidFill>
                  <a:prstClr val="black"/>
                </a:solidFill>
              </a:rPr>
              <a:t>La méningite se propage par contact étroit avec une autre personne :</a:t>
            </a:r>
          </a:p>
          <a:p>
            <a:pPr marL="857250" lvl="1" indent="-457200">
              <a:buClr>
                <a:srgbClr val="7AA9AE"/>
              </a:buClr>
              <a:buFont typeface="Arial" panose="020B0604020202020204" pitchFamily="34" charset="0"/>
              <a:buChar char="•"/>
              <a:defRPr/>
            </a:pPr>
            <a:r>
              <a:rPr lang="fr-FR" dirty="0">
                <a:solidFill>
                  <a:prstClr val="black"/>
                </a:solidFill>
              </a:rPr>
              <a:t>Baisers</a:t>
            </a:r>
          </a:p>
          <a:p>
            <a:pPr marL="857250" lvl="1" indent="-457200">
              <a:buClr>
                <a:srgbClr val="7AA9AE"/>
              </a:buClr>
              <a:buFont typeface="Arial" panose="020B0604020202020204" pitchFamily="34" charset="0"/>
              <a:buChar char="•"/>
              <a:defRPr/>
            </a:pPr>
            <a:r>
              <a:rPr lang="fr-FR" dirty="0">
                <a:solidFill>
                  <a:prstClr val="black"/>
                </a:solidFill>
              </a:rPr>
              <a:t>Éternuement ou toux</a:t>
            </a:r>
          </a:p>
          <a:p>
            <a:pPr marL="857250" lvl="1" indent="-457200">
              <a:buClr>
                <a:srgbClr val="7AA9AE"/>
              </a:buClr>
              <a:buFont typeface="Arial" panose="020B0604020202020204" pitchFamily="34" charset="0"/>
              <a:buChar char="•"/>
              <a:defRPr/>
            </a:pPr>
            <a:r>
              <a:rPr lang="fr-FR" dirty="0"/>
              <a:t>Utilisation des mêmes couverts pour mange</a:t>
            </a:r>
            <a:r>
              <a:rPr lang="en-US" dirty="0"/>
              <a:t>r</a:t>
            </a:r>
            <a:endParaRPr lang="fr-FR" dirty="0">
              <a:solidFill>
                <a:prstClr val="black"/>
              </a:solidFill>
            </a:endParaRPr>
          </a:p>
          <a:p>
            <a:pPr marL="857250" lvl="1" indent="-457200">
              <a:buClr>
                <a:srgbClr val="7AA9AE"/>
              </a:buClr>
              <a:buFont typeface="Arial" panose="020B0604020202020204" pitchFamily="34" charset="0"/>
              <a:buChar char="•"/>
              <a:defRPr/>
            </a:pPr>
            <a:r>
              <a:rPr lang="fr-FR" dirty="0"/>
              <a:t>Logements surpeuplés</a:t>
            </a:r>
            <a:endParaRPr lang="fr-FR" dirty="0">
              <a:solidFill>
                <a:prstClr val="black"/>
              </a:solidFill>
            </a:endParaRPr>
          </a:p>
          <a:p>
            <a:pPr marL="400050" lvl="1" indent="0">
              <a:buClr>
                <a:srgbClr val="7AA9AE"/>
              </a:buClr>
              <a:buNone/>
              <a:defRPr/>
            </a:pPr>
            <a:endParaRPr lang="fr-FR" dirty="0">
              <a:solidFill>
                <a:prstClr val="black"/>
              </a:solidFill>
            </a:endParaRPr>
          </a:p>
          <a:p>
            <a:endParaRPr lang="fr-FR" dirty="0"/>
          </a:p>
        </p:txBody>
      </p:sp>
    </p:spTree>
    <p:extLst>
      <p:ext uri="{BB962C8B-B14F-4D97-AF65-F5344CB8AC3E}">
        <p14:creationId xmlns:p14="http://schemas.microsoft.com/office/powerpoint/2010/main" val="10099029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Signes et symptômes</a:t>
            </a:r>
          </a:p>
        </p:txBody>
      </p:sp>
      <p:sp>
        <p:nvSpPr>
          <p:cNvPr id="3" name="Content Placeholder 2"/>
          <p:cNvSpPr>
            <a:spLocks noGrp="1"/>
          </p:cNvSpPr>
          <p:nvPr>
            <p:ph idx="1"/>
          </p:nvPr>
        </p:nvSpPr>
        <p:spPr>
          <a:xfrm>
            <a:off x="381000" y="1600200"/>
            <a:ext cx="8305800" cy="4525963"/>
          </a:xfrm>
        </p:spPr>
        <p:txBody>
          <a:bodyPr>
            <a:normAutofit fontScale="77500" lnSpcReduction="20000"/>
          </a:bodyPr>
          <a:lstStyle/>
          <a:p>
            <a:pPr marL="274320" lvl="0" indent="-274320">
              <a:buClr>
                <a:srgbClr val="7AA9AE"/>
              </a:buClr>
              <a:defRPr/>
            </a:pPr>
            <a:r>
              <a:rPr lang="fr-FR" dirty="0"/>
              <a:t>Période de temps entre l’exposition et l’apparition </a:t>
            </a:r>
            <a:r>
              <a:rPr lang="fr-FR" dirty="0">
                <a:solidFill>
                  <a:prstClr val="black"/>
                </a:solidFill>
              </a:rPr>
              <a:t>des symptômes varie : entre 2 et 10 jours (4 jours en moyenne).</a:t>
            </a:r>
          </a:p>
          <a:p>
            <a:pPr marL="274320" lvl="0" indent="-274320">
              <a:buClr>
                <a:srgbClr val="7AA9AE"/>
              </a:buClr>
              <a:defRPr/>
            </a:pPr>
            <a:r>
              <a:rPr lang="fr-FR" dirty="0">
                <a:solidFill>
                  <a:prstClr val="black"/>
                </a:solidFill>
              </a:rPr>
              <a:t>Survenue soudaine de raideur de la nuque, forte fièvre, sensibilité à la lumière, désorientation, maux de tête, vomissement</a:t>
            </a:r>
            <a:r>
              <a:rPr lang="fr-FR" dirty="0"/>
              <a:t>.</a:t>
            </a:r>
          </a:p>
          <a:p>
            <a:pPr marL="274320" lvl="0" indent="-274320">
              <a:buClr>
                <a:srgbClr val="7AA9AE"/>
              </a:buClr>
              <a:defRPr/>
            </a:pPr>
            <a:r>
              <a:rPr lang="fr-FR" dirty="0"/>
              <a:t>Même avec un diagnostic précoce et un traitement, 5 à 10 % des patients meurent, généralement dans les 24 à 48 heures suivant l’apparition des symptômes. </a:t>
            </a:r>
          </a:p>
          <a:p>
            <a:pPr marL="274320" lvl="0" indent="-274320">
              <a:buClr>
                <a:srgbClr val="7AA9AE"/>
              </a:buClr>
              <a:defRPr/>
            </a:pPr>
            <a:r>
              <a:rPr lang="fr-FR" dirty="0"/>
              <a:t>La méningite bactérienne peut causer des lésions cérébrales ou une perte auditive</a:t>
            </a:r>
            <a:r>
              <a:rPr lang="en-US" dirty="0"/>
              <a:t> chez </a:t>
            </a:r>
            <a:r>
              <a:rPr lang="fr-FR" dirty="0"/>
              <a:t>10 à 20 % des survivants.</a:t>
            </a:r>
          </a:p>
          <a:p>
            <a:pPr marL="274320" lvl="0" indent="-274320">
              <a:buClr>
                <a:srgbClr val="7AA9AE"/>
              </a:buClr>
              <a:defRPr/>
            </a:pPr>
            <a:r>
              <a:rPr lang="fr-FR" dirty="0"/>
              <a:t>Une forme moins courante de la maladie est la septicémie, qui cause une éruption avec saignements intra-cutanés et souvent la mort.</a:t>
            </a:r>
          </a:p>
        </p:txBody>
      </p:sp>
    </p:spTree>
    <p:extLst>
      <p:ext uri="{BB962C8B-B14F-4D97-AF65-F5344CB8AC3E}">
        <p14:creationId xmlns:p14="http://schemas.microsoft.com/office/powerpoint/2010/main" val="17652371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Prise en charge et prévention de la maladie</a:t>
            </a:r>
          </a:p>
        </p:txBody>
      </p:sp>
      <p:sp>
        <p:nvSpPr>
          <p:cNvPr id="3" name="Content Placeholder 2"/>
          <p:cNvSpPr>
            <a:spLocks noGrp="1"/>
          </p:cNvSpPr>
          <p:nvPr>
            <p:ph idx="1"/>
          </p:nvPr>
        </p:nvSpPr>
        <p:spPr/>
        <p:txBody>
          <a:bodyPr>
            <a:normAutofit fontScale="92500" lnSpcReduction="20000"/>
          </a:bodyPr>
          <a:lstStyle/>
          <a:p>
            <a:r>
              <a:rPr lang="fr-FR" dirty="0"/>
              <a:t>La méningite est une urgence médicale ! Orientez immédiatement vers un centre de santé.</a:t>
            </a:r>
          </a:p>
          <a:p>
            <a:r>
              <a:rPr lang="fr-FR" dirty="0"/>
              <a:t>Traitez avec ceftriaxone (premier choix), pénicilline, ampicilline ou chloramphénicol.</a:t>
            </a:r>
          </a:p>
          <a:p>
            <a:r>
              <a:rPr lang="fr-FR" dirty="0"/>
              <a:t>L’isolation du patient n’est pas utile.</a:t>
            </a:r>
          </a:p>
          <a:p>
            <a:r>
              <a:rPr lang="fr-FR" dirty="0"/>
              <a:t>Lors d’une flambée, les membres de la communauté à haut risque devraient être vaccinés.</a:t>
            </a:r>
          </a:p>
          <a:p>
            <a:r>
              <a:rPr lang="fr-FR" dirty="0"/>
              <a:t>Les personnes en contact étroit (famille) doivent prendre des antibiotiques pour prévenir la maladie.</a:t>
            </a:r>
          </a:p>
        </p:txBody>
      </p:sp>
    </p:spTree>
    <p:extLst>
      <p:ext uri="{BB962C8B-B14F-4D97-AF65-F5344CB8AC3E}">
        <p14:creationId xmlns:p14="http://schemas.microsoft.com/office/powerpoint/2010/main" val="31095350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2000" y="2971800"/>
            <a:ext cx="7772400" cy="1500187"/>
          </a:xfrm>
        </p:spPr>
        <p:txBody>
          <a:bodyPr>
            <a:normAutofit/>
          </a:bodyPr>
          <a:lstStyle/>
          <a:p>
            <a:pPr algn="ctr"/>
            <a:r>
              <a:rPr lang="fr-FR" sz="4000" b="1" dirty="0">
                <a:solidFill>
                  <a:schemeClr val="bg1"/>
                </a:solidFill>
                <a:latin typeface="+mj-lt"/>
              </a:rPr>
              <a:t>Choléra</a:t>
            </a:r>
          </a:p>
        </p:txBody>
      </p:sp>
    </p:spTree>
    <p:extLst>
      <p:ext uri="{BB962C8B-B14F-4D97-AF65-F5344CB8AC3E}">
        <p14:creationId xmlns:p14="http://schemas.microsoft.com/office/powerpoint/2010/main" val="35282651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a:t>Introduction</a:t>
            </a:r>
          </a:p>
        </p:txBody>
      </p:sp>
      <p:sp>
        <p:nvSpPr>
          <p:cNvPr id="5" name="Content Placeholder 4"/>
          <p:cNvSpPr>
            <a:spLocks noGrp="1"/>
          </p:cNvSpPr>
          <p:nvPr>
            <p:ph idx="1"/>
          </p:nvPr>
        </p:nvSpPr>
        <p:spPr/>
        <p:txBody>
          <a:bodyPr>
            <a:normAutofit fontScale="92500" lnSpcReduction="20000"/>
          </a:bodyPr>
          <a:lstStyle/>
          <a:p>
            <a:r>
              <a:rPr lang="fr-FR" i="1" dirty="0"/>
              <a:t>Vibrio cholerae </a:t>
            </a:r>
            <a:r>
              <a:rPr lang="fr-FR" dirty="0"/>
              <a:t>est une bactérie qui vit dans l’eau.</a:t>
            </a:r>
          </a:p>
          <a:p>
            <a:r>
              <a:rPr lang="fr-FR" dirty="0"/>
              <a:t>Les patients présentent l’apparition soudaine de selles aqueuses et abondantes conduisant à une déshydratation rapide.</a:t>
            </a:r>
          </a:p>
          <a:p>
            <a:r>
              <a:rPr lang="fr-FR" dirty="0"/>
              <a:t>Le choléra peut faire rapidement des victimes, en quelques heures.</a:t>
            </a:r>
          </a:p>
          <a:p>
            <a:r>
              <a:rPr lang="fr-FR" dirty="0"/>
              <a:t>Le pourcentage de patients infectés qui décèdent varie entre 0,1 % et 25 %, avec une moyenne de 1,1 % en fonction du lieu. </a:t>
            </a:r>
          </a:p>
          <a:p>
            <a:r>
              <a:rPr lang="fr-FR" dirty="0"/>
              <a:t>Le diagnostic précoce des cas est important pour limiter la propagation de la maladie.</a:t>
            </a:r>
          </a:p>
          <a:p>
            <a:endParaRPr lang="fr-FR" dirty="0"/>
          </a:p>
          <a:p>
            <a:endParaRPr lang="fr-FR" dirty="0"/>
          </a:p>
        </p:txBody>
      </p:sp>
    </p:spTree>
    <p:extLst>
      <p:ext uri="{BB962C8B-B14F-4D97-AF65-F5344CB8AC3E}">
        <p14:creationId xmlns:p14="http://schemas.microsoft.com/office/powerpoint/2010/main" val="5396508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Comment attrape-t-on le choléra ?</a:t>
            </a:r>
          </a:p>
        </p:txBody>
      </p:sp>
      <p:sp>
        <p:nvSpPr>
          <p:cNvPr id="3" name="Content Placeholder 2"/>
          <p:cNvSpPr>
            <a:spLocks noGrp="1"/>
          </p:cNvSpPr>
          <p:nvPr>
            <p:ph idx="1"/>
          </p:nvPr>
        </p:nvSpPr>
        <p:spPr/>
        <p:txBody>
          <a:bodyPr/>
          <a:lstStyle/>
          <a:p>
            <a:pPr marL="0" indent="0">
              <a:buNone/>
              <a:defRPr/>
            </a:pPr>
            <a:r>
              <a:rPr lang="fr-FR" dirty="0"/>
              <a:t>Le choléra se propage par :</a:t>
            </a:r>
          </a:p>
          <a:p>
            <a:pPr marL="674370" lvl="1" indent="-274320">
              <a:buFont typeface="Arial" pitchFamily="34" charset="0"/>
              <a:buChar char="•"/>
              <a:defRPr/>
            </a:pPr>
            <a:r>
              <a:rPr lang="fr-FR" dirty="0"/>
              <a:t>La consommation de nourriture contaminée.</a:t>
            </a:r>
          </a:p>
          <a:p>
            <a:pPr marL="674370" lvl="1" indent="-274320">
              <a:buFont typeface="Arial" pitchFamily="34" charset="0"/>
              <a:buChar char="•"/>
              <a:defRPr/>
            </a:pPr>
            <a:r>
              <a:rPr lang="fr-FR" dirty="0"/>
              <a:t>La consommation d’eau ou de jus contaminés.</a:t>
            </a:r>
          </a:p>
          <a:p>
            <a:pPr marL="674370" lvl="1" indent="-274320">
              <a:buFont typeface="Arial" pitchFamily="34" charset="0"/>
              <a:buChar char="•"/>
              <a:defRPr/>
            </a:pPr>
            <a:r>
              <a:rPr lang="fr-FR" dirty="0"/>
              <a:t>Le contact avec une personne infectée sans porter de gants de protection.</a:t>
            </a:r>
          </a:p>
          <a:p>
            <a:pPr marL="674370" lvl="1" indent="-274320">
              <a:buFont typeface="Arial" pitchFamily="34" charset="0"/>
              <a:buChar char="•"/>
              <a:defRPr/>
            </a:pPr>
            <a:r>
              <a:rPr lang="fr-FR" dirty="0"/>
              <a:t>Le contact avec des articles contaminés par les selles ou le vomi de la personne infectée.</a:t>
            </a:r>
          </a:p>
          <a:p>
            <a:endParaRPr lang="fr-FR" dirty="0"/>
          </a:p>
        </p:txBody>
      </p:sp>
    </p:spTree>
    <p:extLst>
      <p:ext uri="{BB962C8B-B14F-4D97-AF65-F5344CB8AC3E}">
        <p14:creationId xmlns:p14="http://schemas.microsoft.com/office/powerpoint/2010/main" val="37090871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Signes et symptômes</a:t>
            </a:r>
          </a:p>
        </p:txBody>
      </p:sp>
      <p:sp>
        <p:nvSpPr>
          <p:cNvPr id="3" name="Content Placeholder 2"/>
          <p:cNvSpPr>
            <a:spLocks noGrp="1"/>
          </p:cNvSpPr>
          <p:nvPr>
            <p:ph idx="1"/>
          </p:nvPr>
        </p:nvSpPr>
        <p:spPr/>
        <p:txBody>
          <a:bodyPr>
            <a:normAutofit fontScale="92500" lnSpcReduction="20000"/>
          </a:bodyPr>
          <a:lstStyle/>
          <a:p>
            <a:pPr marL="274320" indent="-274320">
              <a:defRPr/>
            </a:pPr>
            <a:r>
              <a:rPr lang="fr-FR" dirty="0"/>
              <a:t>La période de temps entre l’exposition et l’apparition </a:t>
            </a:r>
            <a:r>
              <a:rPr lang="fr-FR" dirty="0">
                <a:solidFill>
                  <a:prstClr val="black"/>
                </a:solidFill>
              </a:rPr>
              <a:t>de la maladie </a:t>
            </a:r>
            <a:r>
              <a:rPr lang="fr-FR" dirty="0"/>
              <a:t>varie entre 2 heures et 5 jours.</a:t>
            </a:r>
          </a:p>
          <a:p>
            <a:pPr marL="274320" indent="-274320">
              <a:defRPr/>
            </a:pPr>
            <a:r>
              <a:rPr lang="fr-FR" dirty="0"/>
              <a:t>Les symptômes apparaissent soudainement et sont notamment :</a:t>
            </a:r>
          </a:p>
          <a:p>
            <a:pPr marL="857250" lvl="1" indent="-457200">
              <a:buFont typeface="Courier New" panose="02070309020205020404" pitchFamily="49" charset="0"/>
              <a:buChar char="o"/>
              <a:defRPr/>
            </a:pPr>
            <a:r>
              <a:rPr lang="fr-FR" dirty="0"/>
              <a:t>Selles abondantes de consistance ressemblant à l’eau de riz</a:t>
            </a:r>
          </a:p>
          <a:p>
            <a:pPr marL="857250" lvl="1" indent="-457200">
              <a:buFont typeface="Courier New" panose="02070309020205020404" pitchFamily="49" charset="0"/>
              <a:buChar char="o"/>
              <a:defRPr/>
            </a:pPr>
            <a:r>
              <a:rPr lang="fr-FR" dirty="0"/>
              <a:t>Vomissements</a:t>
            </a:r>
          </a:p>
          <a:p>
            <a:pPr marL="857250" lvl="1" indent="-457200">
              <a:buFont typeface="Courier New" panose="02070309020205020404" pitchFamily="49" charset="0"/>
              <a:buChar char="o"/>
              <a:defRPr/>
            </a:pPr>
            <a:r>
              <a:rPr lang="fr-FR" dirty="0"/>
              <a:t>Déshydratation rapide </a:t>
            </a:r>
          </a:p>
          <a:p>
            <a:pPr marL="857250" lvl="1" indent="-457200">
              <a:buFont typeface="Courier New" panose="02070309020205020404" pitchFamily="49" charset="0"/>
              <a:buChar char="o"/>
              <a:defRPr/>
            </a:pPr>
            <a:r>
              <a:rPr lang="fr-FR" dirty="0"/>
              <a:t>Crampes musculaires</a:t>
            </a:r>
          </a:p>
          <a:p>
            <a:pPr marL="857250" lvl="1" indent="-457200">
              <a:buFont typeface="Courier New" panose="02070309020205020404" pitchFamily="49" charset="0"/>
              <a:buChar char="o"/>
              <a:defRPr/>
            </a:pPr>
            <a:r>
              <a:rPr lang="fr-FR" dirty="0"/>
              <a:t>Faiblesse corporelle</a:t>
            </a:r>
          </a:p>
        </p:txBody>
      </p:sp>
    </p:spTree>
    <p:extLst>
      <p:ext uri="{BB962C8B-B14F-4D97-AF65-F5344CB8AC3E}">
        <p14:creationId xmlns:p14="http://schemas.microsoft.com/office/powerpoint/2010/main" val="32003342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Prise en charge et prévention (1) </a:t>
            </a:r>
          </a:p>
        </p:txBody>
      </p:sp>
      <p:sp>
        <p:nvSpPr>
          <p:cNvPr id="3" name="Content Placeholder 2"/>
          <p:cNvSpPr>
            <a:spLocks noGrp="1"/>
          </p:cNvSpPr>
          <p:nvPr>
            <p:ph idx="1"/>
          </p:nvPr>
        </p:nvSpPr>
        <p:spPr/>
        <p:txBody>
          <a:bodyPr>
            <a:normAutofit fontScale="77500" lnSpcReduction="20000"/>
          </a:bodyPr>
          <a:lstStyle/>
          <a:p>
            <a:pPr marL="274320" indent="-274320">
              <a:defRPr/>
            </a:pPr>
            <a:r>
              <a:rPr lang="fr-FR" dirty="0"/>
              <a:t>Réhydratez le patient avec une solution de sels de réhydratation orale SRO/zinc et orientez-le immédiatement vers des centres de santé de haut niveau.</a:t>
            </a:r>
          </a:p>
          <a:p>
            <a:pPr marL="274320" indent="-274320">
              <a:defRPr/>
            </a:pPr>
            <a:r>
              <a:rPr lang="fr-FR" dirty="0"/>
              <a:t>Les personnes infectées avec ou sans symptômes peuvent propager la maladie rapidement, il est donc important de réagir très vite.</a:t>
            </a:r>
          </a:p>
          <a:p>
            <a:pPr marL="274320" indent="-274320">
              <a:defRPr/>
            </a:pPr>
            <a:r>
              <a:rPr lang="fr-FR" dirty="0"/>
              <a:t>Mettez des gants avant de toucher le patient.</a:t>
            </a:r>
          </a:p>
          <a:p>
            <a:pPr marL="274320" indent="-274320">
              <a:defRPr/>
            </a:pPr>
            <a:r>
              <a:rPr lang="fr-FR" dirty="0"/>
              <a:t>Isolez le patient des autres. </a:t>
            </a:r>
          </a:p>
          <a:p>
            <a:pPr marL="274320" indent="-274320">
              <a:defRPr/>
            </a:pPr>
            <a:r>
              <a:rPr lang="fr-FR" dirty="0"/>
              <a:t>Nettoyez immédiatement tous les articles qui ont été en contact avec les vomissements ou les selles du patient atteint de choléra</a:t>
            </a:r>
            <a:r>
              <a:rPr lang="en-US" dirty="0"/>
              <a:t> </a:t>
            </a:r>
            <a:r>
              <a:rPr lang="fr-FR" dirty="0"/>
              <a:t>avec une solution javellisée (1:9).</a:t>
            </a:r>
          </a:p>
          <a:p>
            <a:endParaRPr lang="fr-FR" dirty="0"/>
          </a:p>
        </p:txBody>
      </p:sp>
    </p:spTree>
    <p:extLst>
      <p:ext uri="{BB962C8B-B14F-4D97-AF65-F5344CB8AC3E}">
        <p14:creationId xmlns:p14="http://schemas.microsoft.com/office/powerpoint/2010/main" val="1829275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4000" dirty="0">
                <a:solidFill>
                  <a:schemeClr val="bg1"/>
                </a:solidFill>
              </a:rPr>
              <a:t>Généralités</a:t>
            </a:r>
          </a:p>
        </p:txBody>
      </p:sp>
      <p:sp>
        <p:nvSpPr>
          <p:cNvPr id="3" name="Content Placeholder 2"/>
          <p:cNvSpPr>
            <a:spLocks noGrp="1"/>
          </p:cNvSpPr>
          <p:nvPr>
            <p:ph idx="1"/>
          </p:nvPr>
        </p:nvSpPr>
        <p:spPr/>
        <p:txBody>
          <a:bodyPr>
            <a:normAutofit fontScale="92500" lnSpcReduction="10000"/>
          </a:bodyPr>
          <a:lstStyle/>
          <a:p>
            <a:r>
              <a:rPr lang="fr-FR" dirty="0"/>
              <a:t>La détection de ces maladies en temps opportun permettra aux autorités sanitaires de réagir rapidement pour contrôler la flambée.</a:t>
            </a:r>
          </a:p>
          <a:p>
            <a:r>
              <a:rPr lang="fr-FR" dirty="0"/>
              <a:t>Les facteurs importants dans le cadre d’une surveillance efficace incluent : </a:t>
            </a:r>
          </a:p>
          <a:p>
            <a:pPr lvl="1">
              <a:buFont typeface="Courier New" panose="02070309020205020404" pitchFamily="49" charset="0"/>
              <a:buChar char="o"/>
            </a:pPr>
            <a:r>
              <a:rPr lang="fr-FR" dirty="0"/>
              <a:t>Le diagnostic rapide des cas suspects.</a:t>
            </a:r>
          </a:p>
          <a:p>
            <a:pPr lvl="1">
              <a:buFont typeface="Courier New" panose="02070309020205020404" pitchFamily="49" charset="0"/>
              <a:buChar char="o"/>
            </a:pPr>
            <a:r>
              <a:rPr lang="fr-FR" dirty="0"/>
              <a:t>Les procédures de signalement et l’analyse en place.</a:t>
            </a:r>
          </a:p>
          <a:p>
            <a:pPr lvl="1">
              <a:buFont typeface="Courier New" panose="02070309020205020404" pitchFamily="49" charset="0"/>
              <a:buChar char="o"/>
            </a:pPr>
            <a:r>
              <a:rPr lang="fr-FR" dirty="0"/>
              <a:t>Une coordination appropriée à tous les niveaux (c’est-à-dire, communauté, établissement de santé, district, national et international).</a:t>
            </a:r>
          </a:p>
        </p:txBody>
      </p:sp>
    </p:spTree>
    <p:extLst>
      <p:ext uri="{BB962C8B-B14F-4D97-AF65-F5344CB8AC3E}">
        <p14:creationId xmlns:p14="http://schemas.microsoft.com/office/powerpoint/2010/main" val="31916253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Prise en charge et prévention (2)</a:t>
            </a:r>
          </a:p>
        </p:txBody>
      </p:sp>
      <p:sp>
        <p:nvSpPr>
          <p:cNvPr id="3" name="Content Placeholder 2"/>
          <p:cNvSpPr>
            <a:spLocks noGrp="1"/>
          </p:cNvSpPr>
          <p:nvPr>
            <p:ph idx="1"/>
          </p:nvPr>
        </p:nvSpPr>
        <p:spPr/>
        <p:txBody>
          <a:bodyPr>
            <a:normAutofit fontScale="85000" lnSpcReduction="10000"/>
          </a:bodyPr>
          <a:lstStyle/>
          <a:p>
            <a:pPr marL="274320" indent="-274320">
              <a:defRPr/>
            </a:pPr>
            <a:r>
              <a:rPr lang="fr-FR" dirty="0"/>
              <a:t>Le vaccin oral contre le choléra peut contrôler une flambée.</a:t>
            </a:r>
          </a:p>
          <a:p>
            <a:pPr marL="274320" indent="-274320">
              <a:defRPr/>
            </a:pPr>
            <a:r>
              <a:rPr lang="fr-FR" dirty="0"/>
              <a:t>Encouragez les personnes à :</a:t>
            </a:r>
          </a:p>
          <a:p>
            <a:pPr marL="857250" lvl="1" indent="-457200">
              <a:buFont typeface="Courier New" panose="02070309020205020404" pitchFamily="49" charset="0"/>
              <a:buChar char="o"/>
              <a:defRPr/>
            </a:pPr>
            <a:r>
              <a:rPr lang="fr-FR" dirty="0"/>
              <a:t>Faire bouillir l’eau ou à utiliser des solutions de purification de l’eau.</a:t>
            </a:r>
          </a:p>
          <a:p>
            <a:pPr marL="857250" lvl="1" indent="-457200">
              <a:buFont typeface="Courier New" panose="02070309020205020404" pitchFamily="49" charset="0"/>
              <a:buChar char="o"/>
              <a:defRPr/>
            </a:pPr>
            <a:r>
              <a:rPr lang="fr-FR" dirty="0"/>
              <a:t>Éviter de consommer des aliments et des boissons qui ne sont pas préparés soigneusement à la maison.</a:t>
            </a:r>
          </a:p>
          <a:p>
            <a:pPr marL="857250" lvl="1" indent="-457200">
              <a:buFont typeface="Courier New" panose="02070309020205020404" pitchFamily="49" charset="0"/>
              <a:buChar char="o"/>
              <a:defRPr/>
            </a:pPr>
            <a:r>
              <a:rPr lang="fr-FR" dirty="0"/>
              <a:t>Se laver les mains au savon et à l’eau après être allées aux latrines et avant de manger. </a:t>
            </a:r>
          </a:p>
          <a:p>
            <a:pPr marL="857250" lvl="1" indent="-457200">
              <a:buFont typeface="Courier New" panose="02070309020205020404" pitchFamily="49" charset="0"/>
              <a:buChar char="o"/>
              <a:defRPr/>
            </a:pPr>
            <a:r>
              <a:rPr lang="fr-FR" dirty="0"/>
              <a:t>Utiliser des latrines à fosse pour se débarrasser des fèces.</a:t>
            </a:r>
          </a:p>
          <a:p>
            <a:pPr marL="857250" lvl="1" indent="-457200">
              <a:buFont typeface="Courier New" panose="02070309020205020404" pitchFamily="49" charset="0"/>
              <a:buChar char="o"/>
              <a:defRPr/>
            </a:pPr>
            <a:r>
              <a:rPr lang="fr-FR" dirty="0"/>
              <a:t>Maintenir leurs latrines propres et couvertes. </a:t>
            </a:r>
          </a:p>
          <a:p>
            <a:endParaRPr lang="fr-FR" dirty="0"/>
          </a:p>
        </p:txBody>
      </p:sp>
    </p:spTree>
    <p:extLst>
      <p:ext uri="{BB962C8B-B14F-4D97-AF65-F5344CB8AC3E}">
        <p14:creationId xmlns:p14="http://schemas.microsoft.com/office/powerpoint/2010/main" val="36001324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906713"/>
            <a:ext cx="7772400" cy="1500187"/>
          </a:xfrm>
        </p:spPr>
        <p:txBody>
          <a:bodyPr>
            <a:normAutofit/>
          </a:bodyPr>
          <a:lstStyle/>
          <a:p>
            <a:pPr algn="ctr"/>
            <a:r>
              <a:rPr lang="fr-FR" sz="4000" b="1" dirty="0">
                <a:solidFill>
                  <a:schemeClr val="bg1"/>
                </a:solidFill>
              </a:rPr>
              <a:t>Fièvre jaune</a:t>
            </a:r>
          </a:p>
        </p:txBody>
      </p:sp>
    </p:spTree>
    <p:extLst>
      <p:ext uri="{BB962C8B-B14F-4D97-AF65-F5344CB8AC3E}">
        <p14:creationId xmlns:p14="http://schemas.microsoft.com/office/powerpoint/2010/main" val="5518101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a:t>Introduction</a:t>
            </a:r>
          </a:p>
        </p:txBody>
      </p:sp>
      <p:sp>
        <p:nvSpPr>
          <p:cNvPr id="5" name="Content Placeholder 4"/>
          <p:cNvSpPr>
            <a:spLocks noGrp="1"/>
          </p:cNvSpPr>
          <p:nvPr>
            <p:ph idx="1"/>
          </p:nvPr>
        </p:nvSpPr>
        <p:spPr/>
        <p:txBody>
          <a:bodyPr>
            <a:normAutofit fontScale="92500" lnSpcReduction="20000"/>
          </a:bodyPr>
          <a:lstStyle/>
          <a:p>
            <a:pPr fontAlgn="base"/>
            <a:r>
              <a:rPr lang="fr-FR" dirty="0"/>
              <a:t>La fièvre jaune est une maladie virale propagée par des moustiques.</a:t>
            </a:r>
          </a:p>
          <a:p>
            <a:pPr fontAlgn="base"/>
            <a:r>
              <a:rPr lang="fr-FR" dirty="0"/>
              <a:t>On compte environ 200.000 cas et 30.000 décès par an à l’échelle mondiale, dont 90 % en Afrique.</a:t>
            </a:r>
          </a:p>
          <a:p>
            <a:pPr fontAlgn="base"/>
            <a:r>
              <a:rPr lang="fr-FR" dirty="0"/>
              <a:t>Le nombre réel de cas est susceptible d’être 10 à 250 fois plus élevé que celui qui est signalé.</a:t>
            </a:r>
          </a:p>
          <a:p>
            <a:pPr fontAlgn="base"/>
            <a:r>
              <a:rPr lang="fr-FR" dirty="0"/>
              <a:t>Jusqu’à 50 % des personnes atteintes de la maladie grave mourront sans soutien médical.</a:t>
            </a:r>
          </a:p>
          <a:p>
            <a:pPr lvl="0" fontAlgn="base"/>
            <a:r>
              <a:rPr lang="fr-FR" dirty="0"/>
              <a:t>La plupart des personnes infectées par le virus de la fièvre jaune ont peu ou pas du tout de symptômes.</a:t>
            </a:r>
          </a:p>
          <a:p>
            <a:pPr fontAlgn="base"/>
            <a:endParaRPr lang="fr-FR" dirty="0"/>
          </a:p>
          <a:p>
            <a:endParaRPr lang="fr-FR" dirty="0"/>
          </a:p>
          <a:p>
            <a:endParaRPr lang="fr-FR" dirty="0"/>
          </a:p>
        </p:txBody>
      </p:sp>
    </p:spTree>
    <p:extLst>
      <p:ext uri="{BB962C8B-B14F-4D97-AF65-F5344CB8AC3E}">
        <p14:creationId xmlns:p14="http://schemas.microsoft.com/office/powerpoint/2010/main" val="30571413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50000"/>
            </a:schemeClr>
          </a:solidFill>
        </p:spPr>
        <p:txBody>
          <a:bodyPr>
            <a:normAutofit/>
          </a:bodyPr>
          <a:lstStyle/>
          <a:p>
            <a:r>
              <a:rPr lang="fr-FR" b="1" dirty="0">
                <a:solidFill>
                  <a:schemeClr val="bg1"/>
                </a:solidFill>
              </a:rPr>
              <a:t>Pays à risque de fièvre jaune</a:t>
            </a:r>
          </a:p>
        </p:txBody>
      </p:sp>
      <p:sp>
        <p:nvSpPr>
          <p:cNvPr id="3" name="Content Placeholder 2"/>
          <p:cNvSpPr>
            <a:spLocks noGrp="1"/>
          </p:cNvSpPr>
          <p:nvPr>
            <p:ph idx="1"/>
          </p:nvPr>
        </p:nvSpPr>
        <p:spPr>
          <a:xfrm>
            <a:off x="457200" y="1600200"/>
            <a:ext cx="8229600" cy="5105400"/>
          </a:xfrm>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sz="1600" dirty="0"/>
          </a:p>
          <a:p>
            <a:pPr marL="0" indent="0">
              <a:buNone/>
            </a:pPr>
            <a:r>
              <a:rPr lang="fr-FR" sz="1600" dirty="0"/>
              <a:t>Adapté de l’Organisation mondiale de la santé</a:t>
            </a:r>
          </a:p>
          <a:p>
            <a:pPr marL="0" indent="0">
              <a:buNone/>
            </a:pPr>
            <a:endParaRPr lang="fr-FR"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1447" b="15552"/>
          <a:stretch/>
        </p:blipFill>
        <p:spPr bwMode="auto">
          <a:xfrm>
            <a:off x="160566" y="1559858"/>
            <a:ext cx="8983434" cy="4393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62358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Signes et symptômes</a:t>
            </a:r>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r>
              <a:rPr lang="fr-FR" dirty="0"/>
              <a:t>La période de temps entre l’exposition et l’apparition </a:t>
            </a:r>
            <a:r>
              <a:rPr lang="fr-FR" dirty="0">
                <a:solidFill>
                  <a:prstClr val="black"/>
                </a:solidFill>
              </a:rPr>
              <a:t>des symptômes est d’environ </a:t>
            </a:r>
            <a:r>
              <a:rPr lang="fr-FR" dirty="0"/>
              <a:t>3 à 6 jours.</a:t>
            </a:r>
          </a:p>
          <a:p>
            <a:r>
              <a:rPr lang="fr-FR" dirty="0"/>
              <a:t>Les premiers symptômes incluent : fièvre soudaine, frissons, maux de tête intenses, douleurs lombaires, courbatures, nausées, vomissements, fatigue et faiblesse.</a:t>
            </a:r>
          </a:p>
          <a:p>
            <a:r>
              <a:rPr lang="fr-FR" dirty="0"/>
              <a:t>La plupart des personnes vont mieux après l’apparition des symptômes.</a:t>
            </a:r>
          </a:p>
          <a:p>
            <a:r>
              <a:rPr lang="fr-FR" dirty="0"/>
              <a:t>Après une rémission de quelques heures ou d’un jour, environ 15 % des cas développent une forme grave de la maladie avec : forte fièvre, jaunisse (peau jaune), saignement et éventuellement état de choc et défaillance des organes. </a:t>
            </a:r>
          </a:p>
          <a:p>
            <a:r>
              <a:rPr lang="fr-FR" dirty="0"/>
              <a:t>La fièvre jaune est difficile à diagnostiquer, surtout aux premiers stades de la maladie. On peut la confondre avec : un cas de paludisme grave ; la dengue, Ebola et d’autres fièvres hémorragiques; la leptospirose, l’hépatite virale et un empoisonnement. </a:t>
            </a:r>
          </a:p>
        </p:txBody>
      </p:sp>
    </p:spTree>
    <p:extLst>
      <p:ext uri="{BB962C8B-B14F-4D97-AF65-F5344CB8AC3E}">
        <p14:creationId xmlns:p14="http://schemas.microsoft.com/office/powerpoint/2010/main" val="23185560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Prise en charge</a:t>
            </a:r>
          </a:p>
        </p:txBody>
      </p:sp>
      <p:sp>
        <p:nvSpPr>
          <p:cNvPr id="3" name="Content Placeholder 2"/>
          <p:cNvSpPr>
            <a:spLocks noGrp="1"/>
          </p:cNvSpPr>
          <p:nvPr>
            <p:ph idx="1"/>
          </p:nvPr>
        </p:nvSpPr>
        <p:spPr/>
        <p:txBody>
          <a:bodyPr>
            <a:normAutofit fontScale="77500" lnSpcReduction="20000"/>
          </a:bodyPr>
          <a:lstStyle/>
          <a:p>
            <a:r>
              <a:rPr lang="fr-FR" dirty="0"/>
              <a:t>Il n’existe pas de traitement précis pour la fièvre jaune ; le traitement vise à réduire les symptômes pour améliorer le confort du patient. </a:t>
            </a:r>
          </a:p>
          <a:p>
            <a:r>
              <a:rPr lang="fr-FR" dirty="0"/>
              <a:t>Repos, consommation de liquides et paracétamol peuvent soulager les symptômes.</a:t>
            </a:r>
          </a:p>
          <a:p>
            <a:r>
              <a:rPr lang="fr-FR" dirty="0"/>
              <a:t>Orientez immédiatement vers un centre de santé.</a:t>
            </a:r>
          </a:p>
          <a:p>
            <a:r>
              <a:rPr lang="fr-FR" dirty="0"/>
              <a:t>Les patients doivent éviter les médicaments comme l’aspirine qui accroissent le risque d’hémorragie.</a:t>
            </a:r>
          </a:p>
          <a:p>
            <a:r>
              <a:rPr lang="fr-FR" dirty="0"/>
              <a:t>Les patients doivent éviter d’être exposés aux moustiques pendant 5 jours après l’apparition de la fièvre. Cette précaution permettra d’interrompre le cycle de transmission et de réduire les risques pour les autres.</a:t>
            </a:r>
          </a:p>
          <a:p>
            <a:endParaRPr lang="fr-FR" dirty="0"/>
          </a:p>
        </p:txBody>
      </p:sp>
    </p:spTree>
    <p:extLst>
      <p:ext uri="{BB962C8B-B14F-4D97-AF65-F5344CB8AC3E}">
        <p14:creationId xmlns:p14="http://schemas.microsoft.com/office/powerpoint/2010/main" val="13811852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Éviter la propagation</a:t>
            </a:r>
          </a:p>
        </p:txBody>
      </p:sp>
      <p:sp>
        <p:nvSpPr>
          <p:cNvPr id="3" name="Content Placeholder 2"/>
          <p:cNvSpPr>
            <a:spLocks noGrp="1"/>
          </p:cNvSpPr>
          <p:nvPr>
            <p:ph idx="1"/>
          </p:nvPr>
        </p:nvSpPr>
        <p:spPr>
          <a:xfrm>
            <a:off x="457200" y="1600200"/>
            <a:ext cx="8229600" cy="4724400"/>
          </a:xfrm>
        </p:spPr>
        <p:txBody>
          <a:bodyPr>
            <a:normAutofit fontScale="92500" lnSpcReduction="20000"/>
          </a:bodyPr>
          <a:lstStyle/>
          <a:p>
            <a:r>
              <a:rPr lang="fr-FR" dirty="0"/>
              <a:t>La détection rapide de la fièvre jaune et les campagnes de vaccination d’urgence contrôlent les flambées. </a:t>
            </a:r>
          </a:p>
          <a:p>
            <a:r>
              <a:rPr lang="fr-FR" dirty="0"/>
              <a:t>Le vaccin est très efficace.</a:t>
            </a:r>
          </a:p>
          <a:p>
            <a:pPr lvl="0"/>
            <a:r>
              <a:rPr lang="fr-FR" dirty="0"/>
              <a:t>Évitez les piqûres de moustique</a:t>
            </a:r>
            <a:r>
              <a:rPr lang="en-US" dirty="0"/>
              <a:t> </a:t>
            </a:r>
            <a:r>
              <a:rPr lang="fr-FR" dirty="0"/>
              <a:t>:</a:t>
            </a:r>
          </a:p>
          <a:p>
            <a:pPr lvl="1">
              <a:buFont typeface="Courier New" panose="02070309020205020404" pitchFamily="49" charset="0"/>
              <a:buChar char="o"/>
            </a:pPr>
            <a:r>
              <a:rPr lang="fr-FR" dirty="0"/>
              <a:t>Éliminez les sites de reproduction potentielle (eau stagnante).</a:t>
            </a:r>
          </a:p>
          <a:p>
            <a:pPr lvl="1">
              <a:buFont typeface="Courier New" panose="02070309020205020404" pitchFamily="49" charset="0"/>
              <a:buChar char="o"/>
            </a:pPr>
            <a:r>
              <a:rPr lang="fr-FR" dirty="0"/>
              <a:t>Utilisez des moustiquaires imprégnées d’insecticide.</a:t>
            </a:r>
          </a:p>
          <a:p>
            <a:pPr lvl="1">
              <a:buFont typeface="Courier New" panose="02070309020205020404" pitchFamily="49" charset="0"/>
              <a:buChar char="o"/>
            </a:pPr>
            <a:r>
              <a:rPr lang="fr-FR" dirty="0"/>
              <a:t>Portez des vêtements appropriés pour réduire le risque de piqûres. </a:t>
            </a:r>
          </a:p>
          <a:p>
            <a:pPr lvl="1">
              <a:buFont typeface="Courier New" panose="02070309020205020404" pitchFamily="49" charset="0"/>
              <a:buChar char="o"/>
            </a:pPr>
            <a:r>
              <a:rPr lang="fr-FR" dirty="0"/>
              <a:t>Sachez quand les moustiques sont le plus actifs et limitez l’activité en plein air.</a:t>
            </a:r>
          </a:p>
          <a:p>
            <a:endParaRPr lang="fr-FR" dirty="0"/>
          </a:p>
        </p:txBody>
      </p:sp>
    </p:spTree>
    <p:extLst>
      <p:ext uri="{BB962C8B-B14F-4D97-AF65-F5344CB8AC3E}">
        <p14:creationId xmlns:p14="http://schemas.microsoft.com/office/powerpoint/2010/main" val="34547680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pPr algn="ctr"/>
            <a:r>
              <a:rPr lang="fr-FR" sz="4000" b="1" dirty="0">
                <a:solidFill>
                  <a:schemeClr val="bg1"/>
                </a:solidFill>
                <a:latin typeface="+mj-lt"/>
              </a:rPr>
              <a:t>Fièvre de la vallée du Rift (FVR)</a:t>
            </a:r>
          </a:p>
        </p:txBody>
      </p:sp>
    </p:spTree>
    <p:extLst>
      <p:ext uri="{BB962C8B-B14F-4D97-AF65-F5344CB8AC3E}">
        <p14:creationId xmlns:p14="http://schemas.microsoft.com/office/powerpoint/2010/main" val="36680937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92162"/>
          </a:xfrm>
        </p:spPr>
        <p:txBody>
          <a:bodyPr/>
          <a:lstStyle/>
          <a:p>
            <a:r>
              <a:rPr lang="fr-FR" dirty="0"/>
              <a:t>Introduction</a:t>
            </a:r>
          </a:p>
        </p:txBody>
      </p:sp>
      <p:sp>
        <p:nvSpPr>
          <p:cNvPr id="5" name="Content Placeholder 4"/>
          <p:cNvSpPr>
            <a:spLocks noGrp="1"/>
          </p:cNvSpPr>
          <p:nvPr>
            <p:ph idx="1"/>
          </p:nvPr>
        </p:nvSpPr>
        <p:spPr>
          <a:xfrm>
            <a:off x="5029200" y="1295400"/>
            <a:ext cx="3810000" cy="4830763"/>
          </a:xfrm>
        </p:spPr>
        <p:txBody>
          <a:bodyPr>
            <a:normAutofit lnSpcReduction="10000"/>
          </a:bodyPr>
          <a:lstStyle/>
          <a:p>
            <a:r>
              <a:rPr lang="fr-FR" sz="2200" dirty="0"/>
              <a:t>La fièvre de la vallée du (FVR) est une maladie virale qui affecte l’homme et les animaux domestiques (bétail, mouton, chèvres, chameaux).</a:t>
            </a:r>
          </a:p>
          <a:p>
            <a:r>
              <a:rPr lang="fr-FR" sz="2200" dirty="0"/>
              <a:t>Les flambées chez les animaux peuvent conduire à des flambées chez l’homme.</a:t>
            </a:r>
          </a:p>
          <a:p>
            <a:r>
              <a:rPr lang="fr-FR" sz="2200" dirty="0"/>
              <a:t>Le plus souvent, la maladie chez l’homme est légère et spontanément résolutive ; environ 1 % des personnes infectées meurent du FVR.</a:t>
            </a:r>
          </a:p>
          <a:p>
            <a:endParaRPr lang="fr-FR" sz="2400" dirty="0"/>
          </a:p>
          <a:p>
            <a:endParaRPr lang="fr-FR"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1" y="1088856"/>
            <a:ext cx="4267199" cy="5520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83143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Comment attrape-t-on la FVR ?</a:t>
            </a:r>
          </a:p>
        </p:txBody>
      </p:sp>
      <p:sp>
        <p:nvSpPr>
          <p:cNvPr id="3" name="Content Placeholder 2"/>
          <p:cNvSpPr>
            <a:spLocks noGrp="1"/>
          </p:cNvSpPr>
          <p:nvPr>
            <p:ph idx="1"/>
          </p:nvPr>
        </p:nvSpPr>
        <p:spPr/>
        <p:txBody>
          <a:bodyPr>
            <a:normAutofit fontScale="85000" lnSpcReduction="20000"/>
          </a:bodyPr>
          <a:lstStyle/>
          <a:p>
            <a:pPr fontAlgn="base"/>
            <a:r>
              <a:rPr lang="fr-FR" dirty="0"/>
              <a:t>Presque toutes les infections humaines sont attribuables à un contact avec le sang ou les organes d’animaux infectés pendant l’abattage ou la découpe, pendant les mises-bas ou l’élimination des carcasses ou de fœtus. </a:t>
            </a:r>
          </a:p>
          <a:p>
            <a:pPr fontAlgn="base"/>
            <a:r>
              <a:rPr lang="fr-FR" dirty="0"/>
              <a:t>Les infections peuvent aussi provenir de : </a:t>
            </a:r>
          </a:p>
          <a:p>
            <a:pPr lvl="1" fontAlgn="base">
              <a:buFont typeface="Courier New" panose="02070309020205020404" pitchFamily="49" charset="0"/>
              <a:buChar char="o"/>
            </a:pPr>
            <a:r>
              <a:rPr lang="fr-FR" dirty="0"/>
              <a:t>la consommation de lait ou de sang crus, ou de tissus provenant d’animaux infectés.</a:t>
            </a:r>
          </a:p>
          <a:p>
            <a:pPr lvl="1" fontAlgn="base">
              <a:buFont typeface="Courier New" panose="02070309020205020404" pitchFamily="49" charset="0"/>
              <a:buChar char="o"/>
            </a:pPr>
            <a:r>
              <a:rPr lang="fr-FR" dirty="0"/>
              <a:t>piqûres par des moustiques ou des mouches hématophages infectés à la suite de piqûres.</a:t>
            </a:r>
          </a:p>
          <a:p>
            <a:pPr fontAlgn="base"/>
            <a:r>
              <a:rPr lang="fr-FR" dirty="0"/>
              <a:t>Pas de transmission interhumaine. </a:t>
            </a:r>
          </a:p>
          <a:p>
            <a:pPr fontAlgn="base"/>
            <a:r>
              <a:rPr lang="fr-FR" dirty="0"/>
              <a:t>Aucune flambée de FVR dans les zones urbaines.</a:t>
            </a:r>
          </a:p>
          <a:p>
            <a:endParaRPr lang="fr-FR" dirty="0"/>
          </a:p>
        </p:txBody>
      </p:sp>
    </p:spTree>
    <p:extLst>
      <p:ext uri="{BB962C8B-B14F-4D97-AF65-F5344CB8AC3E}">
        <p14:creationId xmlns:p14="http://schemas.microsoft.com/office/powerpoint/2010/main" val="1066192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4000" dirty="0">
                <a:solidFill>
                  <a:schemeClr val="bg1"/>
                </a:solidFill>
              </a:rPr>
              <a:t>Que faire ?</a:t>
            </a:r>
          </a:p>
        </p:txBody>
      </p:sp>
      <p:sp>
        <p:nvSpPr>
          <p:cNvPr id="3" name="Content Placeholder 2"/>
          <p:cNvSpPr>
            <a:spLocks noGrp="1"/>
          </p:cNvSpPr>
          <p:nvPr>
            <p:ph idx="1"/>
          </p:nvPr>
        </p:nvSpPr>
        <p:spPr/>
        <p:txBody>
          <a:bodyPr>
            <a:normAutofit fontScale="92500" lnSpcReduction="10000"/>
          </a:bodyPr>
          <a:lstStyle/>
          <a:p>
            <a:pPr marL="0" indent="0">
              <a:buNone/>
            </a:pPr>
            <a:r>
              <a:rPr lang="fr-FR" dirty="0"/>
              <a:t>Si vous suspectez qu’un patient est atteint d’une maladie à déclaration obligatoire, prenez les mesures suivantes :</a:t>
            </a:r>
          </a:p>
          <a:p>
            <a:pPr lvl="1">
              <a:buFont typeface="Arial" panose="020B0604020202020204" pitchFamily="34" charset="0"/>
              <a:buChar char="•"/>
            </a:pPr>
            <a:r>
              <a:rPr lang="fr-FR" dirty="0"/>
              <a:t>Orientez-le vers un centre de santé ou un hôpital (s’il est approprié pour la maladie).</a:t>
            </a:r>
          </a:p>
          <a:p>
            <a:pPr lvl="1">
              <a:buFont typeface="Arial" panose="020B0604020202020204" pitchFamily="34" charset="0"/>
              <a:buChar char="•"/>
            </a:pPr>
            <a:r>
              <a:rPr lang="fr-FR" dirty="0"/>
              <a:t>Contactez votre responsable sanitaire local dès que possible et décrivez la situation.</a:t>
            </a:r>
          </a:p>
          <a:p>
            <a:pPr lvl="1">
              <a:buFont typeface="Arial" panose="020B0604020202020204" pitchFamily="34" charset="0"/>
              <a:buChar char="•"/>
            </a:pPr>
            <a:r>
              <a:rPr lang="fr-FR" dirty="0"/>
              <a:t>[INCLURE ICI LE NOM DU CONTACT COMPÉTENT]</a:t>
            </a:r>
          </a:p>
          <a:p>
            <a:pPr lvl="1">
              <a:buFont typeface="Arial" panose="020B0604020202020204" pitchFamily="34" charset="0"/>
              <a:buChar char="•"/>
            </a:pPr>
            <a:r>
              <a:rPr lang="fr-FR" dirty="0"/>
              <a:t>Suivre les conseils de prise en charge et de prévention pour chaque maladie.</a:t>
            </a:r>
          </a:p>
        </p:txBody>
      </p:sp>
    </p:spTree>
    <p:extLst>
      <p:ext uri="{BB962C8B-B14F-4D97-AF65-F5344CB8AC3E}">
        <p14:creationId xmlns:p14="http://schemas.microsoft.com/office/powerpoint/2010/main" val="26120745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Signes et symptômes : forme modérée</a:t>
            </a:r>
          </a:p>
        </p:txBody>
      </p:sp>
      <p:sp>
        <p:nvSpPr>
          <p:cNvPr id="3" name="Content Placeholder 2"/>
          <p:cNvSpPr>
            <a:spLocks noGrp="1"/>
          </p:cNvSpPr>
          <p:nvPr>
            <p:ph idx="1"/>
          </p:nvPr>
        </p:nvSpPr>
        <p:spPr/>
        <p:txBody>
          <a:bodyPr>
            <a:normAutofit fontScale="92500" lnSpcReduction="20000"/>
          </a:bodyPr>
          <a:lstStyle/>
          <a:p>
            <a:pPr marL="274320" lvl="0" indent="-274320">
              <a:buClr>
                <a:srgbClr val="7AA9AE"/>
              </a:buClr>
              <a:defRPr/>
            </a:pPr>
            <a:r>
              <a:rPr lang="fr-FR" dirty="0"/>
              <a:t>La période entre l’infection et la manifestation des symptômes </a:t>
            </a:r>
            <a:r>
              <a:rPr lang="fr-FR" dirty="0">
                <a:solidFill>
                  <a:prstClr val="black"/>
                </a:solidFill>
              </a:rPr>
              <a:t>varie entre 2 et 6 jours.</a:t>
            </a:r>
          </a:p>
          <a:p>
            <a:pPr fontAlgn="base"/>
            <a:r>
              <a:rPr lang="fr-FR" dirty="0"/>
              <a:t>Survenue soudaine de symptômes comme ceux de la grippe, fièvre, douleurs musculaires et articulaires, et maux de tête.</a:t>
            </a:r>
          </a:p>
          <a:p>
            <a:pPr fontAlgn="base"/>
            <a:r>
              <a:rPr lang="fr-FR" dirty="0"/>
              <a:t>Certains patients développent une raideur de la nuque, une sensibilité à la lumière, une perte d’appétit et des vomissements. Chez ces patients, on peut confondre la maladie avec la méningite.</a:t>
            </a:r>
          </a:p>
          <a:p>
            <a:pPr fontAlgn="base"/>
            <a:r>
              <a:rPr lang="fr-FR" dirty="0"/>
              <a:t>Les symptômes durent généralement entre 4 et 7 jours.</a:t>
            </a:r>
            <a:endParaRPr lang="fr-FR" dirty="0">
              <a:solidFill>
                <a:prstClr val="black"/>
              </a:solidFill>
            </a:endParaRPr>
          </a:p>
          <a:p>
            <a:pPr marL="274320" lvl="0" indent="-274320">
              <a:buClr>
                <a:srgbClr val="7AA9AE"/>
              </a:buClr>
              <a:defRPr/>
            </a:pPr>
            <a:endParaRPr lang="fr-FR" dirty="0">
              <a:solidFill>
                <a:prstClr val="black"/>
              </a:solidFill>
            </a:endParaRPr>
          </a:p>
          <a:p>
            <a:endParaRPr lang="fr-FR" dirty="0"/>
          </a:p>
        </p:txBody>
      </p:sp>
    </p:spTree>
    <p:extLst>
      <p:ext uri="{BB962C8B-B14F-4D97-AF65-F5344CB8AC3E}">
        <p14:creationId xmlns:p14="http://schemas.microsoft.com/office/powerpoint/2010/main" val="18783182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60438"/>
          </a:xfrm>
        </p:spPr>
        <p:txBody>
          <a:bodyPr>
            <a:normAutofit/>
          </a:bodyPr>
          <a:lstStyle/>
          <a:p>
            <a:r>
              <a:rPr lang="fr-FR" dirty="0"/>
              <a:t>Signes et symptômes : formes graves</a:t>
            </a:r>
          </a:p>
        </p:txBody>
      </p:sp>
      <p:sp>
        <p:nvSpPr>
          <p:cNvPr id="3" name="Content Placeholder 2"/>
          <p:cNvSpPr>
            <a:spLocks noGrp="1"/>
          </p:cNvSpPr>
          <p:nvPr>
            <p:ph idx="1"/>
          </p:nvPr>
        </p:nvSpPr>
        <p:spPr>
          <a:xfrm>
            <a:off x="457200" y="1295400"/>
            <a:ext cx="8229600" cy="5105400"/>
          </a:xfrm>
        </p:spPr>
        <p:txBody>
          <a:bodyPr>
            <a:normAutofit fontScale="70000" lnSpcReduction="20000"/>
          </a:bodyPr>
          <a:lstStyle/>
          <a:p>
            <a:pPr marL="274320" lvl="0" indent="-274320">
              <a:buClr>
                <a:srgbClr val="7AA9AE"/>
              </a:buClr>
              <a:defRPr/>
            </a:pPr>
            <a:r>
              <a:rPr lang="fr-FR" dirty="0"/>
              <a:t>Maladie des yeux (0,5-2 % des patients)</a:t>
            </a:r>
          </a:p>
          <a:p>
            <a:pPr marL="857250" lvl="1" indent="-457200">
              <a:buClr>
                <a:srgbClr val="7AA9AE"/>
              </a:buClr>
              <a:buFont typeface="Courier New" panose="02070309020205020404" pitchFamily="49" charset="0"/>
              <a:buChar char="o"/>
              <a:defRPr/>
            </a:pPr>
            <a:r>
              <a:rPr lang="fr-FR" dirty="0"/>
              <a:t>Lésions oculaires se manifestent 1 à 3 semaines après l’apparition des premiers symptômes. </a:t>
            </a:r>
          </a:p>
          <a:p>
            <a:pPr marL="857250" lvl="1" indent="-457200">
              <a:buClr>
                <a:srgbClr val="7AA9AE"/>
              </a:buClr>
              <a:buFont typeface="Courier New" panose="02070309020205020404" pitchFamily="49" charset="0"/>
              <a:buChar char="o"/>
              <a:defRPr/>
            </a:pPr>
            <a:r>
              <a:rPr lang="fr-FR" dirty="0"/>
              <a:t>Vision floue ou diminuée qui peut être résolue après 10 à 12 semaines ou devenir permanente pour 10 % des cas affectés au maximum.</a:t>
            </a:r>
          </a:p>
          <a:p>
            <a:pPr marL="274320" lvl="0" indent="-274320">
              <a:buClr>
                <a:srgbClr val="7AA9AE"/>
              </a:buClr>
              <a:defRPr/>
            </a:pPr>
            <a:r>
              <a:rPr lang="fr-FR" dirty="0"/>
              <a:t>Méningo-encéphalite (&lt;1 % des patients) </a:t>
            </a:r>
          </a:p>
          <a:p>
            <a:pPr marL="857250" lvl="1" indent="-457200">
              <a:buClr>
                <a:srgbClr val="7AA9AE"/>
              </a:buClr>
              <a:buFont typeface="Courier New" panose="02070309020205020404" pitchFamily="49" charset="0"/>
              <a:buChar char="o"/>
              <a:defRPr/>
            </a:pPr>
            <a:r>
              <a:rPr lang="fr-FR" dirty="0"/>
              <a:t>Se manifeste 1 à 4 semaines après les premiers symptômes.</a:t>
            </a:r>
          </a:p>
          <a:p>
            <a:pPr marL="857250" lvl="1" indent="-457200">
              <a:buClr>
                <a:srgbClr val="7AA9AE"/>
              </a:buClr>
              <a:buFont typeface="Courier New" panose="02070309020205020404" pitchFamily="49" charset="0"/>
              <a:buChar char="o"/>
              <a:defRPr/>
            </a:pPr>
            <a:r>
              <a:rPr lang="fr-FR" dirty="0"/>
              <a:t>Maux de tête intenses, perte de mémoire, hallucinations, désorientation, vertige, convulsions, coma.</a:t>
            </a:r>
          </a:p>
          <a:p>
            <a:pPr marL="857250" lvl="1" indent="-457200">
              <a:buClr>
                <a:srgbClr val="7AA9AE"/>
              </a:buClr>
              <a:buFont typeface="Courier New" panose="02070309020205020404" pitchFamily="49" charset="0"/>
              <a:buChar char="o"/>
              <a:defRPr/>
            </a:pPr>
            <a:r>
              <a:rPr lang="fr-FR" dirty="0"/>
              <a:t>Complications neurologiques peuvent être permanentes.</a:t>
            </a:r>
          </a:p>
          <a:p>
            <a:pPr marL="274320" lvl="0" indent="-274320">
              <a:buClr>
                <a:srgbClr val="7AA9AE"/>
              </a:buClr>
              <a:defRPr/>
            </a:pPr>
            <a:r>
              <a:rPr lang="fr-FR" dirty="0"/>
              <a:t>Fièvre hémorragique (&lt;1 % des patients)</a:t>
            </a:r>
          </a:p>
          <a:p>
            <a:pPr marL="857250" lvl="1" indent="-457200">
              <a:buClr>
                <a:srgbClr val="7AA9AE"/>
              </a:buClr>
              <a:buFont typeface="Courier New" panose="02070309020205020404" pitchFamily="49" charset="0"/>
              <a:buChar char="o"/>
              <a:defRPr/>
            </a:pPr>
            <a:r>
              <a:rPr lang="fr-FR" dirty="0"/>
              <a:t>La jaunisse se manifeste 2 à 4 jours après les premiers symptômes.</a:t>
            </a:r>
          </a:p>
          <a:p>
            <a:pPr marL="857250" lvl="1" indent="-457200">
              <a:buClr>
                <a:srgbClr val="7AA9AE"/>
              </a:buClr>
              <a:buFont typeface="Courier New" panose="02070309020205020404" pitchFamily="49" charset="0"/>
              <a:buChar char="o"/>
              <a:defRPr/>
            </a:pPr>
            <a:r>
              <a:rPr lang="fr-FR" dirty="0"/>
              <a:t>Saignement intra-cutanés et du nez et des gencives ; selles et vomissements sanguinolents.</a:t>
            </a:r>
          </a:p>
          <a:p>
            <a:pPr marL="857250" lvl="1" indent="-457200">
              <a:buClr>
                <a:srgbClr val="7AA9AE"/>
              </a:buClr>
              <a:buFont typeface="Courier New" panose="02070309020205020404" pitchFamily="49" charset="0"/>
              <a:buChar char="o"/>
              <a:defRPr/>
            </a:pPr>
            <a:r>
              <a:rPr lang="fr-FR" dirty="0"/>
              <a:t>50 % des personnes atteintes de fièvre hémorragiques meurent 3 à 6 jours plus tard.</a:t>
            </a:r>
          </a:p>
          <a:p>
            <a:pPr marL="674370" lvl="1" indent="-274320">
              <a:buClr>
                <a:srgbClr val="7AA9AE"/>
              </a:buClr>
              <a:defRPr/>
            </a:pPr>
            <a:endParaRPr lang="fr-FR" dirty="0"/>
          </a:p>
          <a:p>
            <a:pPr marL="674370" lvl="1" indent="-274320">
              <a:buClr>
                <a:srgbClr val="7AA9AE"/>
              </a:buClr>
              <a:defRPr/>
            </a:pPr>
            <a:endParaRPr lang="fr-FR" dirty="0"/>
          </a:p>
          <a:p>
            <a:pPr marL="274320" lvl="0" indent="-274320">
              <a:buClr>
                <a:srgbClr val="7AA9AE"/>
              </a:buClr>
              <a:defRPr/>
            </a:pPr>
            <a:endParaRPr lang="fr-FR" dirty="0">
              <a:solidFill>
                <a:prstClr val="black"/>
              </a:solidFill>
            </a:endParaRPr>
          </a:p>
          <a:p>
            <a:endParaRPr lang="fr-FR" dirty="0"/>
          </a:p>
        </p:txBody>
      </p:sp>
    </p:spTree>
    <p:extLst>
      <p:ext uri="{BB962C8B-B14F-4D97-AF65-F5344CB8AC3E}">
        <p14:creationId xmlns:p14="http://schemas.microsoft.com/office/powerpoint/2010/main" val="147287007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Prise en charge</a:t>
            </a:r>
          </a:p>
        </p:txBody>
      </p:sp>
      <p:sp>
        <p:nvSpPr>
          <p:cNvPr id="3" name="Content Placeholder 2"/>
          <p:cNvSpPr>
            <a:spLocks noGrp="1"/>
          </p:cNvSpPr>
          <p:nvPr>
            <p:ph idx="1"/>
          </p:nvPr>
        </p:nvSpPr>
        <p:spPr/>
        <p:txBody>
          <a:bodyPr>
            <a:normAutofit/>
          </a:bodyPr>
          <a:lstStyle/>
          <a:p>
            <a:r>
              <a:rPr lang="fr-FR" dirty="0"/>
              <a:t>Pas de traitement précis pour la forme modérée de la maladie.</a:t>
            </a:r>
          </a:p>
          <a:p>
            <a:r>
              <a:rPr lang="fr-FR" dirty="0"/>
              <a:t>Traitement de soutien pour les formes les plus graves.</a:t>
            </a:r>
          </a:p>
        </p:txBody>
      </p:sp>
    </p:spTree>
    <p:extLst>
      <p:ext uri="{BB962C8B-B14F-4D97-AF65-F5344CB8AC3E}">
        <p14:creationId xmlns:p14="http://schemas.microsoft.com/office/powerpoint/2010/main" val="9900951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Éviter la propagation</a:t>
            </a:r>
          </a:p>
        </p:txBody>
      </p:sp>
      <p:sp>
        <p:nvSpPr>
          <p:cNvPr id="3" name="Content Placeholder 2"/>
          <p:cNvSpPr>
            <a:spLocks noGrp="1"/>
          </p:cNvSpPr>
          <p:nvPr>
            <p:ph idx="1"/>
          </p:nvPr>
        </p:nvSpPr>
        <p:spPr/>
        <p:txBody>
          <a:bodyPr>
            <a:normAutofit fontScale="77500" lnSpcReduction="20000"/>
          </a:bodyPr>
          <a:lstStyle/>
          <a:p>
            <a:pPr marL="0" lvl="0" indent="0">
              <a:buClr>
                <a:srgbClr val="7AA9AE"/>
              </a:buClr>
              <a:buNone/>
              <a:defRPr/>
            </a:pPr>
            <a:r>
              <a:rPr lang="fr-FR" dirty="0"/>
              <a:t>Encouragez les personnes à </a:t>
            </a:r>
            <a:r>
              <a:rPr lang="fr-FR" dirty="0">
                <a:solidFill>
                  <a:prstClr val="black"/>
                </a:solidFill>
              </a:rPr>
              <a:t>:</a:t>
            </a:r>
          </a:p>
          <a:p>
            <a:pPr fontAlgn="base"/>
            <a:r>
              <a:rPr lang="fr-FR" dirty="0"/>
              <a:t>Porter des gants et des vêtements de protection lorsqu’elles traitent un animal malade ou abattent un animal.</a:t>
            </a:r>
          </a:p>
          <a:p>
            <a:pPr fontAlgn="base"/>
            <a:r>
              <a:rPr lang="fr-FR" dirty="0"/>
              <a:t>Ne pas consommer de sang frais, lait ou viande crus provenant d’animaux.</a:t>
            </a:r>
          </a:p>
          <a:p>
            <a:pPr fontAlgn="base"/>
            <a:r>
              <a:rPr lang="fr-FR" dirty="0"/>
              <a:t>Éviter les piqûres de moustique</a:t>
            </a:r>
            <a:r>
              <a:rPr lang="fr-FR" dirty="0">
                <a:solidFill>
                  <a:srgbClr val="FF0000"/>
                </a:solidFill>
              </a:rPr>
              <a:t> </a:t>
            </a:r>
            <a:r>
              <a:rPr lang="fr-FR" dirty="0"/>
              <a:t>en :</a:t>
            </a:r>
          </a:p>
          <a:p>
            <a:pPr lvl="1" fontAlgn="base">
              <a:buFont typeface="Courier New" panose="02070309020205020404" pitchFamily="49" charset="0"/>
              <a:buChar char="o"/>
            </a:pPr>
            <a:r>
              <a:rPr lang="fr-FR" dirty="0"/>
              <a:t>Éliminant les sites de reproduction (eau stagnante).</a:t>
            </a:r>
          </a:p>
          <a:p>
            <a:pPr lvl="1" fontAlgn="base">
              <a:buFont typeface="Courier New" panose="02070309020205020404" pitchFamily="49" charset="0"/>
              <a:buChar char="o"/>
            </a:pPr>
            <a:r>
              <a:rPr lang="fr-FR" dirty="0"/>
              <a:t>Utilisant des moustiquaires imprégnées d’insecticide.</a:t>
            </a:r>
          </a:p>
          <a:p>
            <a:pPr lvl="1" fontAlgn="base">
              <a:buFont typeface="Courier New" panose="02070309020205020404" pitchFamily="49" charset="0"/>
              <a:buChar char="o"/>
            </a:pPr>
            <a:r>
              <a:rPr lang="fr-FR" dirty="0"/>
              <a:t>Portant des vêtements appropriés pour réduire le risque de piqûres.</a:t>
            </a:r>
          </a:p>
          <a:p>
            <a:pPr lvl="1" fontAlgn="base">
              <a:buFont typeface="Courier New" panose="02070309020205020404" pitchFamily="49" charset="0"/>
              <a:buChar char="o"/>
            </a:pPr>
            <a:r>
              <a:rPr lang="fr-FR" dirty="0"/>
              <a:t>Évitant les activités en plein air quand les moustiques sont le plus actifs.</a:t>
            </a:r>
            <a:endParaRPr lang="fr-FR" dirty="0">
              <a:solidFill>
                <a:prstClr val="black"/>
              </a:solidFill>
            </a:endParaRPr>
          </a:p>
          <a:p>
            <a:endParaRPr lang="fr-FR" dirty="0"/>
          </a:p>
        </p:txBody>
      </p:sp>
    </p:spTree>
    <p:extLst>
      <p:ext uri="{BB962C8B-B14F-4D97-AF65-F5344CB8AC3E}">
        <p14:creationId xmlns:p14="http://schemas.microsoft.com/office/powerpoint/2010/main" val="15732018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pPr algn="ctr"/>
            <a:r>
              <a:rPr lang="fr-FR" sz="4000" b="1" dirty="0">
                <a:solidFill>
                  <a:schemeClr val="bg1"/>
                </a:solidFill>
                <a:latin typeface="+mj-lt"/>
              </a:rPr>
              <a:t>Fièvre de Lassa</a:t>
            </a:r>
          </a:p>
        </p:txBody>
      </p:sp>
    </p:spTree>
    <p:extLst>
      <p:ext uri="{BB962C8B-B14F-4D97-AF65-F5344CB8AC3E}">
        <p14:creationId xmlns:p14="http://schemas.microsoft.com/office/powerpoint/2010/main" val="35542499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a:t>Introduction</a:t>
            </a:r>
          </a:p>
        </p:txBody>
      </p:sp>
      <p:sp>
        <p:nvSpPr>
          <p:cNvPr id="5" name="Content Placeholder 4"/>
          <p:cNvSpPr>
            <a:spLocks noGrp="1"/>
          </p:cNvSpPr>
          <p:nvPr>
            <p:ph idx="1"/>
          </p:nvPr>
        </p:nvSpPr>
        <p:spPr/>
        <p:txBody>
          <a:bodyPr>
            <a:normAutofit fontScale="92500" lnSpcReduction="20000"/>
          </a:bodyPr>
          <a:lstStyle/>
          <a:p>
            <a:r>
              <a:rPr lang="fr-FR" dirty="0"/>
              <a:t>La fièvre de Lassa est une maladie hémorragique virale qui dure de 1 à 4 semaines. </a:t>
            </a:r>
          </a:p>
          <a:p>
            <a:r>
              <a:rPr lang="fr-FR" dirty="0"/>
              <a:t>Elle sévit en Guinée, au Liberia, en Sierra Leone, au Nigeria et dans d’autres pays ouest-africains.</a:t>
            </a:r>
          </a:p>
          <a:p>
            <a:r>
              <a:rPr lang="fr-FR" dirty="0"/>
              <a:t>20 % des infections causent une maladie grave.</a:t>
            </a:r>
          </a:p>
          <a:p>
            <a:r>
              <a:rPr lang="fr-FR" dirty="0"/>
              <a:t>15 % des patients atteints de cette maladie grave en meurent.</a:t>
            </a:r>
          </a:p>
          <a:p>
            <a:r>
              <a:rPr lang="fr-FR" dirty="0"/>
              <a:t>La maladie de Lassa est surtout très grave en fin de grossesse (troisième trimestre), avec un décès maternel ou fœtal se produisant dans plus de 80 % des cas.</a:t>
            </a:r>
          </a:p>
          <a:p>
            <a:endParaRPr lang="fr-FR" dirty="0"/>
          </a:p>
        </p:txBody>
      </p:sp>
    </p:spTree>
    <p:extLst>
      <p:ext uri="{BB962C8B-B14F-4D97-AF65-F5344CB8AC3E}">
        <p14:creationId xmlns:p14="http://schemas.microsoft.com/office/powerpoint/2010/main" val="3841308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Comment attrape-t-on la fièvre de Lassa?</a:t>
            </a:r>
          </a:p>
        </p:txBody>
      </p:sp>
      <p:sp>
        <p:nvSpPr>
          <p:cNvPr id="3" name="Content Placeholder 2"/>
          <p:cNvSpPr>
            <a:spLocks noGrp="1"/>
          </p:cNvSpPr>
          <p:nvPr>
            <p:ph idx="1"/>
          </p:nvPr>
        </p:nvSpPr>
        <p:spPr/>
        <p:txBody>
          <a:bodyPr>
            <a:normAutofit fontScale="92500" lnSpcReduction="10000"/>
          </a:bodyPr>
          <a:lstStyle/>
          <a:p>
            <a:pPr fontAlgn="base"/>
            <a:r>
              <a:rPr lang="fr-FR" dirty="0"/>
              <a:t>Par contact avec de la nourriture ou des articles de ménage contaminés avec de l’urine ou des fèces du rat multimammelles ; par l’inhalation de poussière contaminée.</a:t>
            </a:r>
          </a:p>
          <a:p>
            <a:pPr fontAlgn="base"/>
            <a:r>
              <a:rPr lang="fr-FR" dirty="0"/>
              <a:t>Par la consommation de rat infecté.</a:t>
            </a:r>
          </a:p>
          <a:p>
            <a:pPr fontAlgn="base"/>
            <a:r>
              <a:rPr lang="fr-FR" dirty="0"/>
              <a:t>Par contact avec les humeurs de l’organisme d’une personne infectée, tels que le sang, l’urine ou les fèces ; par contact sexuel.</a:t>
            </a:r>
          </a:p>
          <a:p>
            <a:pPr fontAlgn="base"/>
            <a:r>
              <a:rPr lang="fr-FR" dirty="0"/>
              <a:t>La période entre l’infection et la manifestation des symptômes varie entre 6 et 21 jours.</a:t>
            </a:r>
          </a:p>
          <a:p>
            <a:pPr fontAlgn="base"/>
            <a:endParaRPr lang="fr-FR" dirty="0"/>
          </a:p>
          <a:p>
            <a:endParaRPr lang="fr-FR" dirty="0"/>
          </a:p>
        </p:txBody>
      </p:sp>
    </p:spTree>
    <p:extLst>
      <p:ext uri="{BB962C8B-B14F-4D97-AF65-F5344CB8AC3E}">
        <p14:creationId xmlns:p14="http://schemas.microsoft.com/office/powerpoint/2010/main" val="24876746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fr-FR" dirty="0"/>
              <a:t>Signes et symptômes</a:t>
            </a:r>
          </a:p>
        </p:txBody>
      </p:sp>
      <p:sp>
        <p:nvSpPr>
          <p:cNvPr id="3" name="Content Placeholder 2"/>
          <p:cNvSpPr>
            <a:spLocks noGrp="1"/>
          </p:cNvSpPr>
          <p:nvPr>
            <p:ph idx="1"/>
          </p:nvPr>
        </p:nvSpPr>
        <p:spPr>
          <a:xfrm>
            <a:off x="457200" y="1295400"/>
            <a:ext cx="8229600" cy="4830763"/>
          </a:xfrm>
        </p:spPr>
        <p:txBody>
          <a:bodyPr>
            <a:noAutofit/>
          </a:bodyPr>
          <a:lstStyle/>
          <a:p>
            <a:pPr fontAlgn="base"/>
            <a:r>
              <a:rPr lang="fr-FR" sz="2200" dirty="0"/>
              <a:t>Apparition graduelle des symptômes, commençant par de la fièvre et une faiblesse.</a:t>
            </a:r>
          </a:p>
          <a:p>
            <a:pPr fontAlgn="base"/>
            <a:r>
              <a:rPr lang="fr-FR" sz="2200" dirty="0"/>
              <a:t>Après quelques jours, les symptômes évoluent et produisent maux de tête, mal de gorge, douleur musculaire, douleur thoracique et gastrique, nausées, vomissements, diarrhée, toux.</a:t>
            </a:r>
          </a:p>
          <a:p>
            <a:pPr fontAlgn="base"/>
            <a:r>
              <a:rPr lang="fr-FR" sz="2200" dirty="0"/>
              <a:t>Cas graves : enflure du visage, fluide dans la poitrine, hémorragie par les orifices naturels du corps. </a:t>
            </a:r>
          </a:p>
          <a:p>
            <a:pPr fontAlgn="base"/>
            <a:r>
              <a:rPr lang="fr-FR" sz="2200" dirty="0"/>
              <a:t>Stades avancés de la maladie : état de choc, attaques, tremblement, désorientation, coma. </a:t>
            </a:r>
          </a:p>
          <a:p>
            <a:pPr fontAlgn="base"/>
            <a:r>
              <a:rPr lang="fr-FR" sz="2200" dirty="0"/>
              <a:t>La perte de l’ouïe se manifeste chez 1 patient sur 3 qui survit ; la moitié de ces patients affectés retrouve partiellement l’ouïe après 1 à 3 mois.</a:t>
            </a:r>
          </a:p>
          <a:p>
            <a:pPr fontAlgn="base"/>
            <a:r>
              <a:rPr lang="fr-FR" sz="2200" dirty="0"/>
              <a:t>Pour les cas mortels, la mort survient généralement après 14 jours. </a:t>
            </a:r>
          </a:p>
        </p:txBody>
      </p:sp>
    </p:spTree>
    <p:extLst>
      <p:ext uri="{BB962C8B-B14F-4D97-AF65-F5344CB8AC3E}">
        <p14:creationId xmlns:p14="http://schemas.microsoft.com/office/powerpoint/2010/main" val="419084111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Prise en charge</a:t>
            </a:r>
          </a:p>
        </p:txBody>
      </p:sp>
      <p:sp>
        <p:nvSpPr>
          <p:cNvPr id="3" name="Content Placeholder 2"/>
          <p:cNvSpPr>
            <a:spLocks noGrp="1"/>
          </p:cNvSpPr>
          <p:nvPr>
            <p:ph idx="1"/>
          </p:nvPr>
        </p:nvSpPr>
        <p:spPr/>
        <p:txBody>
          <a:bodyPr>
            <a:normAutofit/>
          </a:bodyPr>
          <a:lstStyle/>
          <a:p>
            <a:r>
              <a:rPr lang="fr-FR" dirty="0"/>
              <a:t>La fièvre de Lassa est difficile à distinguer d’autres maladies comme Ebola, le paludisme grave et la fièvre jaune.</a:t>
            </a:r>
          </a:p>
          <a:p>
            <a:r>
              <a:rPr lang="fr-FR" dirty="0"/>
              <a:t>Le médicament antiviral, ribavirine, peut être efficace au début de la maladie. </a:t>
            </a:r>
          </a:p>
          <a:p>
            <a:r>
              <a:rPr lang="fr-FR" dirty="0"/>
              <a:t>Les patients atteints de maladie grave doivent recevoir des soins de soutien dans un hôpital.</a:t>
            </a:r>
          </a:p>
          <a:p>
            <a:endParaRPr lang="fr-FR" dirty="0"/>
          </a:p>
          <a:p>
            <a:endParaRPr lang="fr-FR" dirty="0"/>
          </a:p>
        </p:txBody>
      </p:sp>
    </p:spTree>
    <p:extLst>
      <p:ext uri="{BB962C8B-B14F-4D97-AF65-F5344CB8AC3E}">
        <p14:creationId xmlns:p14="http://schemas.microsoft.com/office/powerpoint/2010/main" val="13604787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Éviter la propagation</a:t>
            </a:r>
          </a:p>
        </p:txBody>
      </p:sp>
      <p:sp>
        <p:nvSpPr>
          <p:cNvPr id="3" name="Content Placeholder 2"/>
          <p:cNvSpPr>
            <a:spLocks noGrp="1"/>
          </p:cNvSpPr>
          <p:nvPr>
            <p:ph idx="1"/>
          </p:nvPr>
        </p:nvSpPr>
        <p:spPr/>
        <p:txBody>
          <a:bodyPr>
            <a:normAutofit fontScale="92500" lnSpcReduction="10000"/>
          </a:bodyPr>
          <a:lstStyle/>
          <a:p>
            <a:pPr marL="274320" lvl="0" indent="-274320">
              <a:buClr>
                <a:srgbClr val="7AA9AE"/>
              </a:buClr>
              <a:defRPr/>
            </a:pPr>
            <a:r>
              <a:rPr lang="fr-FR" dirty="0"/>
              <a:t>Encouragez les personnes à :</a:t>
            </a:r>
          </a:p>
          <a:p>
            <a:pPr marL="857250" lvl="1" indent="-457200">
              <a:buClr>
                <a:srgbClr val="7AA9AE"/>
              </a:buClr>
              <a:buFont typeface="Courier New" panose="02070309020205020404" pitchFamily="49" charset="0"/>
              <a:buChar char="o"/>
              <a:defRPr/>
            </a:pPr>
            <a:r>
              <a:rPr lang="fr-FR" dirty="0"/>
              <a:t>Éviter le contact avec les rats et minimiser la présence des rats dans la maison.</a:t>
            </a:r>
          </a:p>
          <a:p>
            <a:pPr marL="857250" lvl="1" indent="-457200">
              <a:buClr>
                <a:srgbClr val="7AA9AE"/>
              </a:buClr>
              <a:buFont typeface="Courier New" panose="02070309020205020404" pitchFamily="49" charset="0"/>
              <a:buChar char="o"/>
              <a:defRPr/>
            </a:pPr>
            <a:r>
              <a:rPr lang="fr-FR" dirty="0"/>
              <a:t>Conserver la nourriture dans des conteneurs à l’épreuve des rongeurs.</a:t>
            </a:r>
          </a:p>
          <a:p>
            <a:pPr marL="857250" lvl="1" indent="-457200">
              <a:buClr>
                <a:srgbClr val="7AA9AE"/>
              </a:buClr>
              <a:buFont typeface="Courier New" panose="02070309020205020404" pitchFamily="49" charset="0"/>
              <a:buChar char="o"/>
              <a:defRPr/>
            </a:pPr>
            <a:r>
              <a:rPr lang="fr-FR" dirty="0"/>
              <a:t>Maintenir la maison propre afin de décourager les rats. </a:t>
            </a:r>
          </a:p>
          <a:p>
            <a:pPr marL="857250" lvl="1" indent="-457200">
              <a:buClr>
                <a:srgbClr val="7AA9AE"/>
              </a:buClr>
              <a:buFont typeface="Courier New" panose="02070309020205020404" pitchFamily="49" charset="0"/>
              <a:buChar char="o"/>
              <a:defRPr/>
            </a:pPr>
            <a:r>
              <a:rPr lang="fr-FR" dirty="0"/>
              <a:t>Ne pas consommer les rats.</a:t>
            </a:r>
          </a:p>
          <a:p>
            <a:pPr marL="274320" indent="-274320">
              <a:buClr>
                <a:srgbClr val="7AA9AE"/>
              </a:buClr>
              <a:defRPr/>
            </a:pPr>
            <a:r>
              <a:rPr lang="fr-FR" dirty="0"/>
              <a:t>Les patients doivent être isolés pendant que la maladie suit son cours</a:t>
            </a:r>
            <a:r>
              <a:rPr lang="fr-FR" dirty="0">
                <a:solidFill>
                  <a:prstClr val="black"/>
                </a:solidFill>
              </a:rPr>
              <a:t>.</a:t>
            </a:r>
          </a:p>
          <a:p>
            <a:endParaRPr lang="fr-FR" dirty="0"/>
          </a:p>
        </p:txBody>
      </p:sp>
    </p:spTree>
    <p:extLst>
      <p:ext uri="{BB962C8B-B14F-4D97-AF65-F5344CB8AC3E}">
        <p14:creationId xmlns:p14="http://schemas.microsoft.com/office/powerpoint/2010/main" val="1045052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Maladies à déclaration obligatoire</a:t>
            </a:r>
          </a:p>
        </p:txBody>
      </p:sp>
      <p:sp>
        <p:nvSpPr>
          <p:cNvPr id="3" name="Content Placeholder 2"/>
          <p:cNvSpPr>
            <a:spLocks noGrp="1"/>
          </p:cNvSpPr>
          <p:nvPr>
            <p:ph idx="1"/>
          </p:nvPr>
        </p:nvSpPr>
        <p:spPr/>
        <p:txBody>
          <a:bodyPr>
            <a:normAutofit lnSpcReduction="10000"/>
          </a:bodyPr>
          <a:lstStyle/>
          <a:p>
            <a:pPr marL="0" indent="0">
              <a:buNone/>
            </a:pPr>
            <a:endParaRPr lang="fr-FR" dirty="0"/>
          </a:p>
          <a:p>
            <a:pPr lvl="1">
              <a:buFont typeface="Arial" panose="020B0604020202020204" pitchFamily="34" charset="0"/>
              <a:buChar char="•"/>
            </a:pPr>
            <a:r>
              <a:rPr lang="fr-FR" dirty="0"/>
              <a:t>Les fièvres hémorragiques : Ebola, Marburg, Crimée-Congo</a:t>
            </a:r>
          </a:p>
          <a:p>
            <a:pPr lvl="1">
              <a:buFont typeface="Arial" panose="020B0604020202020204" pitchFamily="34" charset="0"/>
              <a:buChar char="•"/>
            </a:pPr>
            <a:r>
              <a:rPr lang="fr-FR" dirty="0"/>
              <a:t>Les fièvres de dengue et chikungunya</a:t>
            </a:r>
          </a:p>
          <a:p>
            <a:pPr lvl="1">
              <a:buFont typeface="Arial" panose="020B0604020202020204" pitchFamily="34" charset="0"/>
              <a:buChar char="•"/>
            </a:pPr>
            <a:r>
              <a:rPr lang="fr-FR" dirty="0"/>
              <a:t>La méningite</a:t>
            </a:r>
          </a:p>
          <a:p>
            <a:pPr lvl="1">
              <a:buFont typeface="Arial" panose="020B0604020202020204" pitchFamily="34" charset="0"/>
              <a:buChar char="•"/>
            </a:pPr>
            <a:r>
              <a:rPr lang="fr-FR" dirty="0"/>
              <a:t>Le choléra</a:t>
            </a:r>
          </a:p>
          <a:p>
            <a:pPr lvl="1">
              <a:buFont typeface="Arial" panose="020B0604020202020204" pitchFamily="34" charset="0"/>
              <a:buChar char="•"/>
            </a:pPr>
            <a:r>
              <a:rPr lang="fr-FR" dirty="0"/>
              <a:t>La fièvre jaune</a:t>
            </a:r>
          </a:p>
          <a:p>
            <a:pPr lvl="1">
              <a:buFont typeface="Arial" panose="020B0604020202020204" pitchFamily="34" charset="0"/>
              <a:buChar char="•"/>
            </a:pPr>
            <a:r>
              <a:rPr lang="fr-FR" dirty="0"/>
              <a:t>La fièvre de la Vallée du Rift</a:t>
            </a:r>
          </a:p>
          <a:p>
            <a:pPr lvl="1">
              <a:buFont typeface="Arial" panose="020B0604020202020204" pitchFamily="34" charset="0"/>
              <a:buChar char="•"/>
            </a:pPr>
            <a:r>
              <a:rPr lang="fr-FR" dirty="0"/>
              <a:t>La fièvre de Lassa</a:t>
            </a:r>
          </a:p>
        </p:txBody>
      </p:sp>
    </p:spTree>
    <p:extLst>
      <p:ext uri="{BB962C8B-B14F-4D97-AF65-F5344CB8AC3E}">
        <p14:creationId xmlns:p14="http://schemas.microsoft.com/office/powerpoint/2010/main" val="3868612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438401"/>
            <a:ext cx="7772400" cy="1968500"/>
          </a:xfrm>
        </p:spPr>
        <p:txBody>
          <a:bodyPr>
            <a:normAutofit fontScale="92500" lnSpcReduction="10000"/>
          </a:bodyPr>
          <a:lstStyle/>
          <a:p>
            <a:pPr algn="ctr"/>
            <a:endParaRPr lang="fr-FR" sz="4000" b="1" dirty="0">
              <a:solidFill>
                <a:schemeClr val="bg1"/>
              </a:solidFill>
              <a:latin typeface="+mj-lt"/>
            </a:endParaRPr>
          </a:p>
          <a:p>
            <a:pPr algn="ctr"/>
            <a:r>
              <a:rPr lang="fr-FR" sz="4000" b="1" dirty="0">
                <a:solidFill>
                  <a:schemeClr val="bg1"/>
                </a:solidFill>
                <a:latin typeface="+mj-lt"/>
              </a:rPr>
              <a:t>Fièvres hémorragiques</a:t>
            </a:r>
          </a:p>
          <a:p>
            <a:pPr algn="ctr"/>
            <a:r>
              <a:rPr lang="fr-FR" sz="4000" dirty="0">
                <a:solidFill>
                  <a:schemeClr val="bg1"/>
                </a:solidFill>
              </a:rPr>
              <a:t>Ebola, Marburg, Crimée-Congo (FHCC)</a:t>
            </a:r>
            <a:endParaRPr lang="fr-FR" sz="4000" b="1" dirty="0">
              <a:solidFill>
                <a:schemeClr val="bg1"/>
              </a:solidFill>
              <a:latin typeface="+mj-lt"/>
            </a:endParaRPr>
          </a:p>
          <a:p>
            <a:pPr algn="ctr"/>
            <a:endParaRPr lang="fr-FR" sz="2400" b="1" dirty="0">
              <a:solidFill>
                <a:schemeClr val="bg1"/>
              </a:solidFill>
              <a:latin typeface="+mj-lt"/>
            </a:endParaRPr>
          </a:p>
        </p:txBody>
      </p:sp>
    </p:spTree>
    <p:extLst>
      <p:ext uri="{BB962C8B-B14F-4D97-AF65-F5344CB8AC3E}">
        <p14:creationId xmlns:p14="http://schemas.microsoft.com/office/powerpoint/2010/main" val="3407002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a:t>Introduction (1)</a:t>
            </a:r>
          </a:p>
        </p:txBody>
      </p:sp>
      <p:sp>
        <p:nvSpPr>
          <p:cNvPr id="5" name="Content Placeholder 4"/>
          <p:cNvSpPr>
            <a:spLocks noGrp="1"/>
          </p:cNvSpPr>
          <p:nvPr>
            <p:ph idx="1"/>
          </p:nvPr>
        </p:nvSpPr>
        <p:spPr/>
        <p:txBody>
          <a:bodyPr>
            <a:normAutofit fontScale="92500" lnSpcReduction="20000"/>
          </a:bodyPr>
          <a:lstStyle/>
          <a:p>
            <a:pPr marL="274320" lvl="0" indent="-274320">
              <a:buClr>
                <a:srgbClr val="7AA9AE"/>
              </a:buClr>
              <a:defRPr/>
            </a:pPr>
            <a:r>
              <a:rPr lang="fr-FR" dirty="0">
                <a:solidFill>
                  <a:prstClr val="black"/>
                </a:solidFill>
              </a:rPr>
              <a:t>Les fièvres hémorragiques sont causées par des virus.</a:t>
            </a:r>
          </a:p>
          <a:p>
            <a:pPr marL="274320" lvl="0" indent="-274320">
              <a:buClr>
                <a:srgbClr val="7AA9AE"/>
              </a:buClr>
              <a:defRPr/>
            </a:pPr>
            <a:r>
              <a:rPr lang="fr-FR" dirty="0">
                <a:solidFill>
                  <a:prstClr val="black"/>
                </a:solidFill>
              </a:rPr>
              <a:t>Un pourcentage élevé de personnes meurent lors de flambées de ces maladies :</a:t>
            </a:r>
          </a:p>
          <a:p>
            <a:pPr marL="857250" lvl="1" indent="-457200">
              <a:buClr>
                <a:srgbClr val="7AA9AE"/>
              </a:buClr>
              <a:buFont typeface="Courier New" panose="02070309020205020404" pitchFamily="49" charset="0"/>
              <a:buChar char="o"/>
              <a:defRPr/>
            </a:pPr>
            <a:r>
              <a:rPr lang="fr-FR" dirty="0">
                <a:solidFill>
                  <a:prstClr val="black"/>
                </a:solidFill>
              </a:rPr>
              <a:t>Ebola (25-90 %)</a:t>
            </a:r>
          </a:p>
          <a:p>
            <a:pPr marL="857250" lvl="1" indent="-457200">
              <a:buClr>
                <a:srgbClr val="7AA9AE"/>
              </a:buClr>
              <a:buFont typeface="Courier New" panose="02070309020205020404" pitchFamily="49" charset="0"/>
              <a:buChar char="o"/>
              <a:defRPr/>
            </a:pPr>
            <a:r>
              <a:rPr lang="fr-FR" dirty="0">
                <a:solidFill>
                  <a:prstClr val="black"/>
                </a:solidFill>
              </a:rPr>
              <a:t>Marburg (25-90 %)</a:t>
            </a:r>
          </a:p>
          <a:p>
            <a:pPr marL="857250" lvl="1" indent="-457200">
              <a:buClr>
                <a:srgbClr val="7AA9AE"/>
              </a:buClr>
              <a:buFont typeface="Courier New" panose="02070309020205020404" pitchFamily="49" charset="0"/>
              <a:buChar char="o"/>
              <a:defRPr/>
            </a:pPr>
            <a:r>
              <a:rPr lang="fr-FR" dirty="0">
                <a:solidFill>
                  <a:prstClr val="black"/>
                </a:solidFill>
              </a:rPr>
              <a:t>FHCC (10-40 %)</a:t>
            </a:r>
          </a:p>
          <a:p>
            <a:pPr marL="274320" lvl="0" indent="-274320">
              <a:buClr>
                <a:srgbClr val="7AA9AE"/>
              </a:buClr>
              <a:defRPr/>
            </a:pPr>
            <a:r>
              <a:rPr lang="fr-FR" dirty="0">
                <a:solidFill>
                  <a:prstClr val="black"/>
                </a:solidFill>
              </a:rPr>
              <a:t>Les flambées surviennent périodiquement et de façon imprévisible.</a:t>
            </a:r>
          </a:p>
          <a:p>
            <a:pPr marL="274320" indent="-274320">
              <a:buClr>
                <a:srgbClr val="7AA9AE"/>
              </a:buClr>
              <a:defRPr/>
            </a:pPr>
            <a:r>
              <a:rPr lang="fr-FR" dirty="0">
                <a:solidFill>
                  <a:prstClr val="black"/>
                </a:solidFill>
              </a:rPr>
              <a:t>La maladie peut se propager rapidement d’une personne à l’autre.</a:t>
            </a:r>
          </a:p>
        </p:txBody>
      </p:sp>
    </p:spTree>
    <p:extLst>
      <p:ext uri="{BB962C8B-B14F-4D97-AF65-F5344CB8AC3E}">
        <p14:creationId xmlns:p14="http://schemas.microsoft.com/office/powerpoint/2010/main" val="3924677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Introduction (2)</a:t>
            </a:r>
          </a:p>
        </p:txBody>
      </p:sp>
      <p:sp>
        <p:nvSpPr>
          <p:cNvPr id="3" name="Content Placeholder 2"/>
          <p:cNvSpPr>
            <a:spLocks noGrp="1"/>
          </p:cNvSpPr>
          <p:nvPr>
            <p:ph idx="1"/>
          </p:nvPr>
        </p:nvSpPr>
        <p:spPr/>
        <p:txBody>
          <a:bodyPr>
            <a:normAutofit fontScale="92500" lnSpcReduction="10000"/>
          </a:bodyPr>
          <a:lstStyle/>
          <a:p>
            <a:r>
              <a:rPr lang="fr-FR" dirty="0"/>
              <a:t>Seul un traitement de soutien à l’hôpital est disponible pour ces trois maladies.</a:t>
            </a:r>
          </a:p>
          <a:p>
            <a:r>
              <a:rPr lang="fr-FR" dirty="0"/>
              <a:t>Période de temps entre l’exposition au virus et l’apparition de la maladie :</a:t>
            </a:r>
          </a:p>
          <a:p>
            <a:pPr lvl="1">
              <a:buFont typeface="Courier New" panose="02070309020205020404" pitchFamily="49" charset="0"/>
              <a:buChar char="o"/>
            </a:pPr>
            <a:r>
              <a:rPr lang="fr-FR" dirty="0"/>
              <a:t>Ebola : 2-21 jours</a:t>
            </a:r>
          </a:p>
          <a:p>
            <a:pPr lvl="1">
              <a:buFont typeface="Courier New" panose="02070309020205020404" pitchFamily="49" charset="0"/>
              <a:buChar char="o"/>
            </a:pPr>
            <a:r>
              <a:rPr lang="fr-FR" dirty="0"/>
              <a:t>Marburg : 5-10 jours</a:t>
            </a:r>
          </a:p>
          <a:p>
            <a:pPr lvl="1">
              <a:buFont typeface="Courier New" panose="02070309020205020404" pitchFamily="49" charset="0"/>
              <a:buChar char="o"/>
            </a:pPr>
            <a:r>
              <a:rPr lang="fr-FR" dirty="0"/>
              <a:t>FHCC après une piqûre de tique : 1-3 jours (jusqu’à 9 jours)</a:t>
            </a:r>
          </a:p>
          <a:p>
            <a:pPr lvl="1">
              <a:buFont typeface="Courier New" panose="02070309020205020404" pitchFamily="49" charset="0"/>
              <a:buChar char="o"/>
            </a:pPr>
            <a:r>
              <a:rPr lang="fr-FR" dirty="0"/>
              <a:t>FHCC après avoir été exposé à un animal ou une personne malade : 5-6 jours (jusqu’à 13 jours)</a:t>
            </a:r>
          </a:p>
        </p:txBody>
      </p:sp>
    </p:spTree>
    <p:extLst>
      <p:ext uri="{BB962C8B-B14F-4D97-AF65-F5344CB8AC3E}">
        <p14:creationId xmlns:p14="http://schemas.microsoft.com/office/powerpoint/2010/main" val="38632518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1184</TotalTime>
  <Words>3651</Words>
  <Application>Microsoft Office PowerPoint</Application>
  <PresentationFormat>On-screen Show (4:3)</PresentationFormat>
  <Paragraphs>366</Paragraphs>
  <Slides>59</Slides>
  <Notes>11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59</vt:i4>
      </vt:variant>
    </vt:vector>
  </HeadingPairs>
  <TitlesOfParts>
    <vt:vector size="64" baseType="lpstr">
      <vt:lpstr>Arial</vt:lpstr>
      <vt:lpstr>Calibri</vt:lpstr>
      <vt:lpstr>Courier New</vt:lpstr>
      <vt:lpstr>Office Theme</vt:lpstr>
      <vt:lpstr>1_Office Theme</vt:lpstr>
      <vt:lpstr> Formation pour les dépôts de vente de médicaments accrédités Ouganda </vt:lpstr>
      <vt:lpstr>Introduction</vt:lpstr>
      <vt:lpstr>Objectifs</vt:lpstr>
      <vt:lpstr>Généralités</vt:lpstr>
      <vt:lpstr>Que faire ?</vt:lpstr>
      <vt:lpstr>Maladies à déclaration obligatoire</vt:lpstr>
      <vt:lpstr>PowerPoint Presentation</vt:lpstr>
      <vt:lpstr>Introduction (1)</vt:lpstr>
      <vt:lpstr>Introduction (2)</vt:lpstr>
      <vt:lpstr>Comment attrape-t-on la maladie à virus Ebola ?</vt:lpstr>
      <vt:lpstr>Comment attrape-t-on la fièvre du virus de Marburg ?</vt:lpstr>
      <vt:lpstr>Signes et symptômes : Maladie à virus Ebola</vt:lpstr>
      <vt:lpstr>Signes et symptômes : Marburg</vt:lpstr>
      <vt:lpstr>Comment attrape-t-on la FHCC ?</vt:lpstr>
      <vt:lpstr>Signes et symptômes : FHCC</vt:lpstr>
      <vt:lpstr>Prise en charge de la fièvre hémorragique</vt:lpstr>
      <vt:lpstr>Prévention des fièvres hémorragiques (1) </vt:lpstr>
      <vt:lpstr>Prévention des fièvres hémorragiques (2)</vt:lpstr>
      <vt:lpstr>Prévention spéciale supplémentaire pour la FHCC</vt:lpstr>
      <vt:lpstr>Exercice 1</vt:lpstr>
      <vt:lpstr>PowerPoint Presentation</vt:lpstr>
      <vt:lpstr>Introduction</vt:lpstr>
      <vt:lpstr>PowerPoint Presentation</vt:lpstr>
      <vt:lpstr>PowerPoint Presentation</vt:lpstr>
      <vt:lpstr>Symptômes : dengue et chikungunya</vt:lpstr>
      <vt:lpstr>Symptômes de la dengue grave</vt:lpstr>
      <vt:lpstr>Prise en charge</vt:lpstr>
      <vt:lpstr>Empêcher la propagation</vt:lpstr>
      <vt:lpstr>PowerPoint Presentation</vt:lpstr>
      <vt:lpstr>Introduction</vt:lpstr>
      <vt:lpstr>PowerPoint Presentation</vt:lpstr>
      <vt:lpstr>Comment attrape-t-on la méningite ?</vt:lpstr>
      <vt:lpstr>Signes et symptômes</vt:lpstr>
      <vt:lpstr>Prise en charge et prévention de la maladie</vt:lpstr>
      <vt:lpstr>PowerPoint Presentation</vt:lpstr>
      <vt:lpstr>Introduction</vt:lpstr>
      <vt:lpstr>Comment attrape-t-on le choléra ?</vt:lpstr>
      <vt:lpstr>Signes et symptômes</vt:lpstr>
      <vt:lpstr>Prise en charge et prévention (1) </vt:lpstr>
      <vt:lpstr>Prise en charge et prévention (2)</vt:lpstr>
      <vt:lpstr>PowerPoint Presentation</vt:lpstr>
      <vt:lpstr>Introduction</vt:lpstr>
      <vt:lpstr>Pays à risque de fièvre jaune</vt:lpstr>
      <vt:lpstr>Signes et symptômes</vt:lpstr>
      <vt:lpstr>Prise en charge</vt:lpstr>
      <vt:lpstr>Éviter la propagation</vt:lpstr>
      <vt:lpstr>PowerPoint Presentation</vt:lpstr>
      <vt:lpstr>Introduction</vt:lpstr>
      <vt:lpstr>Comment attrape-t-on la FVR ?</vt:lpstr>
      <vt:lpstr>Signes et symptômes : forme modérée</vt:lpstr>
      <vt:lpstr>Signes et symptômes : formes graves</vt:lpstr>
      <vt:lpstr>Prise en charge</vt:lpstr>
      <vt:lpstr>Éviter la propagation</vt:lpstr>
      <vt:lpstr>PowerPoint Presentation</vt:lpstr>
      <vt:lpstr>Introduction</vt:lpstr>
      <vt:lpstr>Comment attrape-t-on la fièvre de Lassa?</vt:lpstr>
      <vt:lpstr>Signes et symptômes</vt:lpstr>
      <vt:lpstr>Prise en charge</vt:lpstr>
      <vt:lpstr>Éviter la propagation</vt:lpstr>
    </vt:vector>
  </TitlesOfParts>
  <Company>MSH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 Embrey</dc:creator>
  <cp:lastModifiedBy>Owner</cp:lastModifiedBy>
  <cp:revision>98</cp:revision>
  <dcterms:created xsi:type="dcterms:W3CDTF">2016-01-15T18:03:32Z</dcterms:created>
  <dcterms:modified xsi:type="dcterms:W3CDTF">2019-05-16T16:36:17Z</dcterms:modified>
</cp:coreProperties>
</file>