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handoutMasterIdLst>
    <p:handoutMasterId r:id="rId19"/>
  </p:handoutMasterIdLst>
  <p:sldIdLst>
    <p:sldId id="256" r:id="rId2"/>
    <p:sldId id="262" r:id="rId3"/>
    <p:sldId id="263" r:id="rId4"/>
    <p:sldId id="279" r:id="rId5"/>
    <p:sldId id="278" r:id="rId6"/>
    <p:sldId id="268" r:id="rId7"/>
    <p:sldId id="269" r:id="rId8"/>
    <p:sldId id="273" r:id="rId9"/>
    <p:sldId id="274" r:id="rId10"/>
    <p:sldId id="275" r:id="rId11"/>
    <p:sldId id="276" r:id="rId12"/>
    <p:sldId id="277" r:id="rId13"/>
    <p:sldId id="280" r:id="rId14"/>
    <p:sldId id="270" r:id="rId15"/>
    <p:sldId id="272" r:id="rId16"/>
    <p:sldId id="257" r:id="rId17"/>
  </p:sldIdLst>
  <p:sldSz cx="9144000" cy="6858000" type="screen4x3"/>
  <p:notesSz cx="6881813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8">
          <p15:clr>
            <a:srgbClr val="A4A3A4"/>
          </p15:clr>
        </p15:guide>
        <p15:guide id="2" pos="2168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Loi" initials="L" lastIdx="4" clrIdx="0"/>
  <p:cmAuthor id="1" name="Odile Bosch" initials="OB" lastIdx="2" clrIdx="1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2EAF1"/>
    <a:srgbClr val="7AA9AE"/>
    <a:srgbClr val="6693A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7850" autoAdjust="0"/>
    <p:restoredTop sz="86514"/>
  </p:normalViewPr>
  <p:slideViewPr>
    <p:cSldViewPr>
      <p:cViewPr varScale="1">
        <p:scale>
          <a:sx n="98" d="100"/>
          <a:sy n="98" d="100"/>
        </p:scale>
        <p:origin x="1572" y="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1466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notesViewPr>
    <p:cSldViewPr>
      <p:cViewPr varScale="1">
        <p:scale>
          <a:sx n="67" d="100"/>
          <a:sy n="67" d="100"/>
        </p:scale>
        <p:origin x="-2880" y="-96"/>
      </p:cViewPr>
      <p:guideLst>
        <p:guide orient="horz" pos="2928"/>
        <p:guide pos="216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82742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97513" y="0"/>
            <a:ext cx="2982742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4B4145-65DB-4C9C-A761-51FEDA2FF65A}" type="datetimeFigureOut">
              <a:rPr lang="en-US" smtClean="0"/>
              <a:pPr/>
              <a:t>5/16/2019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8829675"/>
            <a:ext cx="2982742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97513" y="8829675"/>
            <a:ext cx="2982742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EE3DC85-EBF4-41BA-887A-1C3649A1945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510987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2119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s-ES_tradnl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98102" y="0"/>
            <a:ext cx="2982119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59CEA831-3D17-4047-A096-33D7AB5063C5}" type="datetimeFigureOut">
              <a:rPr lang="es-ES_tradnl" smtClean="0"/>
              <a:pPr/>
              <a:t>16/05/2019</a:t>
            </a:fld>
            <a:endParaRPr lang="es-ES_tradnl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17600" y="696913"/>
            <a:ext cx="4646613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s-ES_tradnl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8182" y="4415790"/>
            <a:ext cx="5505450" cy="4183380"/>
          </a:xfrm>
          <a:prstGeom prst="rect">
            <a:avLst/>
          </a:prstGeom>
        </p:spPr>
        <p:txBody>
          <a:bodyPr vert="horz" lIns="93177" tIns="46589" rIns="93177" bIns="4658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S_trad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2982119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s-ES_tradnl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98102" y="8829967"/>
            <a:ext cx="2982119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382E2A7F-D597-4D66-97BE-EF51DEB33DC4}" type="slidenum">
              <a:rPr lang="es-ES_tradnl" smtClean="0"/>
              <a:pPr/>
              <a:t>‹#›</a:t>
            </a:fld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11563644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2E2A7F-D597-4D66-97BE-EF51DEB33DC4}" type="slidenum">
              <a:rPr lang="es-ES_tradnl" smtClean="0"/>
              <a:pPr/>
              <a:t>1</a:t>
            </a:fld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19392716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85800" y="1066800"/>
            <a:ext cx="7772400" cy="1470025"/>
          </a:xfrm>
          <a:solidFill>
            <a:schemeClr val="accent3">
              <a:lumMod val="50000"/>
            </a:schemeClr>
          </a:solidFill>
        </p:spPr>
        <p:txBody>
          <a:bodyPr/>
          <a:lstStyle>
            <a:lvl1pPr algn="ctr">
              <a:defRPr b="1" i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br>
              <a:rPr lang="en-US" dirty="0"/>
            </a:br>
            <a:r>
              <a:rPr lang="en-US" dirty="0"/>
              <a:t>Accredited Drug Shops Training</a:t>
            </a:r>
            <a:br>
              <a:rPr lang="en-US" dirty="0"/>
            </a:br>
            <a:br>
              <a:rPr lang="en-US" dirty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838200" y="2819400"/>
            <a:ext cx="7696200" cy="1066800"/>
          </a:xfrm>
          <a:solidFill>
            <a:schemeClr val="accent3">
              <a:lumMod val="75000"/>
            </a:schemeClr>
          </a:solidFill>
        </p:spPr>
        <p:txBody>
          <a:bodyPr>
            <a:normAutofit/>
          </a:bodyPr>
          <a:lstStyle>
            <a:lvl1pPr marL="0" indent="0" algn="l">
              <a:buNone/>
              <a:defRPr sz="3200" b="1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Place Authors and Date of Presentation Here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762000" y="2590800"/>
            <a:ext cx="8382000" cy="0"/>
          </a:xfrm>
          <a:prstGeom prst="line">
            <a:avLst/>
          </a:prstGeom>
          <a:ln w="38100">
            <a:solidFill>
              <a:srgbClr val="7AA9A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5" descr="E:\SDSI\EADSI_UG Final Documents\Marketing\ADS Pictures\ADS Seller.JPG"/>
          <p:cNvPicPr/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62400" y="3962400"/>
            <a:ext cx="3779520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50000"/>
            </a:schemeClr>
          </a:solidFill>
        </p:spPr>
        <p:txBody>
          <a:bodyPr>
            <a:normAutofit/>
          </a:bodyPr>
          <a:lstStyle>
            <a:lvl1pPr>
              <a:defRPr sz="4000" b="1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>
              <a:defRPr sz="2800"/>
            </a:lvl1pPr>
            <a:lvl2pPr>
              <a:buFont typeface="Courier New" pitchFamily="49" charset="0"/>
              <a:buChar char="o"/>
              <a:defRPr/>
            </a:lvl2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600200"/>
            <a:ext cx="38862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00600" y="1600200"/>
            <a:ext cx="38862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1535113"/>
            <a:ext cx="3886200" cy="639762"/>
          </a:xfrm>
        </p:spPr>
        <p:txBody>
          <a:bodyPr anchor="b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2174875"/>
            <a:ext cx="38862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00600" y="1535113"/>
            <a:ext cx="3886200" cy="639762"/>
          </a:xfrm>
        </p:spPr>
        <p:txBody>
          <a:bodyPr anchor="b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00600" y="2174875"/>
            <a:ext cx="38862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27797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1435100"/>
            <a:ext cx="27797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57400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057400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57400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0" y="274638"/>
            <a:ext cx="8001000" cy="1143000"/>
          </a:xfrm>
          <a:prstGeom prst="rect">
            <a:avLst/>
          </a:prstGeom>
          <a:solidFill>
            <a:schemeClr val="accent3">
              <a:lumMod val="50000"/>
            </a:schemeClr>
          </a:solid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1600200"/>
            <a:ext cx="80010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b="1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rgbClr val="7AA9AE"/>
        </a:buClr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Clr>
          <a:srgbClr val="7AA9AE"/>
        </a:buClr>
        <a:buFont typeface="Arial" pitchFamily="34" charset="0"/>
        <a:buNone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rgbClr val="7AA9AE"/>
        </a:buClr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rgbClr val="7AA9AE"/>
        </a:buClr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rgbClr val="7AA9AE"/>
        </a:buClr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br>
              <a:rPr lang="fr-FR" noProof="0" dirty="0"/>
            </a:br>
            <a:r>
              <a:rPr lang="fr-FR" noProof="0" dirty="0"/>
              <a:t>Formation pour les dépôts de vente </a:t>
            </a:r>
            <a:r>
              <a:rPr lang="fr-FR" dirty="0"/>
              <a:t>de médicaments 	accrédités </a:t>
            </a:r>
            <a:br>
              <a:rPr lang="fr-FR" noProof="0" dirty="0"/>
            </a:br>
            <a:r>
              <a:rPr lang="fr-FR" i="1" noProof="0" dirty="0"/>
              <a:t>Ouganda</a:t>
            </a:r>
            <a:br>
              <a:rPr lang="fr-FR" i="1" noProof="0" dirty="0"/>
            </a:br>
            <a:endParaRPr lang="fr-FR" i="1" noProof="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ctr"/>
            <a:r>
              <a:rPr lang="fr-FR" noProof="0" dirty="0"/>
              <a:t>Maintenir la bonne qualité des médicaments dans le DVMA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3000" y="4114800"/>
            <a:ext cx="3838419" cy="2667000"/>
          </a:xfrm>
          <a:prstGeom prst="rect">
            <a:avLst/>
          </a:prstGeom>
        </p:spPr>
      </p:pic>
      <p:grpSp>
        <p:nvGrpSpPr>
          <p:cNvPr id="5" name="Group 4"/>
          <p:cNvGrpSpPr/>
          <p:nvPr/>
        </p:nvGrpSpPr>
        <p:grpSpPr>
          <a:xfrm>
            <a:off x="914400" y="5257800"/>
            <a:ext cx="3052635" cy="953388"/>
            <a:chOff x="553715" y="5257800"/>
            <a:chExt cx="3052635" cy="953388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53715" y="5257800"/>
              <a:ext cx="1170399" cy="953388"/>
            </a:xfrm>
            <a:prstGeom prst="rect">
              <a:avLst/>
            </a:prstGeom>
          </p:spPr>
        </p:pic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81200" y="5750039"/>
              <a:ext cx="1625150" cy="461149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fr-FR" dirty="0"/>
              <a:t>Comment détecter les contrefaçons </a:t>
            </a:r>
            <a:r>
              <a:rPr lang="fr-FR" b="0" noProof="0" dirty="0"/>
              <a:t>(2)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98647329"/>
              </p:ext>
            </p:extLst>
          </p:nvPr>
        </p:nvGraphicFramePr>
        <p:xfrm>
          <a:off x="762000" y="1752599"/>
          <a:ext cx="7848600" cy="3534919"/>
        </p:xfrm>
        <a:graphic>
          <a:graphicData uri="http://schemas.openxmlformats.org/drawingml/2006/table">
            <a:tbl>
              <a:tblPr/>
              <a:tblGrid>
                <a:gridCol w="231694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53165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65664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800" b="1" i="1" noProof="0" dirty="0">
                          <a:solidFill>
                            <a:srgbClr val="000000"/>
                          </a:solidFill>
                          <a:latin typeface="Cambria"/>
                          <a:ea typeface="Times New Roman"/>
                          <a:cs typeface="Times New Roman"/>
                        </a:rPr>
                        <a:t>Que vérifier ?</a:t>
                      </a:r>
                      <a:endParaRPr lang="fr-FR" sz="1800" noProof="0" dirty="0"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44915" marR="44915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7AA9A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fr-FR" sz="1800" b="1" i="1" noProof="0" dirty="0">
                          <a:solidFill>
                            <a:srgbClr val="000000"/>
                          </a:solidFill>
                          <a:latin typeface="Cambria"/>
                          <a:ea typeface="Times New Roman"/>
                          <a:cs typeface="Times New Roman"/>
                        </a:rPr>
                        <a:t>Remarques </a:t>
                      </a:r>
                      <a:endParaRPr lang="fr-FR" sz="1800" noProof="0" dirty="0"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44915" marR="44915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7AA9A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33839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fr-FR" sz="1800" b="0" noProof="0" dirty="0">
                          <a:solidFill>
                            <a:srgbClr val="000000"/>
                          </a:solidFill>
                          <a:latin typeface="Cambria"/>
                          <a:ea typeface="Times New Roman"/>
                          <a:cs typeface="Times New Roman"/>
                        </a:rPr>
                        <a:t>Numéro de lot</a:t>
                      </a:r>
                      <a:endParaRPr lang="fr-FR" sz="1800" b="0" noProof="0" dirty="0"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44915" marR="44915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7AA9A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EAF1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Wingdings"/>
                        <a:buChar char=""/>
                        <a:tabLst>
                          <a:tab pos="457200" algn="l"/>
                        </a:tabLst>
                      </a:pPr>
                      <a:r>
                        <a:rPr lang="fr-FR" sz="1800" noProof="0" dirty="0">
                          <a:solidFill>
                            <a:srgbClr val="000000"/>
                          </a:solidFill>
                          <a:latin typeface="Cambria"/>
                          <a:ea typeface="Times New Roman"/>
                          <a:cs typeface="Times New Roman"/>
                        </a:rPr>
                        <a:t>Le numéro de lot de la boîte principale peut être différent de celui figurant sur la plaquette alvéolée. </a:t>
                      </a:r>
                      <a:endParaRPr lang="fr-FR" sz="1800" noProof="0" dirty="0"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44915" marR="44915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7AA9A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EA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17709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800" b="0" noProof="0" dirty="0">
                          <a:solidFill>
                            <a:srgbClr val="000000"/>
                          </a:solidFill>
                          <a:latin typeface="Cambria"/>
                          <a:ea typeface="Times New Roman"/>
                          <a:cs typeface="Times New Roman"/>
                        </a:rPr>
                        <a:t>Couleur et taille de l’emballage  </a:t>
                      </a:r>
                      <a:endParaRPr lang="fr-FR" sz="1800" b="0" noProof="0" dirty="0"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44915" marR="44915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marR="0" lvl="0" indent="-3429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Wingdings"/>
                        <a:buChar char=""/>
                        <a:tabLst>
                          <a:tab pos="457200" algn="l"/>
                        </a:tabLst>
                      </a:pPr>
                      <a:r>
                        <a:rPr lang="fr-FR" sz="1800" noProof="0" dirty="0">
                          <a:solidFill>
                            <a:srgbClr val="000000"/>
                          </a:solidFill>
                          <a:latin typeface="Cambria"/>
                          <a:ea typeface="Times New Roman"/>
                          <a:cs typeface="Times New Roman"/>
                        </a:rPr>
                        <a:t>La couleur du médicament de contrefaçon peut être légèrement différente de celle</a:t>
                      </a:r>
                      <a:r>
                        <a:rPr lang="fr-FR" sz="1800" baseline="0" noProof="0" dirty="0">
                          <a:solidFill>
                            <a:srgbClr val="000000"/>
                          </a:solidFill>
                          <a:latin typeface="Cambria"/>
                          <a:ea typeface="Times New Roman"/>
                          <a:cs typeface="Times New Roman"/>
                        </a:rPr>
                        <a:t> du produit d’origine.</a:t>
                      </a:r>
                    </a:p>
                    <a:p>
                      <a:pPr marL="342900" marR="0" lvl="0" indent="-3429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Wingdings"/>
                        <a:buChar char=""/>
                        <a:tabLst>
                          <a:tab pos="457200" algn="l"/>
                        </a:tabLst>
                      </a:pPr>
                      <a:r>
                        <a:rPr lang="fr-FR" sz="1800" noProof="0" dirty="0">
                          <a:solidFill>
                            <a:srgbClr val="000000"/>
                          </a:solidFill>
                          <a:latin typeface="Cambria"/>
                          <a:ea typeface="Times New Roman"/>
                          <a:cs typeface="Times New Roman"/>
                        </a:rPr>
                        <a:t>Les mesures de la boîte du médicament de contrefaçon peuvent être différentes de la boîte d’origine.</a:t>
                      </a:r>
                      <a:endParaRPr lang="fr-FR" sz="1800" noProof="0" dirty="0">
                        <a:latin typeface="Cambria"/>
                        <a:ea typeface="Times New Roman"/>
                        <a:cs typeface="Times New Roman"/>
                      </a:endParaRPr>
                    </a:p>
                    <a:p>
                      <a:pPr marL="342900" marR="0" lvl="0" indent="-3429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Wingdings"/>
                        <a:buChar char=""/>
                        <a:tabLst>
                          <a:tab pos="457200" algn="l"/>
                        </a:tabLst>
                      </a:pPr>
                      <a:r>
                        <a:rPr lang="fr-FR" sz="1800" noProof="0" dirty="0">
                          <a:solidFill>
                            <a:srgbClr val="000000"/>
                          </a:solidFill>
                          <a:latin typeface="Cambria"/>
                          <a:ea typeface="Times New Roman"/>
                          <a:cs typeface="Times New Roman"/>
                        </a:rPr>
                        <a:t>En</a:t>
                      </a:r>
                      <a:r>
                        <a:rPr lang="fr-FR" sz="1800" baseline="0" noProof="0" dirty="0">
                          <a:solidFill>
                            <a:srgbClr val="000000"/>
                          </a:solidFill>
                          <a:latin typeface="Cambria"/>
                          <a:ea typeface="Times New Roman"/>
                          <a:cs typeface="Times New Roman"/>
                        </a:rPr>
                        <a:t> général, la </a:t>
                      </a:r>
                      <a:r>
                        <a:rPr lang="fr-FR" sz="1800" noProof="0" dirty="0">
                          <a:solidFill>
                            <a:srgbClr val="000000"/>
                          </a:solidFill>
                          <a:latin typeface="Cambria"/>
                          <a:ea typeface="Times New Roman"/>
                          <a:cs typeface="Times New Roman"/>
                        </a:rPr>
                        <a:t>qualité du matériel</a:t>
                      </a:r>
                      <a:r>
                        <a:rPr lang="fr-FR" sz="1800" baseline="0" noProof="0" dirty="0">
                          <a:solidFill>
                            <a:srgbClr val="000000"/>
                          </a:solidFill>
                          <a:latin typeface="Cambria"/>
                          <a:ea typeface="Times New Roman"/>
                          <a:cs typeface="Times New Roman"/>
                        </a:rPr>
                        <a:t> d’emballage est médiocre. </a:t>
                      </a:r>
                      <a:endParaRPr lang="fr-FR" sz="1800" noProof="0" dirty="0"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44915" marR="44915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"/>
            <a:ext cx="80010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fr-FR" noProof="0" dirty="0"/>
              <a:t>Comment détecter les contrefaçons </a:t>
            </a:r>
            <a:r>
              <a:rPr lang="fr-FR" b="0" noProof="0" dirty="0"/>
              <a:t>(3)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72823463"/>
              </p:ext>
            </p:extLst>
          </p:nvPr>
        </p:nvGraphicFramePr>
        <p:xfrm>
          <a:off x="762000" y="1752600"/>
          <a:ext cx="7772400" cy="4051428"/>
        </p:xfrm>
        <a:graphic>
          <a:graphicData uri="http://schemas.openxmlformats.org/drawingml/2006/table">
            <a:tbl>
              <a:tblPr/>
              <a:tblGrid>
                <a:gridCol w="231518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45721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100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800" b="1" i="1" noProof="0" dirty="0">
                          <a:solidFill>
                            <a:srgbClr val="000000"/>
                          </a:solidFill>
                          <a:latin typeface="Cambria"/>
                          <a:ea typeface="Times New Roman"/>
                          <a:cs typeface="Times New Roman"/>
                        </a:rPr>
                        <a:t>Que vérifier ?</a:t>
                      </a:r>
                      <a:endParaRPr lang="fr-FR" sz="1800" noProof="0" dirty="0"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44915" marR="44915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7AA9A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fr-FR" sz="1800" b="1" i="1" dirty="0">
                          <a:solidFill>
                            <a:srgbClr val="000000"/>
                          </a:solidFill>
                          <a:latin typeface="Cambria"/>
                          <a:ea typeface="Times New Roman"/>
                          <a:cs typeface="Times New Roman"/>
                        </a:rPr>
                        <a:t>Remarques </a:t>
                      </a:r>
                      <a:endParaRPr lang="fr-FR" sz="1800" dirty="0"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44915" marR="44915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7AA9A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29540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fr-FR" sz="1800" b="0" dirty="0">
                          <a:solidFill>
                            <a:srgbClr val="000000"/>
                          </a:solidFill>
                          <a:latin typeface="Cambria"/>
                          <a:ea typeface="Times New Roman"/>
                          <a:cs typeface="Times New Roman"/>
                        </a:rPr>
                        <a:t>Texture du comprimé</a:t>
                      </a:r>
                      <a:endParaRPr lang="fr-FR" sz="1800" b="0" dirty="0"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44915" marR="44915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7AA9A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EAF1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Wingdings"/>
                        <a:buChar char=""/>
                        <a:tabLst>
                          <a:tab pos="457200" algn="l"/>
                        </a:tabLst>
                      </a:pPr>
                      <a:r>
                        <a:rPr lang="fr-FR" sz="1800" noProof="0" dirty="0">
                          <a:solidFill>
                            <a:srgbClr val="000000"/>
                          </a:solidFill>
                          <a:latin typeface="Cambria"/>
                          <a:ea typeface="Times New Roman"/>
                          <a:cs typeface="Times New Roman"/>
                        </a:rPr>
                        <a:t>En</a:t>
                      </a:r>
                      <a:r>
                        <a:rPr lang="fr-FR" sz="1800" baseline="0" noProof="0" dirty="0">
                          <a:solidFill>
                            <a:srgbClr val="000000"/>
                          </a:solidFill>
                          <a:latin typeface="Cambria"/>
                          <a:ea typeface="Times New Roman"/>
                          <a:cs typeface="Times New Roman"/>
                        </a:rPr>
                        <a:t> général, l</a:t>
                      </a:r>
                      <a:r>
                        <a:rPr lang="fr-FR" sz="1800" noProof="0" dirty="0">
                          <a:solidFill>
                            <a:srgbClr val="000000"/>
                          </a:solidFill>
                          <a:latin typeface="Cambria"/>
                          <a:ea typeface="Times New Roman"/>
                          <a:cs typeface="Times New Roman"/>
                        </a:rPr>
                        <a:t>es médicaments de contrefaçon </a:t>
                      </a:r>
                      <a:r>
                        <a:rPr lang="fr-FR" sz="1800" dirty="0">
                          <a:solidFill>
                            <a:srgbClr val="000000"/>
                          </a:solidFill>
                          <a:latin typeface="Cambria"/>
                          <a:ea typeface="Times New Roman"/>
                          <a:cs typeface="Times New Roman"/>
                        </a:rPr>
                        <a:t>ont une surface rugueuse</a:t>
                      </a:r>
                      <a:r>
                        <a:rPr lang="fr-FR" sz="1800" baseline="0" dirty="0">
                          <a:solidFill>
                            <a:srgbClr val="000000"/>
                          </a:solidFill>
                          <a:latin typeface="Cambria"/>
                          <a:ea typeface="Times New Roman"/>
                          <a:cs typeface="Times New Roman"/>
                        </a:rPr>
                        <a:t> et peuvent facilement se casser ou se transformer en poudre</a:t>
                      </a:r>
                      <a:r>
                        <a:rPr lang="fr-FR" sz="1800" dirty="0">
                          <a:solidFill>
                            <a:srgbClr val="000000"/>
                          </a:solidFill>
                          <a:latin typeface="Cambria"/>
                          <a:ea typeface="Times New Roman"/>
                          <a:cs typeface="Times New Roman"/>
                        </a:rPr>
                        <a:t>.</a:t>
                      </a:r>
                      <a:endParaRPr lang="fr-FR" sz="1800" dirty="0">
                        <a:latin typeface="Cambria"/>
                        <a:ea typeface="Times New Roman"/>
                        <a:cs typeface="Times New Roman"/>
                      </a:endParaRPr>
                    </a:p>
                    <a:p>
                      <a:pPr marL="342900" marR="0" lvl="0" indent="-3429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Wingdings"/>
                        <a:buChar char=""/>
                      </a:pPr>
                      <a:r>
                        <a:rPr lang="fr-FR" sz="1800" dirty="0">
                          <a:solidFill>
                            <a:srgbClr val="000000"/>
                          </a:solidFill>
                          <a:latin typeface="Cambria"/>
                          <a:ea typeface="Times New Roman"/>
                          <a:cs typeface="Times New Roman"/>
                        </a:rPr>
                        <a:t>Ou les comprimés ont tendance à coller les uns aux autres. </a:t>
                      </a:r>
                      <a:endParaRPr lang="fr-FR" sz="1800" dirty="0"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44915" marR="44915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7AA9A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EA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57162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fr-FR" sz="1800" b="0" dirty="0">
                          <a:solidFill>
                            <a:srgbClr val="000000"/>
                          </a:solidFill>
                          <a:latin typeface="Cambria"/>
                          <a:ea typeface="Times New Roman"/>
                          <a:cs typeface="Times New Roman"/>
                        </a:rPr>
                        <a:t>Dates de péremption</a:t>
                      </a:r>
                      <a:endParaRPr lang="fr-FR" sz="1800" b="0" dirty="0"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44915" marR="44915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Wingdings"/>
                        <a:buChar char=""/>
                        <a:tabLst>
                          <a:tab pos="457200" algn="l"/>
                        </a:tabLst>
                      </a:pPr>
                      <a:r>
                        <a:rPr lang="fr-FR" sz="1800" dirty="0">
                          <a:solidFill>
                            <a:srgbClr val="000000"/>
                          </a:solidFill>
                          <a:latin typeface="Cambria"/>
                          <a:ea typeface="Times New Roman"/>
                          <a:cs typeface="Times New Roman"/>
                        </a:rPr>
                        <a:t>Certains</a:t>
                      </a:r>
                      <a:r>
                        <a:rPr lang="fr-FR" sz="1800" baseline="0" dirty="0">
                          <a:solidFill>
                            <a:srgbClr val="000000"/>
                          </a:solidFill>
                          <a:latin typeface="Cambria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fr-FR" sz="1800" noProof="0" dirty="0">
                          <a:solidFill>
                            <a:srgbClr val="000000"/>
                          </a:solidFill>
                          <a:latin typeface="Cambria"/>
                          <a:ea typeface="Times New Roman"/>
                          <a:cs typeface="Times New Roman"/>
                        </a:rPr>
                        <a:t>médicaments de contrefaçon</a:t>
                      </a:r>
                      <a:r>
                        <a:rPr lang="fr-FR" sz="1800" dirty="0">
                          <a:solidFill>
                            <a:srgbClr val="000000"/>
                          </a:solidFill>
                          <a:latin typeface="Cambria"/>
                          <a:ea typeface="Times New Roman"/>
                          <a:cs typeface="Times New Roman"/>
                        </a:rPr>
                        <a:t> peuvent ne pas avoir de date de péremption, ou s’ils en ont une, elle pourrait avoir</a:t>
                      </a:r>
                      <a:r>
                        <a:rPr lang="fr-FR" sz="1800" baseline="0" dirty="0">
                          <a:solidFill>
                            <a:srgbClr val="000000"/>
                          </a:solidFill>
                          <a:latin typeface="Cambria"/>
                          <a:ea typeface="Times New Roman"/>
                          <a:cs typeface="Times New Roman"/>
                        </a:rPr>
                        <a:t> été altérée. </a:t>
                      </a:r>
                    </a:p>
                    <a:p>
                      <a:pPr marL="342900" marR="0" lvl="0" indent="-3429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Wingdings"/>
                        <a:buChar char=""/>
                        <a:tabLst>
                          <a:tab pos="457200" algn="l"/>
                        </a:tabLst>
                      </a:pPr>
                      <a:r>
                        <a:rPr lang="fr-FR" sz="1800" dirty="0">
                          <a:solidFill>
                            <a:srgbClr val="000000"/>
                          </a:solidFill>
                          <a:latin typeface="Cambria"/>
                          <a:ea typeface="Times New Roman"/>
                          <a:cs typeface="Times New Roman"/>
                        </a:rPr>
                        <a:t>La date de péremption sur le principal emballage</a:t>
                      </a:r>
                      <a:r>
                        <a:rPr lang="fr-FR" sz="1800" baseline="0" dirty="0">
                          <a:solidFill>
                            <a:srgbClr val="000000"/>
                          </a:solidFill>
                          <a:latin typeface="Cambria"/>
                          <a:ea typeface="Times New Roman"/>
                          <a:cs typeface="Times New Roman"/>
                        </a:rPr>
                        <a:t> pourrait être différente de celle sur l’emballage secondaire. </a:t>
                      </a:r>
                      <a:endParaRPr lang="fr-FR" sz="1800" dirty="0"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44915" marR="44915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fr-FR" noProof="0" dirty="0"/>
              <a:t>Où signaler les contrefaçons ?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fr-FR" sz="3200" noProof="0" dirty="0"/>
              <a:t>Si vous déterminez qu’un médicament est une contrefaçon, signalez-le à une des personne suivantes : </a:t>
            </a:r>
          </a:p>
          <a:p>
            <a:r>
              <a:rPr lang="fr-FR" sz="3200" dirty="0"/>
              <a:t>Représentant de l’Autorité nationale de contrôle des médicaments </a:t>
            </a:r>
            <a:r>
              <a:rPr lang="fr-FR" sz="3200" noProof="0" dirty="0"/>
              <a:t>(inspecteur adjoint du district (DADI), police, fournisseur) dans votre région</a:t>
            </a:r>
          </a:p>
          <a:p>
            <a:pPr marL="342900" lvl="1" indent="-342900">
              <a:buFont typeface="Arial" pitchFamily="34" charset="0"/>
              <a:buChar char="•"/>
            </a:pPr>
            <a:r>
              <a:rPr lang="fr-FR" sz="3200" dirty="0"/>
              <a:t>Responsable de la santé du district (DHO)</a:t>
            </a:r>
          </a:p>
          <a:p>
            <a:endParaRPr lang="fr-FR" sz="3200" noProof="0" dirty="0"/>
          </a:p>
          <a:p>
            <a:endParaRPr lang="fr-FR" noProof="0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noProof="0" dirty="0"/>
              <a:t>Exercice 1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noProof="0" dirty="0"/>
              <a:t>Identifiez des médicaments de contrefaçon en petits groupes</a:t>
            </a:r>
          </a:p>
        </p:txBody>
      </p:sp>
    </p:spTree>
    <p:extLst>
      <p:ext uri="{BB962C8B-B14F-4D97-AF65-F5344CB8AC3E}">
        <p14:creationId xmlns:p14="http://schemas.microsoft.com/office/powerpoint/2010/main" val="57042436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eaLnBrk="1" hangingPunct="1">
              <a:defRPr/>
            </a:pPr>
            <a:br>
              <a:rPr lang="fr-FR" noProof="0" dirty="0"/>
            </a:br>
            <a:r>
              <a:rPr lang="fr-FR" sz="4400" noProof="0" dirty="0"/>
              <a:t>Maintenir la qualité des médicaments dans le DVMA (1)</a:t>
            </a:r>
            <a:br>
              <a:rPr lang="fr-FR" noProof="0" dirty="0"/>
            </a:br>
            <a:endParaRPr lang="fr-FR" noProof="0" dirty="0"/>
          </a:p>
        </p:txBody>
      </p:sp>
      <p:sp>
        <p:nvSpPr>
          <p:cNvPr id="23555" name="Content Placeholder 2"/>
          <p:cNvSpPr>
            <a:spLocks noGrp="1"/>
          </p:cNvSpPr>
          <p:nvPr>
            <p:ph idx="1"/>
          </p:nvPr>
        </p:nvSpPr>
        <p:spPr>
          <a:xfrm>
            <a:off x="685800" y="1600200"/>
            <a:ext cx="8305800" cy="4953000"/>
          </a:xfrm>
        </p:spPr>
        <p:txBody>
          <a:bodyPr>
            <a:normAutofit fontScale="92500"/>
          </a:bodyPr>
          <a:lstStyle/>
          <a:p>
            <a:pPr eaLnBrk="1" hangingPunct="1">
              <a:spcBef>
                <a:spcPts val="300"/>
              </a:spcBef>
            </a:pPr>
            <a:r>
              <a:rPr lang="fr-FR" sz="3200" noProof="0" dirty="0"/>
              <a:t>Maintenez propres les locaux ou le bâtiment.</a:t>
            </a:r>
          </a:p>
          <a:p>
            <a:pPr eaLnBrk="1" hangingPunct="1">
              <a:spcBef>
                <a:spcPts val="300"/>
              </a:spcBef>
            </a:pPr>
            <a:r>
              <a:rPr lang="fr-FR" sz="3200" noProof="0" dirty="0"/>
              <a:t>Nettoyez régulièrement le point de vente des médicaments.</a:t>
            </a:r>
          </a:p>
          <a:p>
            <a:pPr>
              <a:spcBef>
                <a:spcPts val="300"/>
              </a:spcBef>
            </a:pPr>
            <a:r>
              <a:rPr lang="fr-FR" sz="3200" noProof="0" dirty="0"/>
              <a:t>Maintenez </a:t>
            </a:r>
            <a:r>
              <a:rPr lang="fr-FR" sz="3200" dirty="0"/>
              <a:t>bien rangés les </a:t>
            </a:r>
            <a:r>
              <a:rPr lang="fr-FR" sz="3200" noProof="0" dirty="0"/>
              <a:t>rayons du point de vente. </a:t>
            </a:r>
          </a:p>
          <a:p>
            <a:pPr>
              <a:spcBef>
                <a:spcPts val="300"/>
              </a:spcBef>
            </a:pPr>
            <a:r>
              <a:rPr lang="fr-FR" sz="3200" noProof="0" dirty="0"/>
              <a:t>Vérifiez tous les nouveaux envois de médicaments pour voir s’il n’y a pas de changements physiques, un indicateur de la médiocrité de la qualité.</a:t>
            </a:r>
          </a:p>
          <a:p>
            <a:pPr eaLnBrk="1" hangingPunct="1">
              <a:spcBef>
                <a:spcPts val="300"/>
              </a:spcBef>
            </a:pPr>
            <a:r>
              <a:rPr lang="fr-FR" sz="3200" noProof="0" dirty="0"/>
              <a:t>Vérifiez régulièrement la qualité des médicaments. 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br>
              <a:rPr lang="fr-FR" noProof="0" dirty="0"/>
            </a:br>
            <a:r>
              <a:rPr lang="fr-FR" sz="4400" dirty="0"/>
              <a:t> Maintenir la qualité des médicaments dans le DVMA </a:t>
            </a:r>
            <a:r>
              <a:rPr lang="fr-FR" sz="4400" b="0" noProof="0" dirty="0"/>
              <a:t>(2)</a:t>
            </a:r>
            <a:br>
              <a:rPr lang="fr-FR" noProof="0" dirty="0"/>
            </a:br>
            <a:endParaRPr lang="fr-FR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spcBef>
                <a:spcPts val="300"/>
              </a:spcBef>
            </a:pPr>
            <a:r>
              <a:rPr lang="fr-FR" noProof="0" dirty="0"/>
              <a:t>Ne laissez pas les médicaments à même le sol.</a:t>
            </a:r>
          </a:p>
          <a:p>
            <a:pPr>
              <a:spcBef>
                <a:spcPts val="300"/>
              </a:spcBef>
            </a:pPr>
            <a:r>
              <a:rPr lang="fr-FR" noProof="0" dirty="0"/>
              <a:t>Tenez des registres de toutes les transactions pour pouvoir retrouver la source </a:t>
            </a:r>
            <a:r>
              <a:rPr lang="fr-FR" dirty="0"/>
              <a:t>des médicaments </a:t>
            </a:r>
            <a:r>
              <a:rPr lang="fr-FR" noProof="0" dirty="0"/>
              <a:t>de qualité médiocre. </a:t>
            </a:r>
          </a:p>
          <a:p>
            <a:pPr>
              <a:spcBef>
                <a:spcPts val="300"/>
              </a:spcBef>
            </a:pPr>
            <a:r>
              <a:rPr lang="fr-FR" noProof="0" dirty="0"/>
              <a:t>Vérifiez si les médicaments sont adéquatement emballés quand ils sont dispensés aux clients.</a:t>
            </a:r>
          </a:p>
          <a:p>
            <a:pPr>
              <a:spcBef>
                <a:spcPts val="300"/>
              </a:spcBef>
            </a:pPr>
            <a:r>
              <a:rPr lang="fr-FR" noProof="0" dirty="0"/>
              <a:t>Donnez aux clients des informations sur la façon de conserver les médicaments chez eux.</a:t>
            </a:r>
          </a:p>
          <a:p>
            <a:pPr>
              <a:spcBef>
                <a:spcPts val="300"/>
              </a:spcBef>
            </a:pPr>
            <a:r>
              <a:rPr lang="fr-FR" noProof="0" dirty="0"/>
              <a:t>Retirez tous les médicaments périmés ou endommagés du stock et contactez le DADI afin de les éliminer correctement.</a:t>
            </a:r>
          </a:p>
          <a:p>
            <a:endParaRPr lang="fr-FR" noProof="0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noProof="0" dirty="0"/>
              <a:t>Conclusions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00200"/>
            <a:ext cx="8153400" cy="4525963"/>
          </a:xfrm>
        </p:spPr>
        <p:txBody>
          <a:bodyPr>
            <a:normAutofit fontScale="92500" lnSpcReduction="10000"/>
          </a:bodyPr>
          <a:lstStyle/>
          <a:p>
            <a:r>
              <a:rPr lang="fr-FR" noProof="0" dirty="0"/>
              <a:t>La qualité des médicaments est importante dans la détermination des résultats des soins du client. </a:t>
            </a:r>
          </a:p>
          <a:p>
            <a:r>
              <a:rPr lang="fr-FR" noProof="0" dirty="0"/>
              <a:t>Toutes les personnes qui participent à la manipulation et l’utilisation des médicaments ont un rôle à jouer dans l’assurance de qualité. </a:t>
            </a:r>
          </a:p>
          <a:p>
            <a:r>
              <a:rPr lang="fr-FR" noProof="0" dirty="0"/>
              <a:t>Les responsables du DVMA doivent établir les systèmes nécessaires au maintien de la qualité de leurs médicaments.</a:t>
            </a:r>
          </a:p>
          <a:p>
            <a:r>
              <a:rPr lang="fr-FR" dirty="0"/>
              <a:t>Les responsables du DVMA doivent fournir des informations correctes aux </a:t>
            </a:r>
            <a:r>
              <a:rPr lang="fr-FR" noProof="0" dirty="0"/>
              <a:t>clients quand ils dispensent ou distribuent des médicaments. 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fr-FR" noProof="0" dirty="0"/>
              <a:t>Objectifs </a:t>
            </a:r>
          </a:p>
        </p:txBody>
      </p:sp>
      <p:sp>
        <p:nvSpPr>
          <p:cNvPr id="44035" name="Content Placeholder 2"/>
          <p:cNvSpPr>
            <a:spLocks noGrp="1"/>
          </p:cNvSpPr>
          <p:nvPr>
            <p:ph idx="1"/>
          </p:nvPr>
        </p:nvSpPr>
        <p:spPr>
          <a:xfrm>
            <a:off x="685800" y="1447800"/>
            <a:ext cx="8153400" cy="48768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fr-FR" sz="2200" dirty="0"/>
              <a:t>Après avoir participé activement à cette session, la personne pourra :</a:t>
            </a:r>
          </a:p>
          <a:p>
            <a:pPr marL="0" indent="0">
              <a:buNone/>
            </a:pPr>
            <a:r>
              <a:rPr lang="fr-FR" sz="2200" noProof="0" dirty="0"/>
              <a:t>1. Énoncer au moins deux effets de la mauvaise qualité des médicaments sur les clients.</a:t>
            </a:r>
          </a:p>
          <a:p>
            <a:pPr marL="0" lvl="0" indent="0">
              <a:buNone/>
            </a:pPr>
            <a:r>
              <a:rPr lang="fr-FR" sz="2200" noProof="0" dirty="0"/>
              <a:t>2. Citer au moins trois causes de la mauvaise qualité des médicaments</a:t>
            </a:r>
            <a:r>
              <a:rPr lang="fr-FR" sz="2200" dirty="0"/>
              <a:t>. </a:t>
            </a:r>
            <a:endParaRPr lang="fr-FR" sz="2200" noProof="0" dirty="0"/>
          </a:p>
          <a:p>
            <a:pPr marL="280988" lvl="0" indent="-280988">
              <a:buNone/>
            </a:pPr>
            <a:r>
              <a:rPr lang="fr-FR" sz="2200" noProof="0" dirty="0"/>
              <a:t>3. Pour chaque élément suivant, citer au moins deux indications d’une qualité médiocre ou mauvaise : emballages, étiquettes, comprimés /gélules et liquides. </a:t>
            </a:r>
          </a:p>
          <a:p>
            <a:pPr marL="280988" lvl="0" indent="-280988">
              <a:buNone/>
            </a:pPr>
            <a:r>
              <a:rPr lang="fr-FR" sz="2200" noProof="0" dirty="0"/>
              <a:t>4. Citer au moins quatre des six éléments à vérifier pour détecter les médicaments de contrefaçon.</a:t>
            </a:r>
          </a:p>
          <a:p>
            <a:pPr marL="0" lvl="0" indent="0">
              <a:buNone/>
            </a:pPr>
            <a:r>
              <a:rPr lang="fr-FR" sz="2200" noProof="0" dirty="0"/>
              <a:t>5. Énoncer où signaler les médicaments de contrefaçon. </a:t>
            </a:r>
          </a:p>
          <a:p>
            <a:pPr marL="280988" indent="-280988">
              <a:buNone/>
            </a:pPr>
            <a:r>
              <a:rPr lang="fr-FR" sz="2200" noProof="0" dirty="0"/>
              <a:t>6. Citer au moins cinq façons de maintenir la qualité des médicaments dans le DVMA.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fr-FR" noProof="0" dirty="0"/>
              <a:t> Qualité des médicaments </a:t>
            </a:r>
          </a:p>
        </p:txBody>
      </p:sp>
      <p:sp>
        <p:nvSpPr>
          <p:cNvPr id="16387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eaLnBrk="1" hangingPunct="1"/>
            <a:r>
              <a:rPr lang="fr-FR" noProof="0" dirty="0"/>
              <a:t>Pour que les médicaments produisent de bons résultats, nous devons avoir des médicaments de bonne qualité dans le DVMA. </a:t>
            </a:r>
          </a:p>
          <a:p>
            <a:pPr eaLnBrk="1" hangingPunct="1"/>
            <a:r>
              <a:rPr lang="fr-FR" noProof="0" dirty="0"/>
              <a:t>Il nous faut donc un moyen de nous assurer que les médicaments sont de bonne qualité. </a:t>
            </a:r>
          </a:p>
          <a:p>
            <a:pPr eaLnBrk="1" hangingPunct="1"/>
            <a:r>
              <a:rPr lang="fr-FR" noProof="0" dirty="0"/>
              <a:t>C’est le rôle de tous, y compris de </a:t>
            </a:r>
          </a:p>
          <a:p>
            <a:pPr marL="0" indent="0" eaLnBrk="1" hangingPunct="1">
              <a:buNone/>
            </a:pPr>
            <a:r>
              <a:rPr lang="fr-FR" noProof="0" dirty="0"/>
              <a:t>l’utilisateur, de s’assurer que les </a:t>
            </a:r>
          </a:p>
          <a:p>
            <a:pPr marL="0" indent="0" eaLnBrk="1" hangingPunct="1">
              <a:buNone/>
            </a:pPr>
            <a:r>
              <a:rPr lang="fr-FR" noProof="0" dirty="0"/>
              <a:t>médicaments conservent leur </a:t>
            </a:r>
          </a:p>
          <a:p>
            <a:pPr marL="0" indent="0" eaLnBrk="1" hangingPunct="1">
              <a:buNone/>
            </a:pPr>
            <a:r>
              <a:rPr lang="fr-FR" noProof="0" dirty="0"/>
              <a:t>qualité jusqu’à la fin de leur</a:t>
            </a:r>
          </a:p>
          <a:p>
            <a:pPr marL="0" indent="0" eaLnBrk="1" hangingPunct="1">
              <a:buNone/>
            </a:pPr>
            <a:r>
              <a:rPr lang="fr-FR" noProof="0" dirty="0"/>
              <a:t>validité ou de leur utilisation. </a:t>
            </a:r>
          </a:p>
        </p:txBody>
      </p:sp>
      <p:pic>
        <p:nvPicPr>
          <p:cNvPr id="16388" name="Picture 4"/>
          <p:cNvPicPr>
            <a:picLocks noChangeAspect="1" noChangeArrowheads="1"/>
          </p:cNvPicPr>
          <p:nvPr/>
        </p:nvPicPr>
        <p:blipFill>
          <a:blip r:embed="rId2" cstate="print"/>
          <a:srcRect l="26329"/>
          <a:stretch>
            <a:fillRect/>
          </a:stretch>
        </p:blipFill>
        <p:spPr bwMode="auto">
          <a:xfrm>
            <a:off x="6050972" y="4114800"/>
            <a:ext cx="2435803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fr-FR" noProof="0" dirty="0"/>
              <a:t>Effets des médicaments de mauvaise qualité sur le client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lvl="0"/>
            <a:r>
              <a:rPr lang="fr-FR" noProof="0" dirty="0"/>
              <a:t>Développement d’une résistance à la maladie de certains antibiotiques. </a:t>
            </a:r>
          </a:p>
          <a:p>
            <a:pPr lvl="0"/>
            <a:r>
              <a:rPr lang="fr-FR" noProof="0" dirty="0"/>
              <a:t>Aggravation de la maladie et décès possible.</a:t>
            </a:r>
          </a:p>
          <a:p>
            <a:pPr lvl="0"/>
            <a:r>
              <a:rPr lang="fr-FR" noProof="0" dirty="0"/>
              <a:t>Possibilité accrue de développer des réactions indésirables au médicament, susceptibles de mener à un handicap permanent.</a:t>
            </a:r>
          </a:p>
          <a:p>
            <a:pPr lvl="0"/>
            <a:r>
              <a:rPr lang="fr-FR" noProof="0" dirty="0"/>
              <a:t>Les contraceptifs de qualité médiocre (par ex., pilules et préservatifs) peuvent entraîner des grossesses non désirées, qui pourraient mener à des avortements pratiqués dans de mauvaises conditions et la mort.</a:t>
            </a:r>
          </a:p>
          <a:p>
            <a:endParaRPr lang="fr-FR" noProof="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fr-FR" dirty="0"/>
              <a:t>Effets des médicaments de mauvaise qualité sur le vendeur du DVMA</a:t>
            </a:r>
            <a:endParaRPr lang="fr-FR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fr-FR" sz="3200" noProof="0" dirty="0"/>
              <a:t>Perte de confiance envers le dépôt de vente de médicaments de la part du client puisque la santé de la plupart ne s’améliorera pas.</a:t>
            </a:r>
          </a:p>
          <a:p>
            <a:r>
              <a:rPr lang="fr-FR" sz="3200" noProof="0" dirty="0"/>
              <a:t>Perte de revenus à la suite de la diminution du nombre de clients.</a:t>
            </a:r>
          </a:p>
          <a:p>
            <a:r>
              <a:rPr lang="fr-FR" sz="3200" noProof="0" dirty="0"/>
              <a:t>Perte du permis d’exercer à la suite d’un comportement contraire à l’éthique.</a:t>
            </a:r>
          </a:p>
          <a:p>
            <a:r>
              <a:rPr lang="fr-FR" sz="3200" noProof="0" dirty="0"/>
              <a:t>Fermeture du dépôt de vente de médicaments par la police ou l’Autorité nationale de contrôle des médicaments (NDA).</a:t>
            </a:r>
          </a:p>
          <a:p>
            <a:endParaRPr lang="fr-FR" noProof="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>
              <a:defRPr/>
            </a:pPr>
            <a:r>
              <a:rPr lang="fr-FR" dirty="0"/>
              <a:t>Causes de la mauvaise qualité </a:t>
            </a:r>
            <a:br>
              <a:rPr lang="fr-FR" dirty="0"/>
            </a:br>
            <a:r>
              <a:rPr lang="fr-FR" dirty="0"/>
              <a:t>des médicaments</a:t>
            </a:r>
            <a:endParaRPr lang="fr-FR" noProof="0" dirty="0"/>
          </a:p>
        </p:txBody>
      </p:sp>
      <p:sp>
        <p:nvSpPr>
          <p:cNvPr id="21507" name="Content Placeholder 2"/>
          <p:cNvSpPr>
            <a:spLocks noGrp="1"/>
          </p:cNvSpPr>
          <p:nvPr>
            <p:ph idx="1"/>
          </p:nvPr>
        </p:nvSpPr>
        <p:spPr>
          <a:xfrm>
            <a:off x="685800" y="1676400"/>
            <a:ext cx="8153400" cy="4953000"/>
          </a:xfrm>
        </p:spPr>
        <p:txBody>
          <a:bodyPr>
            <a:normAutofit/>
          </a:bodyPr>
          <a:lstStyle/>
          <a:p>
            <a:pPr eaLnBrk="1" hangingPunct="1"/>
            <a:r>
              <a:rPr lang="fr-FR" noProof="0" dirty="0"/>
              <a:t>Conditions de fabrication</a:t>
            </a:r>
          </a:p>
          <a:p>
            <a:pPr marL="0" indent="0" eaLnBrk="1" hangingPunct="1">
              <a:buNone/>
            </a:pPr>
            <a:r>
              <a:rPr lang="fr-FR" noProof="0" dirty="0"/>
              <a:t> médiocres</a:t>
            </a:r>
          </a:p>
          <a:p>
            <a:pPr eaLnBrk="1" hangingPunct="1"/>
            <a:r>
              <a:rPr lang="fr-FR" noProof="0" dirty="0"/>
              <a:t>Emballage médiocre</a:t>
            </a:r>
          </a:p>
          <a:p>
            <a:pPr eaLnBrk="1" hangingPunct="1"/>
            <a:r>
              <a:rPr lang="fr-FR" noProof="0" dirty="0"/>
              <a:t>Transports médiocres</a:t>
            </a:r>
          </a:p>
          <a:p>
            <a:pPr eaLnBrk="1" hangingPunct="1"/>
            <a:r>
              <a:rPr lang="fr-FR" noProof="0" dirty="0"/>
              <a:t>Conditions de stockage</a:t>
            </a:r>
          </a:p>
          <a:p>
            <a:pPr marL="0" indent="0" eaLnBrk="1" hangingPunct="1">
              <a:buNone/>
            </a:pPr>
            <a:r>
              <a:rPr lang="fr-FR" noProof="0" dirty="0"/>
              <a:t> médiocres</a:t>
            </a:r>
          </a:p>
          <a:p>
            <a:pPr eaLnBrk="1" hangingPunct="1"/>
            <a:r>
              <a:rPr lang="fr-FR" noProof="0" dirty="0"/>
              <a:t>Méthodes de dispensation</a:t>
            </a:r>
          </a:p>
          <a:p>
            <a:pPr marL="0" indent="0" eaLnBrk="1" hangingPunct="1">
              <a:buNone/>
            </a:pPr>
            <a:r>
              <a:rPr lang="fr-FR" dirty="0"/>
              <a:t>médiocres</a:t>
            </a:r>
            <a:endParaRPr lang="fr-FR" noProof="0" dirty="0"/>
          </a:p>
          <a:p>
            <a:pPr eaLnBrk="1" hangingPunct="1"/>
            <a:r>
              <a:rPr lang="fr-FR" dirty="0"/>
              <a:t>M</a:t>
            </a:r>
            <a:r>
              <a:rPr lang="fr-FR" noProof="0" dirty="0"/>
              <a:t>édicaments de contrefaçon</a:t>
            </a:r>
          </a:p>
        </p:txBody>
      </p:sp>
      <p:pic>
        <p:nvPicPr>
          <p:cNvPr id="21508" name="Picture 4"/>
          <p:cNvPicPr>
            <a:picLocks noChangeAspect="1" noChangeArrowheads="1"/>
          </p:cNvPicPr>
          <p:nvPr/>
        </p:nvPicPr>
        <p:blipFill>
          <a:blip r:embed="rId2" cstate="print"/>
          <a:srcRect l="4054"/>
          <a:stretch>
            <a:fillRect/>
          </a:stretch>
        </p:blipFill>
        <p:spPr bwMode="auto">
          <a:xfrm>
            <a:off x="4953000" y="1676400"/>
            <a:ext cx="3978275" cy="3954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371600"/>
            <a:ext cx="3657600" cy="4724400"/>
          </a:xfrm>
        </p:spPr>
        <p:txBody>
          <a:bodyPr>
            <a:normAutofit lnSpcReduction="10000"/>
          </a:bodyPr>
          <a:lstStyle/>
          <a:p>
            <a:pPr eaLnBrk="1" hangingPunct="1">
              <a:buFont typeface="Arial" charset="0"/>
              <a:buNone/>
            </a:pPr>
            <a:r>
              <a:rPr lang="fr-FR" noProof="0" dirty="0"/>
              <a:t>Emballage </a:t>
            </a:r>
            <a:r>
              <a:rPr lang="fr-FR" sz="1400" noProof="0" dirty="0"/>
              <a:t> </a:t>
            </a:r>
          </a:p>
          <a:p>
            <a:pPr marL="914400" lvl="1" indent="-457200" eaLnBrk="1" hangingPunct="1">
              <a:buFont typeface="Arial" panose="020B0604020202020204" pitchFamily="34" charset="0"/>
              <a:buChar char="•"/>
            </a:pPr>
            <a:r>
              <a:rPr lang="fr-FR" sz="2000" noProof="0" dirty="0"/>
              <a:t>Cassé</a:t>
            </a:r>
          </a:p>
          <a:p>
            <a:pPr marL="914400" lvl="1" indent="-457200" eaLnBrk="1" hangingPunct="1">
              <a:buFont typeface="Arial" panose="020B0604020202020204" pitchFamily="34" charset="0"/>
              <a:buChar char="•"/>
            </a:pPr>
            <a:r>
              <a:rPr lang="fr-FR" sz="2000" noProof="0" dirty="0"/>
              <a:t>Déchiré</a:t>
            </a:r>
          </a:p>
          <a:p>
            <a:pPr eaLnBrk="1" hangingPunct="1">
              <a:buFont typeface="Arial" charset="0"/>
              <a:buNone/>
            </a:pPr>
            <a:r>
              <a:rPr lang="fr-FR" sz="2400" noProof="0" dirty="0"/>
              <a:t> </a:t>
            </a:r>
            <a:r>
              <a:rPr lang="fr-FR" noProof="0" dirty="0"/>
              <a:t>Étiquette</a:t>
            </a:r>
          </a:p>
          <a:p>
            <a:pPr marL="914400" lvl="1" indent="-457200" eaLnBrk="1" hangingPunct="1">
              <a:buFont typeface="Arial" panose="020B0604020202020204" pitchFamily="34" charset="0"/>
              <a:buChar char="•"/>
            </a:pPr>
            <a:r>
              <a:rPr lang="fr-FR" sz="2000" dirty="0"/>
              <a:t>Manquante</a:t>
            </a:r>
            <a:endParaRPr lang="fr-FR" sz="2000" noProof="0" dirty="0"/>
          </a:p>
          <a:p>
            <a:pPr marL="914400" lvl="1" indent="-457200" eaLnBrk="1" hangingPunct="1">
              <a:buFont typeface="Arial" panose="020B0604020202020204" pitchFamily="34" charset="0"/>
              <a:buChar char="•"/>
            </a:pPr>
            <a:r>
              <a:rPr lang="fr-FR" sz="2000" noProof="0" dirty="0"/>
              <a:t>Incomplète </a:t>
            </a:r>
          </a:p>
          <a:p>
            <a:pPr marL="914400" lvl="1" indent="-457200" eaLnBrk="1" hangingPunct="1">
              <a:buFont typeface="Arial" panose="020B0604020202020204" pitchFamily="34" charset="0"/>
              <a:buChar char="•"/>
            </a:pPr>
            <a:r>
              <a:rPr lang="fr-FR" sz="2000" dirty="0"/>
              <a:t>Illisible </a:t>
            </a:r>
          </a:p>
          <a:p>
            <a:pPr eaLnBrk="1" hangingPunct="1">
              <a:buFont typeface="Arial" charset="0"/>
              <a:buNone/>
            </a:pPr>
            <a:r>
              <a:rPr lang="fr-FR" noProof="0" dirty="0"/>
              <a:t>Comprimé ou gélule</a:t>
            </a:r>
          </a:p>
          <a:p>
            <a:pPr marL="914400" lvl="1" indent="-457200" eaLnBrk="1" hangingPunct="1">
              <a:buFont typeface="Arial" panose="020B0604020202020204" pitchFamily="34" charset="0"/>
              <a:buChar char="•"/>
            </a:pPr>
            <a:r>
              <a:rPr lang="fr-FR" sz="2000" noProof="0" dirty="0"/>
              <a:t>Décoloré</a:t>
            </a:r>
          </a:p>
          <a:p>
            <a:pPr marL="914400" lvl="1" indent="-457200" eaLnBrk="1" hangingPunct="1">
              <a:buFont typeface="Arial" panose="020B0604020202020204" pitchFamily="34" charset="0"/>
              <a:buChar char="•"/>
            </a:pPr>
            <a:r>
              <a:rPr lang="fr-FR" sz="2000" noProof="0" dirty="0"/>
              <a:t>Visqueux</a:t>
            </a:r>
          </a:p>
          <a:p>
            <a:pPr marL="914400" lvl="1" indent="-457200" eaLnBrk="1" hangingPunct="1">
              <a:buFont typeface="Arial" panose="020B0604020202020204" pitchFamily="34" charset="0"/>
              <a:buChar char="•"/>
            </a:pPr>
            <a:r>
              <a:rPr lang="fr-FR" sz="2000" noProof="0" dirty="0"/>
              <a:t>Écrasés ou en </a:t>
            </a:r>
            <a:r>
              <a:rPr lang="fr-FR" sz="2000" dirty="0"/>
              <a:t>m</a:t>
            </a:r>
            <a:r>
              <a:rPr lang="fr-FR" sz="2000" noProof="0" dirty="0"/>
              <a:t>iettes</a:t>
            </a:r>
          </a:p>
          <a:p>
            <a:pPr marL="914400" lvl="1" indent="-457200" eaLnBrk="1" hangingPunct="1">
              <a:buFont typeface="Arial" panose="020B0604020202020204" pitchFamily="34" charset="0"/>
              <a:buChar char="•"/>
            </a:pPr>
            <a:r>
              <a:rPr lang="fr-FR" sz="2000" noProof="0" dirty="0"/>
              <a:t>Odeur inhabituelle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>
              <a:defRPr/>
            </a:pPr>
            <a:r>
              <a:rPr lang="fr-FR" noProof="0" dirty="0"/>
              <a:t>Signes d’une mauvaise qualité des</a:t>
            </a:r>
            <a:r>
              <a:rPr lang="fr-FR" dirty="0"/>
              <a:t> médicaments</a:t>
            </a:r>
            <a:endParaRPr lang="fr-FR" noProof="0" dirty="0">
              <a:latin typeface="Gill Sans MT" pitchFamily="34" charset="0"/>
            </a:endParaRPr>
          </a:p>
        </p:txBody>
      </p:sp>
      <p:sp>
        <p:nvSpPr>
          <p:cNvPr id="22532" name="Content Placeholder 3"/>
          <p:cNvSpPr>
            <a:spLocks noGrp="1"/>
          </p:cNvSpPr>
          <p:nvPr>
            <p:ph sz="half" idx="4294967295"/>
          </p:nvPr>
        </p:nvSpPr>
        <p:spPr>
          <a:xfrm>
            <a:off x="4648200" y="1371600"/>
            <a:ext cx="4191000" cy="5029200"/>
          </a:xfrm>
          <a:prstGeom prst="rect">
            <a:avLst/>
          </a:prstGeo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fr-FR" noProof="0" dirty="0"/>
              <a:t>Liquides</a:t>
            </a:r>
          </a:p>
          <a:p>
            <a:pPr marL="914400" lvl="1" indent="-457200" eaLnBrk="1" hangingPunct="1">
              <a:buFont typeface="Arial" panose="020B0604020202020204" pitchFamily="34" charset="0"/>
              <a:buChar char="•"/>
            </a:pPr>
            <a:r>
              <a:rPr lang="fr-FR" sz="2000" noProof="0" dirty="0"/>
              <a:t>Décolorés</a:t>
            </a:r>
          </a:p>
          <a:p>
            <a:pPr marL="914400" lvl="1" indent="-457200" eaLnBrk="1" hangingPunct="1">
              <a:buFont typeface="Arial" panose="020B0604020202020204" pitchFamily="34" charset="0"/>
              <a:buChar char="•"/>
            </a:pPr>
            <a:r>
              <a:rPr lang="fr-FR" sz="2000" noProof="0" dirty="0"/>
              <a:t>Sédimentation</a:t>
            </a:r>
          </a:p>
          <a:p>
            <a:pPr marL="914400" lvl="1" indent="-457200" eaLnBrk="1" hangingPunct="1">
              <a:buFont typeface="Arial" panose="020B0604020202020204" pitchFamily="34" charset="0"/>
              <a:buChar char="•"/>
            </a:pPr>
            <a:r>
              <a:rPr lang="fr-FR" sz="2000" noProof="0" dirty="0"/>
              <a:t>Opacité 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fr-FR" sz="2000" dirty="0"/>
              <a:t>Odeur inhabituelle</a:t>
            </a:r>
          </a:p>
          <a:p>
            <a:pPr marL="914400" lvl="1" indent="-457200" eaLnBrk="1" hangingPunct="1">
              <a:buFont typeface="Arial" panose="020B0604020202020204" pitchFamily="34" charset="0"/>
              <a:buChar char="•"/>
            </a:pPr>
            <a:r>
              <a:rPr lang="fr-FR" sz="2000" noProof="0" dirty="0"/>
              <a:t>Sceau ou flacon cassé</a:t>
            </a:r>
          </a:p>
          <a:p>
            <a:pPr marL="914400" lvl="1" indent="-457200" eaLnBrk="1" hangingPunct="1">
              <a:buFont typeface="Arial" panose="020B0604020202020204" pitchFamily="34" charset="0"/>
              <a:buChar char="•"/>
            </a:pPr>
            <a:r>
              <a:rPr lang="fr-FR" sz="2000" noProof="0" dirty="0"/>
              <a:t>Flacons fêlés</a:t>
            </a:r>
          </a:p>
          <a:p>
            <a:pPr marL="914400" lvl="1" indent="-457200" eaLnBrk="1" hangingPunct="1">
              <a:buFont typeface="Arial" panose="020B0604020202020204" pitchFamily="34" charset="0"/>
              <a:buChar char="•"/>
            </a:pPr>
            <a:r>
              <a:rPr lang="fr-FR" sz="2000" noProof="0" dirty="0"/>
              <a:t>Humidité dans la boîte/package </a:t>
            </a:r>
          </a:p>
          <a:p>
            <a:pPr eaLnBrk="1" hangingPunct="1">
              <a:buFont typeface="Arial" charset="0"/>
              <a:buNone/>
            </a:pPr>
            <a:endParaRPr lang="fr-FR" sz="2400" noProof="0" dirty="0"/>
          </a:p>
          <a:p>
            <a:pPr eaLnBrk="1" hangingPunct="1">
              <a:buFont typeface="Arial" charset="0"/>
              <a:buNone/>
            </a:pPr>
            <a:endParaRPr lang="fr-FR" noProof="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dirty="0"/>
              <a:t>M</a:t>
            </a:r>
            <a:r>
              <a:rPr lang="fr-FR" noProof="0" dirty="0"/>
              <a:t>édicaments de contrefaçon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fr-FR" sz="3200" noProof="0" dirty="0"/>
              <a:t>Les contrefaits sont des médicaments faussement étiquetés concernant leur identité ou leur source.  </a:t>
            </a:r>
          </a:p>
          <a:p>
            <a:r>
              <a:rPr lang="fr-FR" sz="3200" dirty="0"/>
              <a:t>Des médicaments existants très populaires sont reproduits et copiés, et leur apparence est donc très </a:t>
            </a:r>
            <a:r>
              <a:rPr lang="fr-FR" sz="3200" noProof="0" dirty="0"/>
              <a:t>similaire aux médicaments d’origine. </a:t>
            </a:r>
          </a:p>
          <a:p>
            <a:r>
              <a:rPr lang="fr-FR" sz="3200" noProof="0" dirty="0"/>
              <a:t>MAIS…</a:t>
            </a:r>
            <a:r>
              <a:rPr lang="fr-FR" sz="3200" dirty="0"/>
              <a:t>ils peuvent avoir été contaminés </a:t>
            </a:r>
            <a:r>
              <a:rPr lang="fr-FR" sz="3200" noProof="0" dirty="0"/>
              <a:t>! </a:t>
            </a:r>
          </a:p>
          <a:p>
            <a:r>
              <a:rPr lang="fr-FR" sz="3200" noProof="0" dirty="0"/>
              <a:t>OU…ils peuvent contenir peu ou pas d’ingrédients actifs ! 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fr-FR" dirty="0"/>
              <a:t>Comment détecter les contrefaçons (1</a:t>
            </a:r>
            <a:r>
              <a:rPr lang="fr-FR" noProof="0" dirty="0"/>
              <a:t>)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66343957"/>
              </p:ext>
            </p:extLst>
          </p:nvPr>
        </p:nvGraphicFramePr>
        <p:xfrm>
          <a:off x="838200" y="1524000"/>
          <a:ext cx="7162800" cy="4797552"/>
        </p:xfrm>
        <a:graphic>
          <a:graphicData uri="http://schemas.openxmlformats.org/drawingml/2006/table">
            <a:tbl>
              <a:tblPr/>
              <a:tblGrid>
                <a:gridCol w="2133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0292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800" b="1" i="1" noProof="0" dirty="0">
                          <a:solidFill>
                            <a:srgbClr val="000000"/>
                          </a:solidFill>
                          <a:latin typeface="Cambria"/>
                          <a:ea typeface="Times New Roman"/>
                          <a:cs typeface="Times New Roman"/>
                        </a:rPr>
                        <a:t>Que vérifier ?</a:t>
                      </a:r>
                      <a:endParaRPr lang="fr-FR" sz="1800" noProof="0" dirty="0"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44915" marR="44915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fr-FR" sz="1800" b="1" i="1" noProof="0" dirty="0">
                          <a:solidFill>
                            <a:srgbClr val="000000"/>
                          </a:solidFill>
                          <a:latin typeface="Cambria"/>
                          <a:ea typeface="Times New Roman"/>
                          <a:cs typeface="Times New Roman"/>
                        </a:rPr>
                        <a:t>Remarques </a:t>
                      </a:r>
                      <a:endParaRPr lang="fr-FR" sz="1800" noProof="0" dirty="0"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44915" marR="44915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87869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fr-FR" sz="1800" b="0" noProof="0" dirty="0">
                          <a:solidFill>
                            <a:srgbClr val="000000"/>
                          </a:solidFill>
                          <a:latin typeface="Cambria"/>
                          <a:ea typeface="Times New Roman"/>
                          <a:cs typeface="Times New Roman"/>
                        </a:rPr>
                        <a:t>Prix </a:t>
                      </a:r>
                      <a:endParaRPr lang="fr-FR" sz="1800" b="0" noProof="0" dirty="0"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44915" marR="44915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EAF1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Wingdings"/>
                        <a:buChar char=""/>
                        <a:tabLst>
                          <a:tab pos="457200" algn="l"/>
                        </a:tabLst>
                      </a:pPr>
                      <a:r>
                        <a:rPr lang="fr-FR" sz="1800" noProof="0" dirty="0">
                          <a:solidFill>
                            <a:srgbClr val="000000"/>
                          </a:solidFill>
                          <a:latin typeface="Cambria"/>
                          <a:ea typeface="Times New Roman"/>
                          <a:cs typeface="Times New Roman"/>
                        </a:rPr>
                        <a:t>Les médicaments de contrefaçon sont en général très bon marché, comparé au vrai produit.</a:t>
                      </a:r>
                      <a:endParaRPr lang="fr-FR" sz="1800" noProof="0" dirty="0">
                        <a:latin typeface="Cambria"/>
                        <a:ea typeface="Times New Roman"/>
                        <a:cs typeface="Times New Roman"/>
                      </a:endParaRPr>
                    </a:p>
                    <a:p>
                      <a:pPr marL="342900" marR="0" lvl="0" indent="-3429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Wingdings"/>
                        <a:buChar char=""/>
                        <a:tabLst>
                          <a:tab pos="457200" algn="l"/>
                        </a:tabLst>
                      </a:pPr>
                      <a:r>
                        <a:rPr lang="fr-FR" sz="1800" noProof="0" dirty="0">
                          <a:solidFill>
                            <a:srgbClr val="000000"/>
                          </a:solidFill>
                          <a:latin typeface="Cambria"/>
                          <a:ea typeface="Times New Roman"/>
                          <a:cs typeface="Times New Roman"/>
                        </a:rPr>
                        <a:t>L’objectif est d’attirer les acheteurs pour qu’ils achètent le produit dans l’intention de maximiser les profits. </a:t>
                      </a:r>
                      <a:endParaRPr lang="fr-FR" sz="1800" noProof="0" dirty="0"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44915" marR="44915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EA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55054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fr-FR" sz="1800" b="0" noProof="0" dirty="0">
                          <a:solidFill>
                            <a:srgbClr val="000000"/>
                          </a:solidFill>
                          <a:latin typeface="Cambria"/>
                          <a:ea typeface="Times New Roman"/>
                          <a:cs typeface="Times New Roman"/>
                        </a:rPr>
                        <a:t>Source d’approvisionnement</a:t>
                      </a:r>
                      <a:endParaRPr lang="fr-FR" sz="1800" b="0" noProof="0" dirty="0"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44915" marR="44915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marR="0" lvl="0" indent="-3429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Wingdings"/>
                        <a:buChar char=""/>
                        <a:tabLst>
                          <a:tab pos="457200" algn="l"/>
                        </a:tabLst>
                      </a:pPr>
                      <a:r>
                        <a:rPr lang="fr-FR" sz="1800" noProof="0" dirty="0">
                          <a:solidFill>
                            <a:srgbClr val="000000"/>
                          </a:solidFill>
                          <a:latin typeface="Cambria"/>
                          <a:ea typeface="Times New Roman"/>
                          <a:cs typeface="Times New Roman"/>
                        </a:rPr>
                        <a:t>En</a:t>
                      </a:r>
                      <a:r>
                        <a:rPr lang="fr-FR" sz="1800" baseline="0" noProof="0" dirty="0">
                          <a:solidFill>
                            <a:srgbClr val="000000"/>
                          </a:solidFill>
                          <a:latin typeface="Cambria"/>
                          <a:ea typeface="Times New Roman"/>
                          <a:cs typeface="Times New Roman"/>
                        </a:rPr>
                        <a:t> général, l</a:t>
                      </a:r>
                      <a:r>
                        <a:rPr lang="fr-FR" sz="1800" noProof="0" dirty="0">
                          <a:solidFill>
                            <a:srgbClr val="000000"/>
                          </a:solidFill>
                          <a:latin typeface="Cambria"/>
                          <a:ea typeface="Times New Roman"/>
                          <a:cs typeface="Times New Roman"/>
                        </a:rPr>
                        <a:t>es médicaments de contrefaçon sont vendus par des vendeurs ambulants qui n’ont pas de pharmacie ou de dépôt de vente de médicaments agréés.</a:t>
                      </a:r>
                      <a:endParaRPr lang="fr-FR" sz="1800" noProof="0" dirty="0">
                        <a:latin typeface="Cambria"/>
                        <a:ea typeface="Times New Roman"/>
                        <a:cs typeface="Times New Roman"/>
                      </a:endParaRPr>
                    </a:p>
                    <a:p>
                      <a:pPr marL="342900" marR="0" lvl="0" indent="-3429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Wingdings"/>
                        <a:buChar char=""/>
                        <a:tabLst>
                          <a:tab pos="457200" algn="l"/>
                        </a:tabLst>
                      </a:pPr>
                      <a:r>
                        <a:rPr lang="fr-FR" sz="1800" noProof="0" dirty="0">
                          <a:solidFill>
                            <a:srgbClr val="000000"/>
                          </a:solidFill>
                          <a:latin typeface="Cambria"/>
                          <a:ea typeface="Times New Roman"/>
                          <a:cs typeface="Times New Roman"/>
                        </a:rPr>
                        <a:t>Ils vendent habituellement au comptant. </a:t>
                      </a:r>
                      <a:endParaRPr lang="fr-FR" sz="1800" noProof="0" dirty="0">
                        <a:latin typeface="Cambria"/>
                        <a:ea typeface="Times New Roman"/>
                        <a:cs typeface="Times New Roman"/>
                      </a:endParaRPr>
                    </a:p>
                    <a:p>
                      <a:pPr marL="342900" marR="0" lvl="0" indent="-3429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Wingdings"/>
                        <a:buChar char=""/>
                        <a:tabLst>
                          <a:tab pos="457200" algn="l"/>
                        </a:tabLst>
                      </a:pPr>
                      <a:r>
                        <a:rPr lang="fr-FR" sz="1800" noProof="0" dirty="0">
                          <a:solidFill>
                            <a:srgbClr val="000000"/>
                          </a:solidFill>
                          <a:latin typeface="Cambria"/>
                          <a:ea typeface="Times New Roman"/>
                          <a:cs typeface="Times New Roman"/>
                        </a:rPr>
                        <a:t>Certaines</a:t>
                      </a:r>
                      <a:r>
                        <a:rPr lang="fr-FR" sz="1800" baseline="0" noProof="0" dirty="0">
                          <a:solidFill>
                            <a:srgbClr val="000000"/>
                          </a:solidFill>
                          <a:latin typeface="Cambria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fr-FR" sz="1800" noProof="0" dirty="0">
                          <a:solidFill>
                            <a:srgbClr val="000000"/>
                          </a:solidFill>
                          <a:latin typeface="Cambria"/>
                          <a:ea typeface="Times New Roman"/>
                          <a:cs typeface="Times New Roman"/>
                        </a:rPr>
                        <a:t>pharmacies peuvent aussi participer à la vente en gros de contrefaçons. </a:t>
                      </a:r>
                      <a:endParaRPr lang="fr-FR" sz="1800" noProof="0" dirty="0"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44915" marR="44915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1570</TotalTime>
  <Words>1031</Words>
  <Application>Microsoft Office PowerPoint</Application>
  <PresentationFormat>On-screen Show (4:3)</PresentationFormat>
  <Paragraphs>116</Paragraphs>
  <Slides>16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3" baseType="lpstr">
      <vt:lpstr>Arial</vt:lpstr>
      <vt:lpstr>Calibri</vt:lpstr>
      <vt:lpstr>Cambria</vt:lpstr>
      <vt:lpstr>Courier New</vt:lpstr>
      <vt:lpstr>Gill Sans MT</vt:lpstr>
      <vt:lpstr>Wingdings</vt:lpstr>
      <vt:lpstr>Office Theme</vt:lpstr>
      <vt:lpstr> Formation pour les dépôts de vente de médicaments  accrédités  Ouganda </vt:lpstr>
      <vt:lpstr>Objectifs </vt:lpstr>
      <vt:lpstr> Qualité des médicaments </vt:lpstr>
      <vt:lpstr>Effets des médicaments de mauvaise qualité sur le client</vt:lpstr>
      <vt:lpstr>Effets des médicaments de mauvaise qualité sur le vendeur du DVMA</vt:lpstr>
      <vt:lpstr>Causes de la mauvaise qualité  des médicaments</vt:lpstr>
      <vt:lpstr>Signes d’une mauvaise qualité des médicaments</vt:lpstr>
      <vt:lpstr>Médicaments de contrefaçon</vt:lpstr>
      <vt:lpstr>Comment détecter les contrefaçons (1)</vt:lpstr>
      <vt:lpstr>Comment détecter les contrefaçons (2)</vt:lpstr>
      <vt:lpstr>Comment détecter les contrefaçons (3)</vt:lpstr>
      <vt:lpstr>Où signaler les contrefaçons ? </vt:lpstr>
      <vt:lpstr>Exercice 1</vt:lpstr>
      <vt:lpstr> Maintenir la qualité des médicaments dans le DVMA (1) </vt:lpstr>
      <vt:lpstr>  Maintenir la qualité des médicaments dans le DVMA (2) </vt:lpstr>
      <vt:lpstr>Conclusions</vt:lpstr>
    </vt:vector>
  </TitlesOfParts>
  <Company>MSH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athomson</dc:creator>
  <cp:lastModifiedBy>Owner</cp:lastModifiedBy>
  <cp:revision>124</cp:revision>
  <dcterms:created xsi:type="dcterms:W3CDTF">2011-09-08T16:26:48Z</dcterms:created>
  <dcterms:modified xsi:type="dcterms:W3CDTF">2019-05-16T18:43:59Z</dcterms:modified>
</cp:coreProperties>
</file>