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326" r:id="rId3"/>
    <p:sldId id="327" r:id="rId4"/>
    <p:sldId id="328" r:id="rId5"/>
    <p:sldId id="330" r:id="rId6"/>
    <p:sldId id="331" r:id="rId7"/>
    <p:sldId id="332" r:id="rId8"/>
    <p:sldId id="336" r:id="rId9"/>
    <p:sldId id="333" r:id="rId10"/>
    <p:sldId id="337" r:id="rId11"/>
    <p:sldId id="334" r:id="rId12"/>
    <p:sldId id="391" r:id="rId13"/>
    <p:sldId id="335" r:id="rId14"/>
    <p:sldId id="338" r:id="rId15"/>
    <p:sldId id="339" r:id="rId16"/>
    <p:sldId id="342" r:id="rId17"/>
    <p:sldId id="392" r:id="rId18"/>
    <p:sldId id="345" r:id="rId19"/>
    <p:sldId id="346" r:id="rId20"/>
    <p:sldId id="394" r:id="rId21"/>
    <p:sldId id="350" r:id="rId22"/>
    <p:sldId id="395" r:id="rId23"/>
    <p:sldId id="393" r:id="rId24"/>
    <p:sldId id="348" r:id="rId25"/>
    <p:sldId id="349" r:id="rId26"/>
    <p:sldId id="353" r:id="rId27"/>
    <p:sldId id="354" r:id="rId28"/>
    <p:sldId id="355" r:id="rId29"/>
    <p:sldId id="356" r:id="rId30"/>
    <p:sldId id="357" r:id="rId31"/>
    <p:sldId id="358" r:id="rId32"/>
    <p:sldId id="359" r:id="rId33"/>
    <p:sldId id="360" r:id="rId34"/>
    <p:sldId id="361" r:id="rId35"/>
    <p:sldId id="375" r:id="rId36"/>
    <p:sldId id="377" r:id="rId37"/>
    <p:sldId id="378" r:id="rId38"/>
    <p:sldId id="379" r:id="rId39"/>
    <p:sldId id="380" r:id="rId40"/>
    <p:sldId id="381" r:id="rId41"/>
    <p:sldId id="396" r:id="rId4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dile Bosch" initials="OB" lastIdx="2" clrIdx="0">
    <p:extLst/>
  </p:cmAuthor>
  <p:cmAuthor id="2" name="Fabienne Boulongne-Collier" initials="FB" lastIdx="1" clrIdx="1">
    <p:extLst/>
  </p:cmAuthor>
  <p:cmAuthor id="3" name="Fabienne Boulongne-Collier" initials="FB [2]" lastIdx="1" clrIdx="2">
    <p:extLst/>
  </p:cmAuthor>
  <p:cmAuthor id="4" name="Fabienne Boulongne-Collier" initials="FB [3]" lastIdx="1" clrIdx="3">
    <p:extLst/>
  </p:cmAuthor>
  <p:cmAuthor id="5" name="Fabienne Boulongne-Collier" initials="FB [4]" lastIdx="1" clrIdx="4">
    <p:extLst/>
  </p:cmAuthor>
  <p:cmAuthor id="6" name="Fabienne Boulongne-Collier" initials="FB [5]" lastIdx="1" clrIdx="5">
    <p:extLst/>
  </p:cmAuthor>
  <p:cmAuthor id="7" name="Fabienne Boulongne-Collier" initials="FB [6]" lastIdx="1" clrIdx="6">
    <p:extLst/>
  </p:cmAuthor>
  <p:cmAuthor id="8" name="Fabienne Boulongne-Collier" initials="FB [7]" lastIdx="1" clrIdx="7">
    <p:extLst/>
  </p:cmAuthor>
  <p:cmAuthor id="9" name="Fabienne Boulongne-Collier" initials="FB [8]" lastIdx="1" clrIdx="8">
    <p:extLst/>
  </p:cmAuthor>
  <p:cmAuthor id="10" name="Fabienne Boulongne-Collier" initials="FB [9]" lastIdx="1" clrIdx="9">
    <p:extLst/>
  </p:cmAuthor>
  <p:cmAuthor id="11" name="Fabienne Boulongne-Collier" initials="FB [10]" lastIdx="1" clrIdx="10">
    <p:extLst/>
  </p:cmAuthor>
  <p:cmAuthor id="12" name="Fabienne Boulongne-Collier" initials="FB [11]" lastIdx="1" clrIdx="11">
    <p:extLst/>
  </p:cmAuthor>
  <p:cmAuthor id="13" name="Fabienne Boulongne-Collier" initials="FB [12]" lastIdx="1" clrIdx="12">
    <p:extLst/>
  </p:cmAuthor>
  <p:cmAuthor id="14" name="Fabienne Boulongne-Collier" initials="FB [13]" lastIdx="1" clrIdx="13">
    <p:extLst/>
  </p:cmAuthor>
  <p:cmAuthor id="15" name="Fabienne Boulongne-Collier" initials="FB [14]" lastIdx="1" clrIdx="14">
    <p:extLst/>
  </p:cmAuthor>
  <p:cmAuthor id="16" name="Fabienne Boulongne-Collier" initials="FB [15]" lastIdx="1" clrIdx="15">
    <p:extLst/>
  </p:cmAuthor>
  <p:cmAuthor id="17" name="Fabienne Boulongne-Collier" initials="FB [16]" lastIdx="1" clrIdx="16">
    <p:extLst/>
  </p:cmAuthor>
  <p:cmAuthor id="18" name="Fabienne Boulongne-Collier" initials="FB [17]" lastIdx="1" clrIdx="17">
    <p:extLst/>
  </p:cmAuthor>
  <p:cmAuthor id="19" name="Fabienne Boulongne-Collier" initials="FB [18]" lastIdx="1" clrIdx="18">
    <p:extLst/>
  </p:cmAuthor>
  <p:cmAuthor id="20" name="Fabienne Boulongne-Collier" initials="FB [19]" lastIdx="1" clrIdx="19">
    <p:extLst/>
  </p:cmAuthor>
  <p:cmAuthor id="21" name="Fabienne Boulongne-Collier" initials="FB [20]" lastIdx="1" clrIdx="20">
    <p:extLst/>
  </p:cmAuthor>
  <p:cmAuthor id="22" name="Fabienne Boulongne-Collier" initials="FB [21]" lastIdx="1" clrIdx="21">
    <p:extLst/>
  </p:cmAuthor>
  <p:cmAuthor id="23" name="Fabienne Boulongne-Collier" initials="FB [22]" lastIdx="1" clrIdx="22">
    <p:extLst/>
  </p:cmAuthor>
  <p:cmAuthor id="24" name="Fabienne Boulongne-Collier" initials="FB [23]" lastIdx="1" clrIdx="23">
    <p:extLst/>
  </p:cmAuthor>
  <p:cmAuthor id="25" name="Fabienne Boulongne-Collier" initials="FB [24]" lastIdx="1" clrIdx="2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356" autoAdjust="0"/>
    <p:restoredTop sz="89796" autoAdjust="0"/>
  </p:normalViewPr>
  <p:slideViewPr>
    <p:cSldViewPr>
      <p:cViewPr varScale="1">
        <p:scale>
          <a:sx n="102" d="100"/>
          <a:sy n="102" d="100"/>
        </p:scale>
        <p:origin x="148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7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6488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9-04-22T14:49:02.343" idx="1">
    <p:pos x="10" y="10"/>
    <p:text>F majuscule à foie dans les notes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19-04-22T14:50:08.545" idx="1">
    <p:pos x="10" y="10"/>
    <p:text/>
    <p:extLst>
      <p:ext uri="{C676402C-5697-4E1C-873F-D02D1690AC5C}">
        <p15:threadingInfo xmlns:p15="http://schemas.microsoft.com/office/powerpoint/2012/main" timeZoneBias="420"/>
      </p:ext>
    </p:extLst>
  </p:cm>
  <p:cm authorId="4" dt="2019-04-22T14:50:09.241" idx="1">
    <p:pos x="106" y="106"/>
    <p:text>aperçu ou généralités dans le titre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6" dt="2019-04-22T14:54:27.281" idx="1">
    <p:pos x="3952" y="344"/>
    <p:text>pas de majuscules à causes dans le titre ou alors majuscule à Un problème dans la diapo précédente ???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0" dt="2019-04-22T14:58:24.265" idx="1">
    <p:pos x="10" y="10"/>
    <p:text>Les 2 verbes au singulier ou au pluriel SONT attribuableS à des virus et sont spontanément résolutives.
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4" dt="2019-04-22T15:05:59.633" idx="1">
    <p:pos x="10" y="10"/>
    <p:text>réduire la police pour le titre - aussi dans d'autres diapos - si posssible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8" dt="2019-04-22T15:10:25.617" idx="1">
    <p:pos x="106" y="106"/>
    <p:text/>
    <p:extLst>
      <p:ext uri="{C676402C-5697-4E1C-873F-D02D1690AC5C}">
        <p15:threadingInfo xmlns:p15="http://schemas.microsoft.com/office/powerpoint/2012/main" timeZoneBias="420"/>
      </p:ext>
    </p:extLst>
  </p:cm>
  <p:cm authorId="19" dt="2019-04-22T15:11:04.889" idx="1">
    <p:pos x="10" y="10"/>
    <p:text>ajouter gastrique, non ??</p:text>
    <p:extLst>
      <p:ext uri="{C676402C-5697-4E1C-873F-D02D1690AC5C}">
        <p15:threadingInfo xmlns:p15="http://schemas.microsoft.com/office/powerpoint/2012/main" timeZoneBias="4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337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7DC6BD75-520D-40A6-9EA3-478ED18ED156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295E2904-2B62-45CD-A51A-224D53A974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399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[Left side, from top to bottom]</a:t>
            </a: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Œsophage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Foie</a:t>
            </a:r>
            <a:endParaRPr lang="en-US" sz="1200" kern="1200" dirty="0">
              <a:solidFill>
                <a:srgbClr val="FF000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Vésicule biliaire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Gros intestin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Appendice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r>
              <a:rPr lang="en-US" b="0" dirty="0"/>
              <a:t>[Right side, from top to bottom]</a:t>
            </a: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Estomac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Pancréas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Intestin grêle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Rectum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5E2904-2B62-45CD-A51A-224D53A974A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671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E2904-2B62-45CD-A51A-224D53A974A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925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E2904-2B62-45CD-A51A-224D53A974A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407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5E2904-2B62-45CD-A51A-224D53A974A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135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l">
              <a:defRPr b="1" baseline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66800" y="2895600"/>
            <a:ext cx="7315200" cy="9144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40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E:\SDSI\EADSI_UG Final Documents\Marketing\ADS Pictures\ADS in Muhorro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038600"/>
            <a:ext cx="3566160" cy="236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4957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72876"/>
            <a:ext cx="9167388" cy="1713124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Formation pour les dépôts de vente de médicaments accrédités</a:t>
            </a:r>
            <a:br>
              <a:rPr lang="fr-FR" dirty="0"/>
            </a:br>
            <a:r>
              <a:rPr lang="fr-FR" i="1" dirty="0"/>
              <a:t>Ouganda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514600"/>
            <a:ext cx="9144000" cy="1371600"/>
          </a:xfrm>
        </p:spPr>
        <p:txBody>
          <a:bodyPr>
            <a:noAutofit/>
          </a:bodyPr>
          <a:lstStyle/>
          <a:p>
            <a:pPr algn="ctr"/>
            <a:r>
              <a:rPr lang="fr-FR" sz="3200" dirty="0"/>
              <a:t>Module 3 : Session 14</a:t>
            </a:r>
          </a:p>
          <a:p>
            <a:pPr algn="ctr"/>
            <a:r>
              <a:rPr lang="fr-FR" sz="3200" dirty="0"/>
              <a:t>Maladies affectant le tractus gastro-intestinal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29881" y="5331737"/>
            <a:ext cx="3052635" cy="953388"/>
            <a:chOff x="553715" y="5257800"/>
            <a:chExt cx="3052635" cy="95338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fr-FR" dirty="0"/>
              <a:t>La diarrhée sanguinolente peut être causée par une infection d’origine bactérienne ou protozoaire.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dirty="0"/>
              <a:t>Cette évaluation ne peut être faite que par une analyse au laboratoire.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b="1" dirty="0"/>
              <a:t>ORIENTEZ </a:t>
            </a:r>
            <a:r>
              <a:rPr lang="fr-FR" dirty="0"/>
              <a:t>tous les cas de diarrhée sanguinolente vers un établissement de santé.</a:t>
            </a:r>
          </a:p>
          <a:p>
            <a:endParaRPr lang="fr-F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058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sz="4000" dirty="0"/>
              <a:t>Prise en charge de la diarrhée </a:t>
            </a:r>
            <a:r>
              <a:rPr lang="fr-FR" sz="4000" u="sng" dirty="0"/>
              <a:t>bactérienne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4000" dirty="0"/>
              <a:t>Déshydratation : un problème sérieux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724400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fr-FR" sz="2800" dirty="0"/>
              <a:t>La déshydratation est la perte excessive de liquides organiques. 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fr-FR" sz="2800" dirty="0"/>
              <a:t>Test pour la déshydratation :</a:t>
            </a:r>
          </a:p>
          <a:p>
            <a:pPr marL="857250" lvl="1" indent="-457200">
              <a:defRPr/>
            </a:pPr>
            <a:r>
              <a:rPr lang="fr-FR" sz="2400" dirty="0"/>
              <a:t>Pincez la peau (de l’abdomen chez l’enfant ou du front chez l’adulte) entre le pouce et l’index et relâchez-la d’un seul coup. </a:t>
            </a:r>
          </a:p>
          <a:p>
            <a:pPr marL="857250" lvl="1" indent="-457200">
              <a:defRPr/>
            </a:pPr>
            <a:r>
              <a:rPr lang="fr-FR" sz="2400" dirty="0"/>
              <a:t>Si la peau s’efface très doucement, la personne est déshydratée. </a:t>
            </a:r>
          </a:p>
          <a:p>
            <a:pPr marL="857250" lvl="1" indent="-457200">
              <a:defRPr/>
            </a:pPr>
            <a:r>
              <a:rPr lang="fr-FR" sz="2400" dirty="0"/>
              <a:t>Chez les adultes, les yeux enfoncés sont généralement signe d’une déshydratation grave.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fr-FR" sz="2800" b="1" dirty="0"/>
              <a:t>ORIENTEZ </a:t>
            </a:r>
            <a:r>
              <a:rPr lang="fr-FR" sz="2800" dirty="0"/>
              <a:t>immédiatement une personne souffrant de déshydratation.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fr-FR" sz="2800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fr-FR" sz="2800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fr-FR" sz="2800" dirty="0"/>
          </a:p>
          <a:p>
            <a:pPr>
              <a:buFont typeface="Arial" pitchFamily="34" charset="0"/>
              <a:buChar char="•"/>
              <a:defRPr/>
            </a:pPr>
            <a:endParaRPr lang="fr-FR" sz="2800" dirty="0"/>
          </a:p>
          <a:p>
            <a:pPr>
              <a:defRPr/>
            </a:pPr>
            <a:r>
              <a:rPr lang="fr-FR" sz="2800" dirty="0"/>
              <a:t> </a:t>
            </a:r>
          </a:p>
          <a:p>
            <a:pPr>
              <a:defRPr/>
            </a:pPr>
            <a:endParaRPr lang="fr-FR" sz="2800" b="1" dirty="0"/>
          </a:p>
          <a:p>
            <a:endParaRPr lang="fr-FR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dirty="0"/>
              <a:t>Déshydratation : Causes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724400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fr-FR" sz="2800" dirty="0"/>
              <a:t>La déshydratation se produit lorsque la diarrhée n’est pas prise en charge comme il faut.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fr-FR" sz="2800" dirty="0"/>
              <a:t>Elle peut être très grave et peut se révéler mortelle. 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fr-FR" sz="2800" dirty="0"/>
              <a:t>Les enfants jeunes risquent le plus d’être déshydratés lorsqu’ils ont la diarrhée.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fr-FR" sz="2800" b="1" dirty="0"/>
              <a:t>ORIENTEZ </a:t>
            </a:r>
            <a:r>
              <a:rPr lang="fr-FR" sz="2800" dirty="0"/>
              <a:t>immédiatement une personne souffrant de déshydratation.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fr-FR" sz="2800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fr-FR" sz="2800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fr-FR" sz="2800" dirty="0"/>
          </a:p>
          <a:p>
            <a:pPr>
              <a:buFont typeface="Arial" pitchFamily="34" charset="0"/>
              <a:buChar char="•"/>
              <a:defRPr/>
            </a:pPr>
            <a:endParaRPr lang="fr-FR" sz="2800" dirty="0"/>
          </a:p>
          <a:p>
            <a:pPr>
              <a:defRPr/>
            </a:pPr>
            <a:r>
              <a:rPr lang="fr-FR" sz="2800" dirty="0"/>
              <a:t> </a:t>
            </a:r>
          </a:p>
          <a:p>
            <a:pPr>
              <a:defRPr/>
            </a:pPr>
            <a:endParaRPr lang="fr-FR" sz="2800" b="1" dirty="0"/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329075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dirty="0"/>
              <a:t>Remarque : Selles épaisses, noires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fr-FR" dirty="0"/>
              <a:t>Si un patient signale qu’il élimine des selles épaisses, noires, ORIENTEZ-le immédiatement.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fr-FR" dirty="0"/>
              <a:t>L’élimination de selles épaisses, noires peuvent signaler une hémorragie de l’estomac ou des portions supérieures de l’intestin.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fr-FR" dirty="0"/>
              <a:t>Ce symptôme n’est généralement pas causé par une infection et doit être évalué par un agent de santé.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Diarrhée chez les enfants de moins de 5 ans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038600" y="1524000"/>
            <a:ext cx="4572000" cy="5105400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</a:pPr>
            <a:r>
              <a:rPr lang="fr-FR" sz="2400" dirty="0"/>
              <a:t>La diarrhée est la troisième cause principale de décès chez les enfants âgés de moins de 5 ans en Ouganda. </a:t>
            </a:r>
          </a:p>
          <a:p>
            <a:pPr marL="0">
              <a:spcBef>
                <a:spcPts val="0"/>
              </a:spcBef>
            </a:pPr>
            <a:endParaRPr lang="fr-FR" sz="2400" dirty="0"/>
          </a:p>
          <a:p>
            <a:pPr marL="0">
              <a:spcBef>
                <a:spcPts val="0"/>
              </a:spcBef>
            </a:pPr>
            <a:r>
              <a:rPr lang="fr-FR" sz="2400" dirty="0"/>
              <a:t>La majorité des cas de diarrhée chez les enfants sont attribuables à des virus et sont spontanément résolutives.</a:t>
            </a:r>
          </a:p>
          <a:p>
            <a:pPr marL="0">
              <a:spcBef>
                <a:spcPts val="0"/>
              </a:spcBef>
            </a:pPr>
            <a:r>
              <a:rPr lang="fr-FR" sz="2400" dirty="0"/>
              <a:t> </a:t>
            </a:r>
          </a:p>
          <a:p>
            <a:pPr marL="0">
              <a:spcBef>
                <a:spcPts val="0"/>
              </a:spcBef>
            </a:pPr>
            <a:r>
              <a:rPr lang="fr-FR" sz="2400" dirty="0"/>
              <a:t>Une anamnèse et un examen physique adéquats de l’enfant atteint de diarrhée sont très importants.</a:t>
            </a:r>
          </a:p>
          <a:p>
            <a:endParaRPr lang="fr-FR" sz="3200" dirty="0"/>
          </a:p>
        </p:txBody>
      </p:sp>
      <p:pic>
        <p:nvPicPr>
          <p:cNvPr id="5" name="Content Placeholder 4" descr="C:\Users\EDCO INTEN`L\Desktop\imagesCAYEYHYE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5000"/>
            <a:ext cx="3581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2895600"/>
            <a:ext cx="7696200" cy="685800"/>
          </a:xfrm>
        </p:spPr>
        <p:txBody>
          <a:bodyPr>
            <a:normAutofit/>
          </a:bodyPr>
          <a:lstStyle/>
          <a:p>
            <a:pPr marL="0" indent="0"/>
            <a:r>
              <a:rPr lang="fr-FR" sz="2800" b="1" dirty="0"/>
              <a:t>Revoir l’aide-mémoire de l’iCCM.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Évaluation de la diarrhée chez les enfants de moins de 5 ans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08356081"/>
              </p:ext>
            </p:extLst>
          </p:nvPr>
        </p:nvGraphicFramePr>
        <p:xfrm>
          <a:off x="685800" y="1600200"/>
          <a:ext cx="8077200" cy="45646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28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8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00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b="1" i="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Signes</a:t>
                      </a:r>
                      <a:endParaRPr lang="fr-FR" sz="2000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1" i="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Classification de la déshydratation</a:t>
                      </a:r>
                      <a:endParaRPr lang="fr-FR" sz="20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b="1" i="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Mesures à prendre</a:t>
                      </a:r>
                      <a:endParaRPr lang="fr-FR" sz="2000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L’enfant est bien et alerte</a:t>
                      </a:r>
                      <a:r>
                        <a:rPr lang="fr-FR" sz="20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Boit normalement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fr-FR" sz="20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 pli cutané s’efface rapidement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Aucune déshydratation</a:t>
                      </a:r>
                      <a:endParaRPr lang="fr-FR" sz="1800" b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Donnez une SRO et du zinc. pour éviter la déshydratation</a:t>
                      </a:r>
                      <a:r>
                        <a:rPr lang="fr-FR" sz="20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.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Continuez l’allaitement</a:t>
                      </a:r>
                      <a:r>
                        <a:rPr lang="fr-FR" sz="20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. 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L’enfant est agité et irritable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les yeux enfoncés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Boit avec plaisi</a:t>
                      </a:r>
                      <a:r>
                        <a:rPr lang="fr-FR" sz="20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r 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 pli cutané s’efface doucement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Déshydratation modérée </a:t>
                      </a:r>
                      <a:endParaRPr lang="fr-FR" sz="1800" b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Donnez une SRO et du zinc</a:t>
                      </a: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.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Continuez l’allaitement</a:t>
                      </a: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.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Effectuez un suivi du patient dans les 2 jours qui suivent pour évaluer l’amélioration</a:t>
                      </a:r>
                      <a:r>
                        <a:rPr lang="fr-FR" sz="20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.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Évaluation de la déshydratation chez les enfants de moins de 5 ans </a:t>
            </a:r>
            <a:r>
              <a:rPr lang="en-US" b="1" dirty="0">
                <a:solidFill>
                  <a:schemeClr val="bg1"/>
                </a:solidFill>
              </a:rPr>
              <a:t>(1)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60957671"/>
              </p:ext>
            </p:extLst>
          </p:nvPr>
        </p:nvGraphicFramePr>
        <p:xfrm>
          <a:off x="685800" y="1600200"/>
          <a:ext cx="8077200" cy="44185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28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8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00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b="1" i="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Signes</a:t>
                      </a:r>
                      <a:endParaRPr lang="fr-FR" sz="2000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1" i="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Classification de la déshydratation</a:t>
                      </a:r>
                      <a:endParaRPr lang="fr-FR" sz="20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b="1" i="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Mesures à prendre</a:t>
                      </a:r>
                      <a:endParaRPr lang="fr-FR" sz="2000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L’enfant est inconscient</a:t>
                      </a:r>
                      <a:endParaRPr lang="fr-FR" sz="2000" noProof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yeux sont enfoncés</a:t>
                      </a:r>
                      <a:r>
                        <a:rPr lang="fr-FR" sz="2000" noProof="0" dirty="0"/>
                        <a:t>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 pli cutané s’efface </a:t>
                      </a:r>
                      <a:r>
                        <a:rPr lang="fr-FR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très doucement</a:t>
                      </a:r>
                      <a:r>
                        <a:rPr lang="fr-FR" sz="2000" noProof="0"/>
                        <a:t>  </a:t>
                      </a:r>
                      <a:endParaRPr lang="fr-FR" sz="2000" noProof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L’enfant boit peu ou est incapable de boire</a:t>
                      </a:r>
                      <a:r>
                        <a:rPr lang="fr-FR" sz="2000" noProof="0" dirty="0"/>
                        <a:t> </a:t>
                      </a:r>
                      <a:endParaRPr lang="fr-FR" sz="2000" kern="1200" noProof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Déshydratation sévère </a:t>
                      </a:r>
                      <a:endParaRPr lang="fr-FR" sz="2000" b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Orientez immédiatement le patient vers le centre de santé le plus proche</a:t>
                      </a:r>
                      <a:r>
                        <a:rPr lang="fr-FR" sz="20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Donnez une SRO et expliquez à la mère comment l’administrer au bébé pendant le transfert au centre de santé</a:t>
                      </a:r>
                      <a:r>
                        <a:rPr lang="fr-FR" sz="2000" noProof="0" dirty="0"/>
                        <a:t>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Dites à la mère d’emmener immédiatement l’enfant vers l’unité de santé la plus proche.</a:t>
                      </a:r>
                      <a:endParaRPr lang="fr-FR" sz="2000" noProof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Évaluation de la déshydratation chez les enfants de moins de 5 ans </a:t>
            </a:r>
            <a:r>
              <a:rPr lang="en-US" b="0" dirty="0">
                <a:solidFill>
                  <a:schemeClr val="bg1"/>
                </a:solidFill>
              </a:rPr>
              <a:t>(2)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243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229600" cy="1401762"/>
          </a:xfrm>
        </p:spPr>
        <p:txBody>
          <a:bodyPr>
            <a:noAutofit/>
          </a:bodyPr>
          <a:lstStyle/>
          <a:p>
            <a:pPr algn="ctr"/>
            <a:r>
              <a:rPr lang="fr-FR" sz="3600" dirty="0"/>
              <a:t>Prise en charge de la déshydratation modérée chez les enfants de moins de 5 ans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391400" cy="4724400"/>
          </a:xfrm>
        </p:spPr>
        <p:txBody>
          <a:bodyPr>
            <a:normAutofit/>
          </a:bodyPr>
          <a:lstStyle/>
          <a:p>
            <a:pPr marL="91440" indent="0">
              <a:defRPr/>
            </a:pPr>
            <a:r>
              <a:rPr lang="fr-FR" sz="2800" dirty="0"/>
              <a:t>1. </a:t>
            </a:r>
            <a:r>
              <a:rPr lang="fr-FR" dirty="0"/>
              <a:t>Donnez une de </a:t>
            </a:r>
            <a:r>
              <a:rPr lang="fr-FR" b="1" dirty="0"/>
              <a:t>SRO</a:t>
            </a:r>
            <a:r>
              <a:rPr lang="fr-FR" dirty="0"/>
              <a:t> de faible osmolarité et du zinc</a:t>
            </a:r>
            <a:r>
              <a:rPr lang="fr-FR" sz="2800" dirty="0"/>
              <a:t> pour remplacer les liquides perdus.</a:t>
            </a:r>
          </a:p>
          <a:p>
            <a:pPr marL="948690" lvl="1" indent="-457200">
              <a:buFont typeface="Arial" panose="020B0604020202020204" pitchFamily="34" charset="0"/>
              <a:buChar char="•"/>
              <a:defRPr/>
            </a:pPr>
            <a:r>
              <a:rPr lang="fr-FR" sz="2400" dirty="0"/>
              <a:t>Préparation de la SRO :</a:t>
            </a:r>
          </a:p>
          <a:p>
            <a:pPr marL="1314450" lvl="2" indent="-514350">
              <a:buFont typeface="Courier New" panose="02070309020205020404" pitchFamily="49" charset="0"/>
              <a:buChar char="o"/>
            </a:pPr>
            <a:r>
              <a:rPr lang="fr-FR" dirty="0"/>
              <a:t>Mélangez un sachet de SRO avec 1 litre d’eau potable. (1 litre est environ l’équivalent de 3 bouteilles en verre [300 ml chacune] de boisson gazeuse).</a:t>
            </a:r>
          </a:p>
          <a:p>
            <a:pPr marL="1314450" lvl="2" indent="-514350">
              <a:buFont typeface="Courier New" panose="02070309020205020404" pitchFamily="49" charset="0"/>
              <a:buChar char="o"/>
            </a:pPr>
            <a:r>
              <a:rPr lang="fr-FR" dirty="0"/>
              <a:t>Utilisez la solution préparée dans les 24 heures.</a:t>
            </a:r>
          </a:p>
          <a:p>
            <a:pPr marL="1314450" lvl="2" indent="-514350">
              <a:buFont typeface="Courier New" panose="02070309020205020404" pitchFamily="49" charset="0"/>
              <a:buChar char="o"/>
            </a:pPr>
            <a:r>
              <a:rPr lang="fr-FR" dirty="0"/>
              <a:t>Jetez la solution inutilisée après 24 heures.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0999"/>
          </a:xfrm>
        </p:spPr>
        <p:txBody>
          <a:bodyPr>
            <a:normAutofit/>
          </a:bodyPr>
          <a:lstStyle/>
          <a:p>
            <a:pPr marL="457200" lvl="1" indent="-366713">
              <a:buNone/>
              <a:defRPr/>
            </a:pPr>
            <a:r>
              <a:rPr lang="fr-FR" dirty="0"/>
              <a:t>2. </a:t>
            </a:r>
            <a:r>
              <a:rPr lang="fr-FR" sz="2400" dirty="0"/>
              <a:t>Donnez des comprimés dispersibles de sulfate de </a:t>
            </a:r>
            <a:r>
              <a:rPr lang="fr-FR" sz="2400" b="1" dirty="0"/>
              <a:t>zinc</a:t>
            </a:r>
            <a:r>
              <a:rPr lang="fr-FR" sz="2400" dirty="0"/>
              <a:t> (ZINKID-20 mg Zn)</a:t>
            </a:r>
          </a:p>
          <a:p>
            <a:pPr marL="457200" lvl="1" indent="-366713">
              <a:buNone/>
              <a:defRPr/>
            </a:pPr>
            <a:endParaRPr lang="fr-FR" dirty="0"/>
          </a:p>
          <a:p>
            <a:pPr marL="457200" lvl="1" indent="-366713">
              <a:buNone/>
              <a:defRPr/>
            </a:pPr>
            <a:endParaRPr lang="fr-FR" dirty="0"/>
          </a:p>
          <a:p>
            <a:pPr marL="457200" lvl="1" indent="-366713">
              <a:buNone/>
              <a:defRPr/>
            </a:pPr>
            <a:endParaRPr lang="fr-FR" dirty="0"/>
          </a:p>
          <a:p>
            <a:pPr marL="91440" lvl="1" indent="0">
              <a:buNone/>
              <a:defRPr/>
            </a:pPr>
            <a:endParaRPr lang="fr-FR" dirty="0"/>
          </a:p>
          <a:p>
            <a:endParaRPr lang="fr-FR" dirty="0"/>
          </a:p>
          <a:p>
            <a:pPr>
              <a:buFont typeface="Arial" pitchFamily="34" charset="0"/>
              <a:buChar char="•"/>
              <a:defRPr/>
            </a:pPr>
            <a:endParaRPr lang="fr-FR" dirty="0"/>
          </a:p>
          <a:p>
            <a:endParaRPr lang="fr-F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994395"/>
              </p:ext>
            </p:extLst>
          </p:nvPr>
        </p:nvGraphicFramePr>
        <p:xfrm>
          <a:off x="1524000" y="2900172"/>
          <a:ext cx="6781800" cy="1665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95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15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0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87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Âge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Posologie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5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6-12 ans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250 mg 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3 fois par jour pendant 10 jours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1-5 ans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125 mg (5 ml)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3 fois par jour pendant 10 jours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26509" y="2565316"/>
            <a:ext cx="134344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14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Sulfate de zinc</a:t>
            </a:r>
            <a:endParaRPr kumimoji="0" lang="fr-FR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477962"/>
          </a:xfrm>
        </p:spPr>
        <p:txBody>
          <a:bodyPr>
            <a:noAutofit/>
          </a:bodyPr>
          <a:lstStyle/>
          <a:p>
            <a:pPr algn="ctr"/>
            <a:r>
              <a:rPr lang="fr-FR" sz="3200" dirty="0"/>
              <a:t>Prise en charge de la déshydratation modérée chez les enfants de moins de 5 ans (2)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Objectifs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7924800" cy="5135562"/>
          </a:xfrm>
        </p:spPr>
        <p:txBody>
          <a:bodyPr>
            <a:noAutofit/>
          </a:bodyPr>
          <a:lstStyle/>
          <a:p>
            <a:pPr marL="346075" lvl="0" indent="-346075"/>
            <a:r>
              <a:rPr lang="fr-FR" sz="2800" dirty="0"/>
              <a:t>1. Expliquer comment évaluer et prendre en charge la diarrhée chez l’adulte (incluant les cas à orienter).</a:t>
            </a:r>
          </a:p>
          <a:p>
            <a:pPr marL="346075" indent="-346075"/>
            <a:r>
              <a:rPr lang="fr-FR" sz="2800" dirty="0"/>
              <a:t>2. Expliquer comment évaluer et prendre en charge la diarrhée chez l’enfant (incluant les cas à orienter).</a:t>
            </a:r>
          </a:p>
          <a:p>
            <a:pPr marL="393700" lvl="0" indent="-393700"/>
            <a:r>
              <a:rPr lang="fr-FR" sz="2800" dirty="0"/>
              <a:t>3. Expliquer comment évaluer et prendre en charge les brûlures d’estomac chez l’adulte au DMVA (incluant les cas à orienter).</a:t>
            </a:r>
          </a:p>
          <a:p>
            <a:pPr marL="346075" indent="-346075"/>
            <a:r>
              <a:rPr lang="fr-FR" sz="2800" dirty="0"/>
              <a:t>4. Expliquer comment évaluer et prendre en charge la constipation chez l’adulte (incluant les cas à orienter).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457" y="1752600"/>
            <a:ext cx="8001000" cy="4495799"/>
          </a:xfrm>
        </p:spPr>
        <p:txBody>
          <a:bodyPr>
            <a:normAutofit/>
          </a:bodyPr>
          <a:lstStyle/>
          <a:p>
            <a:pPr marL="457200" lvl="1" indent="-366713">
              <a:buNone/>
              <a:defRPr/>
            </a:pPr>
            <a:r>
              <a:rPr lang="fr-FR" dirty="0"/>
              <a:t>3. Montrez à la personne responsable de l’enfant comment préparer et donner la SRO à l’enfant.</a:t>
            </a:r>
          </a:p>
          <a:p>
            <a:pPr marL="91440" lvl="1" indent="0">
              <a:buNone/>
              <a:defRPr/>
            </a:pPr>
            <a:r>
              <a:rPr lang="fr-FR" dirty="0"/>
              <a:t>4. Montrez à la personne responsable de l’enfant comment donner du zinc à l’enfant.</a:t>
            </a:r>
          </a:p>
          <a:p>
            <a:pPr marL="457200" lvl="1" indent="-366713">
              <a:buNone/>
              <a:defRPr/>
            </a:pPr>
            <a:r>
              <a:rPr lang="fr-FR" dirty="0"/>
              <a:t>5. Conseillez à la personne responsable de l’enfant de ramener l’enfant si son état ne s’est pas amélioré (ou est s’est aggravé) en un jour.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325562"/>
          </a:xfrm>
        </p:spPr>
        <p:txBody>
          <a:bodyPr>
            <a:noAutofit/>
          </a:bodyPr>
          <a:lstStyle/>
          <a:p>
            <a:pPr algn="ctr"/>
            <a:r>
              <a:rPr lang="fr-FR" sz="3200" dirty="0"/>
              <a:t>Prise en charge de la déshydratation modérée chez les enfants de moins de 5 ans </a:t>
            </a:r>
            <a:r>
              <a:rPr lang="en-US" sz="3200" dirty="0"/>
              <a:t>(3)</a:t>
            </a:r>
          </a:p>
        </p:txBody>
      </p:sp>
    </p:spTree>
    <p:extLst>
      <p:ext uri="{BB962C8B-B14F-4D97-AF65-F5344CB8AC3E}">
        <p14:creationId xmlns:p14="http://schemas.microsoft.com/office/powerpoint/2010/main" val="22264468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77200" cy="1706562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/>
              <a:t>Directives pour l’orientation des cas de diarrhée chez les enfants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47700" y="1973362"/>
            <a:ext cx="7848600" cy="4873752"/>
          </a:xfrm>
        </p:spPr>
        <p:txBody>
          <a:bodyPr>
            <a:noAutofit/>
          </a:bodyPr>
          <a:lstStyle/>
          <a:p>
            <a:pPr marL="0" lvl="0" indent="0"/>
            <a:r>
              <a:rPr lang="fr-FR" b="1" dirty="0"/>
              <a:t>ORIENTEZ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Enfants souffrant d’une déshydratation sévère.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Enfants souffrant de diarrhée depuis plus de 2 semaines.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Tout patient souffrant de diarrhée sanguinolente.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Tout patient souffrant de diarrhée sévère et qui est infecté par le VIH.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Tout patient souffrant de déshydratation sévère.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fr-FR" sz="3200" dirty="0"/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Exercice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Évaluation et prise en charge de la déshydratation chez les enfants de moins de 5 ans</a:t>
            </a:r>
          </a:p>
        </p:txBody>
      </p:sp>
    </p:spTree>
    <p:extLst>
      <p:ext uri="{BB962C8B-B14F-4D97-AF65-F5344CB8AC3E}">
        <p14:creationId xmlns:p14="http://schemas.microsoft.com/office/powerpoint/2010/main" val="21905330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325562"/>
          </a:xfrm>
        </p:spPr>
        <p:txBody>
          <a:bodyPr>
            <a:noAutofit/>
          </a:bodyPr>
          <a:lstStyle/>
          <a:p>
            <a:pPr algn="ctr"/>
            <a:r>
              <a:rPr lang="fr-FR" sz="3200" dirty="0"/>
              <a:t>Test du pli cutané pour l’évaluation de la déshydratation chez les enfants de moins de 5 ans</a:t>
            </a:r>
            <a:r>
              <a:rPr lang="fr-FR" sz="3600" b="1" dirty="0">
                <a:solidFill>
                  <a:schemeClr val="bg1"/>
                </a:solidFill>
              </a:rPr>
              <a:t> </a:t>
            </a:r>
            <a:r>
              <a:rPr lang="fr-FR" sz="36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fr-FR" sz="2800" b="1" dirty="0"/>
          </a:p>
          <a:p>
            <a:pPr marL="0" indent="0"/>
            <a:r>
              <a:rPr lang="fr-FR" sz="2800" dirty="0"/>
              <a:t>Passez la vidéo sur le test du pli cutané (incluant les exercices sur le pli cutané)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FR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4535724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Prévention de la diarrhée (1)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600200"/>
            <a:ext cx="7620000" cy="4648200"/>
          </a:xfrm>
        </p:spPr>
        <p:txBody>
          <a:bodyPr>
            <a:normAutofit fontScale="92500" lnSpcReduction="10000"/>
          </a:bodyPr>
          <a:lstStyle/>
          <a:p>
            <a:pPr marL="0" indent="0"/>
            <a:r>
              <a:rPr lang="fr-FR" dirty="0"/>
              <a:t>Conseillez aux clients et aux autres membres de la communauté de </a:t>
            </a:r>
            <a:r>
              <a:rPr lang="fr-FR" sz="2800" dirty="0"/>
              <a:t>:</a:t>
            </a:r>
          </a:p>
          <a:p>
            <a:pPr marL="803275" lvl="1" indent="-346075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2400" dirty="0"/>
              <a:t>1. Se laver les mains avec du savon et de l’eau avant de manger, après avoir utilisé les latrines.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2400" dirty="0"/>
              <a:t>2. Éliminer les fèces de manière appropriée. (Utiliser les latrines)</a:t>
            </a:r>
            <a:r>
              <a:rPr lang="en-US" sz="2400" dirty="0"/>
              <a:t> </a:t>
            </a:r>
            <a:endParaRPr lang="fr-FR" sz="2400" dirty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2400" dirty="0"/>
              <a:t>3. Manger la nourriture lorsqu’elle est chaude.</a:t>
            </a:r>
          </a:p>
          <a:p>
            <a:pPr marL="803275" lvl="1" indent="-346075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2400" dirty="0"/>
              <a:t>4. Administrer régulièrement (tous les 6 mois) des vermifuges aux enfants comme aux adultes. </a:t>
            </a:r>
          </a:p>
          <a:p>
            <a:pPr marL="803275" lvl="1" indent="-346075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2400" dirty="0"/>
              <a:t>5. Rincer abondamment à l’eau claire les fruits et les légumes avant de les manger crus. </a:t>
            </a:r>
          </a:p>
          <a:p>
            <a:pPr>
              <a:buFont typeface="Arial" pitchFamily="34" charset="0"/>
              <a:buChar char="•"/>
            </a:pPr>
            <a:endParaRPr lang="fr-FR" sz="3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752"/>
          </a:xfrm>
        </p:spPr>
        <p:txBody>
          <a:bodyPr>
            <a:normAutofit fontScale="92500"/>
          </a:bodyPr>
          <a:lstStyle/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6. </a:t>
            </a:r>
            <a:r>
              <a:rPr lang="fr-FR" dirty="0"/>
              <a:t>Boire de l’eau propre qui a été bouillie ou de l’eau purifiée</a:t>
            </a:r>
            <a:r>
              <a:rPr lang="en-US" sz="2400" dirty="0"/>
              <a:t>. </a:t>
            </a:r>
          </a:p>
          <a:p>
            <a:pPr marL="741363" lvl="1" indent="-284163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7. </a:t>
            </a:r>
            <a:r>
              <a:rPr lang="fr-FR" dirty="0"/>
              <a:t>Couvrir toute la nourriture et toutes les boissons pour éviter la contamination par les mouches</a:t>
            </a:r>
            <a:r>
              <a:rPr lang="en-US" sz="2400" dirty="0"/>
              <a:t>.</a:t>
            </a:r>
          </a:p>
          <a:p>
            <a:pPr marL="741363" lvl="1" indent="-284163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8. </a:t>
            </a:r>
            <a:r>
              <a:rPr lang="fr-FR" dirty="0"/>
              <a:t>Allaiter exclusivement les nourrissons pendant les 6 premiers mois</a:t>
            </a:r>
            <a:r>
              <a:rPr lang="en-US" sz="2400" dirty="0"/>
              <a:t>.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9. </a:t>
            </a:r>
            <a:r>
              <a:rPr lang="fr-FR" dirty="0"/>
              <a:t>Garder les ongles courts pour éviter l’accumulation de microbes</a:t>
            </a:r>
            <a:r>
              <a:rPr lang="en-US" sz="2400" dirty="0"/>
              <a:t>.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10. </a:t>
            </a:r>
            <a:r>
              <a:rPr lang="fr-FR" dirty="0"/>
              <a:t>Se laver les mains avant et après avoir préparé les aliments</a:t>
            </a:r>
            <a:r>
              <a:rPr lang="en-US" sz="2400" dirty="0"/>
              <a:t>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Prévention de la diarrhée </a:t>
            </a:r>
            <a:r>
              <a:rPr lang="en-US" sz="4000" b="0" dirty="0"/>
              <a:t>(2)</a:t>
            </a:r>
            <a:r>
              <a:rPr lang="en-US" sz="4000" b="1" dirty="0"/>
              <a:t>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447800"/>
            <a:ext cx="7239000" cy="16002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Brûlures d’estomac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Définition et généralités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7244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Les brûlures d’estomac donnent une sensation de brûlure qui crée une gêne ou même une douleur au niveau du thorax, (à la hauteur du sternum).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La majorité des patients qui se plaignent de brûlures d’estomac sont des adultes.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Causes des brûlures d’estomac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772400" cy="4191000"/>
          </a:xfrm>
        </p:spPr>
        <p:txBody>
          <a:bodyPr>
            <a:normAutofit fontScale="92500"/>
          </a:bodyPr>
          <a:lstStyle/>
          <a:p>
            <a:pPr marL="0" indent="0"/>
            <a:r>
              <a:rPr lang="fr-FR" dirty="0"/>
              <a:t>Les brûlures d’estomac peuvent être le symptôme de n’importe quelle affection suivante :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Indigestion (digestion incomplète des aliments).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Œsophagite avec reflux (remontée d’aliments acides ou amers de l’estomac dans la gorge) – parfois appelé « reflux gastro-œsophagien ».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Ulcère gastroduodénal (une lésion à l’estomac ou au duodénum).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020762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/>
              <a:t>Facteurs susceptibles de contribuer aux brûlures d’estomac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924800" cy="4648200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dirty="0"/>
              <a:t>Trop grande consommation de boissons alcooliques sur une longue période. 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Prise de médicaments par voie buccale sur une longue période, comme l’aspirine, le diclofénac (et surtout avec l’estomac vide).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Fumer la cigarette.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Grossesse. 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Situation de stress sur une longue période de temps.</a:t>
            </a:r>
          </a:p>
          <a:p>
            <a:pPr>
              <a:buFont typeface="Arial" pitchFamily="34" charset="0"/>
              <a:buChar char="•"/>
            </a:pPr>
            <a:endParaRPr lang="fr-FR" sz="3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8001000" cy="4525963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fr-FR" dirty="0"/>
              <a:t>Les maladies affectant le tractus gastro-intestinal s’accompagnent généralement de :</a:t>
            </a: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FR" dirty="0"/>
              <a:t>Diarrhée </a:t>
            </a: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FR" dirty="0"/>
              <a:t>Brûlures d’estomac</a:t>
            </a: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fr-FR" dirty="0"/>
              <a:t>Constipation</a:t>
            </a:r>
          </a:p>
        </p:txBody>
      </p:sp>
      <p:pic>
        <p:nvPicPr>
          <p:cNvPr id="5" name="irc_mi" descr="digestive-system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590800"/>
            <a:ext cx="327660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Mesures générales de prévention (1)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7048"/>
            <a:ext cx="8001000" cy="5254752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sz="3000" dirty="0"/>
              <a:t>Conseillez aux clients qui fument d’arrêter de fumer la cigarette.</a:t>
            </a:r>
          </a:p>
          <a:p>
            <a:pPr lvl="0">
              <a:buFont typeface="Arial" pitchFamily="34" charset="0"/>
              <a:buChar char="•"/>
            </a:pPr>
            <a:r>
              <a:rPr lang="fr-FR" sz="3000" dirty="0"/>
              <a:t>Conseillez aux clients qui consomment de l’alcool d’arrêter d’en boire. </a:t>
            </a:r>
          </a:p>
          <a:p>
            <a:pPr>
              <a:buFont typeface="Arial" pitchFamily="34" charset="0"/>
              <a:buChar char="•"/>
            </a:pPr>
            <a:r>
              <a:rPr lang="fr-FR" sz="3000" dirty="0"/>
              <a:t>Conseillez aux clients de mâcher très bien les aliments avant de les avaler.</a:t>
            </a:r>
          </a:p>
          <a:p>
            <a:pPr>
              <a:buFont typeface="Arial" pitchFamily="34" charset="0"/>
              <a:buChar char="•"/>
            </a:pPr>
            <a:r>
              <a:rPr lang="fr-FR" sz="3000" dirty="0"/>
              <a:t>Conseillez aux clients de ne pas manger beaucoup juste avant le coucher.</a:t>
            </a:r>
          </a:p>
          <a:p>
            <a:pPr>
              <a:buFont typeface="Arial" pitchFamily="34" charset="0"/>
              <a:buChar char="•"/>
            </a:pPr>
            <a:r>
              <a:rPr lang="fr-FR" sz="3000" dirty="0"/>
              <a:t>Conseillez aux clients de perdre du poids, surtout ceux qui sont très gros).</a:t>
            </a:r>
          </a:p>
          <a:p>
            <a:pPr lvl="0">
              <a:buFont typeface="Arial" pitchFamily="34" charset="0"/>
              <a:buChar char="•"/>
            </a:pPr>
            <a:endParaRPr lang="fr-FR" sz="2800" dirty="0"/>
          </a:p>
          <a:p>
            <a:pPr>
              <a:buFont typeface="Arial" pitchFamily="34" charset="0"/>
              <a:buChar char="•"/>
            </a:pPr>
            <a:endParaRPr lang="fr-FR" sz="2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 lnSpcReduction="10000"/>
          </a:bodyPr>
          <a:lstStyle/>
          <a:p>
            <a:pPr lvl="0">
              <a:buFont typeface="Arial" pitchFamily="34" charset="0"/>
              <a:buChar char="•"/>
            </a:pPr>
            <a:r>
              <a:rPr lang="fr-FR" dirty="0"/>
              <a:t>Conseillez aux clients d’éviter tous les aliments qui leur ont causé des brûlures d’estomac par le passé.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Conseillez aux clients d’éviter autant que possible les médicaments comme l’aspirine, l’ibuprofène ou le diclofénac.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Encouragez les patients souffrant d’ulcères gastroduodénaux de réduire le stress en faisant des exercices physiques réguliers et en se reposant suffisamment.</a:t>
            </a:r>
          </a:p>
          <a:p>
            <a:pPr lvl="0">
              <a:buFont typeface="Arial" pitchFamily="34" charset="0"/>
              <a:buChar char="•"/>
            </a:pPr>
            <a:endParaRPr lang="fr-FR" sz="2800" dirty="0"/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Mesures générales de prévention </a:t>
            </a:r>
            <a:r>
              <a:rPr lang="fr-FR" sz="4000" b="0" dirty="0"/>
              <a:t>(2)</a:t>
            </a:r>
            <a:r>
              <a:rPr lang="fr-FR" sz="4000" b="1" dirty="0"/>
              <a:t>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Traitement médicamenteux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924800" cy="5026152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fr-FR" sz="3000" dirty="0"/>
              <a:t>Les </a:t>
            </a:r>
            <a:r>
              <a:rPr lang="fr-FR" sz="3000" b="1" dirty="0"/>
              <a:t>antiacides</a:t>
            </a:r>
            <a:r>
              <a:rPr lang="fr-FR" sz="3000" dirty="0"/>
              <a:t> sont recommandés pour le soulagement temporaire ou la prévention des symptômes de brûlures d’estomac.</a:t>
            </a:r>
          </a:p>
          <a:p>
            <a:pPr>
              <a:buFont typeface="Arial" pitchFamily="34" charset="0"/>
              <a:buChar char="•"/>
            </a:pPr>
            <a:r>
              <a:rPr lang="fr-FR" sz="3000" b="1" dirty="0"/>
              <a:t>Marques courantes </a:t>
            </a:r>
          </a:p>
          <a:p>
            <a:pPr lvl="1"/>
            <a:r>
              <a:rPr lang="fr-FR" sz="2600" dirty="0"/>
              <a:t>Magnomint en suspension orale et comprimés</a:t>
            </a:r>
          </a:p>
          <a:p>
            <a:pPr lvl="1"/>
            <a:r>
              <a:rPr lang="fr-FR" sz="2600" dirty="0"/>
              <a:t>Alcide en suspension orale </a:t>
            </a:r>
          </a:p>
          <a:p>
            <a:pPr lvl="1"/>
            <a:r>
              <a:rPr lang="fr-FR" sz="2600" dirty="0"/>
              <a:t>Gestid en comprimés</a:t>
            </a:r>
          </a:p>
          <a:p>
            <a:pPr lvl="1"/>
            <a:r>
              <a:rPr lang="fr-FR" sz="2600" dirty="0"/>
              <a:t>Centacid en suspension orale</a:t>
            </a:r>
          </a:p>
          <a:p>
            <a:pPr lvl="1"/>
            <a:r>
              <a:rPr lang="fr-FR" sz="2600" dirty="0"/>
              <a:t>Renegel en suspension orale</a:t>
            </a:r>
          </a:p>
          <a:p>
            <a:pPr lvl="1"/>
            <a:r>
              <a:rPr lang="fr-FR" sz="2600" dirty="0"/>
              <a:t>Magnant en suspension orale</a:t>
            </a:r>
          </a:p>
          <a:p>
            <a:pPr lvl="1"/>
            <a:r>
              <a:rPr lang="fr-FR" sz="2600" dirty="0"/>
              <a:t>Algel en suspension orale</a:t>
            </a:r>
          </a:p>
          <a:p>
            <a:pPr lvl="1"/>
            <a:r>
              <a:rPr lang="fr-FR" sz="2600" dirty="0"/>
              <a:t>Relcer en gel</a:t>
            </a:r>
          </a:p>
          <a:p>
            <a:pPr>
              <a:buFont typeface="Arial" pitchFamily="34" charset="0"/>
              <a:buChar char="•"/>
            </a:pPr>
            <a:endParaRPr lang="fr-FR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1767"/>
            <a:ext cx="8077200" cy="1115617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 dirty="0"/>
              <a:t>Dose/posologie des antiacides </a:t>
            </a:r>
            <a:r>
              <a:rPr lang="fr-FR" sz="4000" b="0" dirty="0"/>
              <a:t>(pour les adultes)</a:t>
            </a:r>
            <a:r>
              <a:rPr lang="fr-FR" sz="4000" b="1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93585"/>
            <a:ext cx="7848600" cy="4980114"/>
          </a:xfrm>
        </p:spPr>
        <p:txBody>
          <a:bodyPr>
            <a:noAutofit/>
          </a:bodyPr>
          <a:lstStyle/>
          <a:p>
            <a:pPr marL="0" indent="0"/>
            <a:r>
              <a:rPr lang="fr-FR" sz="3200" b="1" i="1" dirty="0"/>
              <a:t> </a:t>
            </a:r>
            <a:r>
              <a:rPr lang="fr-FR" sz="2800" b="1" dirty="0"/>
              <a:t>Antiacides liquides</a:t>
            </a:r>
            <a:endParaRPr lang="fr-FR" sz="2800" dirty="0"/>
          </a:p>
          <a:p>
            <a:pPr>
              <a:buFont typeface="Arial" pitchFamily="34" charset="0"/>
              <a:buChar char="•"/>
            </a:pPr>
            <a:endParaRPr lang="fr-FR" sz="2400" dirty="0"/>
          </a:p>
          <a:p>
            <a:pPr>
              <a:buFont typeface="Arial" pitchFamily="34" charset="0"/>
              <a:buChar char="•"/>
            </a:pPr>
            <a:endParaRPr lang="fr-FR" sz="2400" dirty="0"/>
          </a:p>
          <a:p>
            <a:pPr>
              <a:buFont typeface="Arial" pitchFamily="34" charset="0"/>
              <a:buChar char="•"/>
            </a:pPr>
            <a:endParaRPr lang="fr-FR" sz="2400" dirty="0"/>
          </a:p>
          <a:p>
            <a:pPr marL="0" indent="0"/>
            <a:r>
              <a:rPr lang="fr-FR" sz="2800" b="1" dirty="0"/>
              <a:t>Comprimés </a:t>
            </a:r>
            <a:endParaRPr lang="fr-FR" sz="2800" dirty="0"/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Croquez 2 comprimés 3-4 fois par jour pendant 2 semaines</a:t>
            </a:r>
          </a:p>
          <a:p>
            <a:pPr>
              <a:buFont typeface="Arial" pitchFamily="34" charset="0"/>
              <a:buChar char="•"/>
            </a:pPr>
            <a:endParaRPr lang="fr-FR" sz="2800" b="1" i="1" dirty="0"/>
          </a:p>
          <a:p>
            <a:pPr marL="0" indent="0"/>
            <a:r>
              <a:rPr lang="fr-FR" sz="2400" b="1" i="1" dirty="0"/>
              <a:t>Remarque : </a:t>
            </a:r>
            <a:r>
              <a:rPr lang="fr-FR" sz="2400" i="1" dirty="0"/>
              <a:t>Tous les antiacides sous forme de comprimés doivent être croqués avant de les avaler.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005892"/>
              </p:ext>
            </p:extLst>
          </p:nvPr>
        </p:nvGraphicFramePr>
        <p:xfrm>
          <a:off x="609600" y="2209800"/>
          <a:ext cx="7391400" cy="1113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8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38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5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70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Âge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Dose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Posologie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0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Adultes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10 ml 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>
                          <a:effectLst/>
                        </a:rPr>
                        <a:t>3 - 4 fois par jour (après avoir mangé)</a:t>
                      </a:r>
                      <a:r>
                        <a:rPr lang="fr-FR" sz="2000" baseline="0" noProof="0" dirty="0">
                          <a:effectLst/>
                        </a:rPr>
                        <a:t> </a:t>
                      </a:r>
                      <a:r>
                        <a:rPr lang="fr-FR" sz="2000" noProof="0" dirty="0">
                          <a:effectLst/>
                        </a:rPr>
                        <a:t>pendant 2 semaines</a:t>
                      </a:r>
                      <a:endParaRPr lang="fr-FR" sz="20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Directives d’orientation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3429000"/>
          </a:xfrm>
        </p:spPr>
        <p:txBody>
          <a:bodyPr>
            <a:normAutofit fontScale="92500" lnSpcReduction="20000"/>
          </a:bodyPr>
          <a:lstStyle/>
          <a:p>
            <a:pPr marL="0" lvl="0" indent="0"/>
            <a:r>
              <a:rPr lang="fr-FR" sz="3200" b="1" dirty="0"/>
              <a:t>ORIENTEZ 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3200" dirty="0"/>
              <a:t>Les patients souffrant de brûlures d’estomac intenses.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r-FR" dirty="0"/>
              <a:t>Les patients qui ne réagissent pas aux antiacides.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r-FR" dirty="0"/>
              <a:t>Les patients qui vomissent du sang.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r-FR" dirty="0"/>
              <a:t>Les patients dont les symptômes sont récurrents. </a:t>
            </a:r>
          </a:p>
          <a:p>
            <a:pPr lvl="0">
              <a:buFont typeface="Arial" pitchFamily="34" charset="0"/>
              <a:buChar char="•"/>
            </a:pPr>
            <a:endParaRPr lang="fr-FR" sz="3200" dirty="0"/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676400"/>
            <a:ext cx="7391400" cy="20574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Constipation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Définition et généralités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La constipation est l’élimination de selles moins fréquemment que 3 fois par semaine</a:t>
            </a:r>
            <a:r>
              <a:rPr lang="fr-FR" sz="320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Elle se caractérise par l’élimination de selles de petite taille et dures (fèces)</a:t>
            </a:r>
            <a:r>
              <a:rPr lang="fr-FR" sz="320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La constipation est plus courante chez les personnes âgées que chez les adultes jeunes</a:t>
            </a:r>
            <a:r>
              <a:rPr lang="fr-FR" sz="3200" dirty="0"/>
              <a:t>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Causes de la constipation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524000"/>
            <a:ext cx="7772400" cy="4949952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sz="3000" dirty="0"/>
              <a:t>Manque d’exercice.</a:t>
            </a:r>
          </a:p>
          <a:p>
            <a:pPr lvl="0">
              <a:buFont typeface="Arial" pitchFamily="34" charset="0"/>
              <a:buChar char="•"/>
            </a:pPr>
            <a:r>
              <a:rPr lang="fr-FR" sz="3000" dirty="0"/>
              <a:t>Hydratation insuffisante.</a:t>
            </a:r>
          </a:p>
          <a:p>
            <a:pPr lvl="0">
              <a:buFont typeface="Arial" pitchFamily="34" charset="0"/>
              <a:buChar char="•"/>
            </a:pPr>
            <a:r>
              <a:rPr lang="fr-FR" sz="3000" dirty="0"/>
              <a:t>Régime alimentaire pauvre en fruits et légumes. </a:t>
            </a:r>
          </a:p>
          <a:p>
            <a:pPr lvl="0">
              <a:buFont typeface="Arial" pitchFamily="34" charset="0"/>
              <a:buChar char="•"/>
            </a:pPr>
            <a:r>
              <a:rPr lang="fr-FR" sz="3000" dirty="0"/>
              <a:t>Effets secondaire de médicaments, comme le fer pour traiter l’anémie.</a:t>
            </a:r>
          </a:p>
          <a:p>
            <a:pPr lvl="0">
              <a:buFont typeface="Arial" pitchFamily="34" charset="0"/>
              <a:buChar char="•"/>
            </a:pPr>
            <a:r>
              <a:rPr lang="fr-FR" sz="3000" dirty="0"/>
              <a:t>Âge, surtout les personnes âgées, qui sont sédentaires.</a:t>
            </a:r>
          </a:p>
          <a:p>
            <a:pPr lvl="0">
              <a:buFont typeface="Arial" pitchFamily="34" charset="0"/>
              <a:buChar char="•"/>
            </a:pPr>
            <a:r>
              <a:rPr lang="fr-FR" sz="3000" dirty="0"/>
              <a:t>Grossesse. </a:t>
            </a:r>
          </a:p>
          <a:p>
            <a:pPr lvl="0">
              <a:buFont typeface="Arial" pitchFamily="34" charset="0"/>
              <a:buChar char="•"/>
            </a:pPr>
            <a:r>
              <a:rPr lang="fr-FR" sz="3000" dirty="0"/>
              <a:t>Recours au lait concentré pour les nourrissons.</a:t>
            </a:r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Signes et symptômes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696200" cy="4873752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dirty="0"/>
              <a:t>Défécation moins fréquente (absence de défécation pendant plus de 3 jours</a:t>
            </a:r>
            <a:r>
              <a:rPr lang="fr-FR" sz="3200" dirty="0"/>
              <a:t>).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Élimination de selles de petite taille et dures</a:t>
            </a:r>
            <a:r>
              <a:rPr lang="fr-FR" sz="3200" dirty="0"/>
              <a:t>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Douleur a</a:t>
            </a:r>
            <a:r>
              <a:rPr lang="fr-FR" sz="3200" dirty="0"/>
              <a:t>bdominale</a:t>
            </a:r>
          </a:p>
          <a:p>
            <a:pPr lvl="0">
              <a:buFont typeface="Arial" pitchFamily="34" charset="0"/>
              <a:buChar char="•"/>
            </a:pPr>
            <a:r>
              <a:rPr lang="fr-FR" sz="3200" dirty="0"/>
              <a:t>Perte d’appétit 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Affaiblissement général du corps</a:t>
            </a:r>
            <a:r>
              <a:rPr lang="fr-FR" sz="3200" dirty="0"/>
              <a:t> </a:t>
            </a:r>
            <a:br>
              <a:rPr lang="fr-FR" sz="3200" dirty="0"/>
            </a:br>
            <a:endParaRPr lang="fr-FR" sz="32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Prise en charge au DVMA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dirty="0"/>
              <a:t>Conseillez aux patients de faire de l’exercice, tel que la marche, la bicyclette</a:t>
            </a:r>
            <a:r>
              <a:rPr lang="fr-FR" sz="3200" dirty="0"/>
              <a:t>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Conseillez aux patients de boire beaucoup d’eau, au moins 8 verres par jour</a:t>
            </a:r>
            <a:r>
              <a:rPr lang="fr-FR" sz="3200" dirty="0"/>
              <a:t>.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Conseillez aux patients d’aller aux toilettes dès qu’ils en ressentent le besoin</a:t>
            </a:r>
            <a:r>
              <a:rPr lang="fr-FR" sz="3200" dirty="0"/>
              <a:t>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Conseillez aux patients d’inclure des fruits, comme la papaye, la banane, l’avocat et des légumes dans leur alimentation</a:t>
            </a:r>
            <a:r>
              <a:rPr lang="fr-FR" sz="3200" dirty="0"/>
              <a:t>.</a:t>
            </a:r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5867400" cy="17526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Diarrhée 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Orientez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20000" cy="4873752"/>
          </a:xfrm>
        </p:spPr>
        <p:txBody>
          <a:bodyPr>
            <a:normAutofit/>
          </a:bodyPr>
          <a:lstStyle/>
          <a:p>
            <a:pPr marL="0" indent="0"/>
            <a:r>
              <a:rPr lang="fr-FR" dirty="0"/>
              <a:t>Si la constipation ne peut pas être enrayée en suivant les conseils cités ci-dessus</a:t>
            </a:r>
            <a:r>
              <a:rPr lang="fr-FR" sz="3200" dirty="0"/>
              <a:t>, </a:t>
            </a:r>
            <a:r>
              <a:rPr lang="fr-FR" sz="3200" b="1" dirty="0"/>
              <a:t>ORIENTEZ</a:t>
            </a:r>
            <a:r>
              <a:rPr lang="fr-FR" sz="3200" dirty="0"/>
              <a:t>-le </a:t>
            </a:r>
            <a:r>
              <a:rPr lang="fr-FR" dirty="0"/>
              <a:t>vers un établissement de santé pour un examen physique approprié</a:t>
            </a:r>
            <a:r>
              <a:rPr lang="fr-FR" sz="3200" dirty="0"/>
              <a:t>.</a:t>
            </a:r>
          </a:p>
          <a:p>
            <a:pPr>
              <a:buFont typeface="Arial" pitchFamily="34" charset="0"/>
              <a:buChar char="•"/>
            </a:pPr>
            <a:endParaRPr lang="fr-FR" sz="3200" dirty="0"/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Exercice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Évaluation pour la prise en charge d’infections gastro-intestinales.</a:t>
            </a:r>
          </a:p>
        </p:txBody>
      </p:sp>
    </p:spTree>
    <p:extLst>
      <p:ext uri="{BB962C8B-B14F-4D97-AF65-F5344CB8AC3E}">
        <p14:creationId xmlns:p14="http://schemas.microsoft.com/office/powerpoint/2010/main" val="1895069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Définition et généralités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La diarrhée est l’élimination fréquente de selles liquides</a:t>
            </a:r>
            <a:r>
              <a:rPr lang="en-US" dirty="0"/>
              <a:t> </a:t>
            </a:r>
            <a:r>
              <a:rPr lang="fr-FR" dirty="0"/>
              <a:t>(au moins 4 fois en 24 heures).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La diarrhée est un symptôme signalant d’autres affections, souvent d’infections. 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La principale cause de mortalité due à la diarrhée est la déshydratation : une perte trop abondante d’eau du corps.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dirty="0"/>
              <a:t>Causes de la diarrhée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495799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dirty="0"/>
              <a:t>Virus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Bactéries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Protozoaires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Malnutrition</a:t>
            </a:r>
          </a:p>
          <a:p>
            <a:pPr>
              <a:buFont typeface="Arial" pitchFamily="34" charset="0"/>
              <a:buChar char="•"/>
            </a:pPr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fr-FR" dirty="0"/>
              <a:t>Signes et symptômes de la diarrhée </a:t>
            </a:r>
            <a:r>
              <a:rPr lang="fr-FR" u="sng" dirty="0"/>
              <a:t>virale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229600" cy="45720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fr-FR" dirty="0"/>
              <a:t>La plus courante.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dirty="0"/>
              <a:t>Symptômes généralement légers à modérés : </a:t>
            </a:r>
          </a:p>
          <a:p>
            <a:pPr lvl="1">
              <a:defRPr/>
            </a:pPr>
            <a:r>
              <a:rPr lang="fr-FR" dirty="0"/>
              <a:t>Selles fréquentes, aqueuses</a:t>
            </a:r>
          </a:p>
          <a:p>
            <a:pPr lvl="1">
              <a:defRPr/>
            </a:pPr>
            <a:r>
              <a:rPr lang="fr-FR" dirty="0"/>
              <a:t>Crampes abdominales</a:t>
            </a:r>
          </a:p>
          <a:p>
            <a:pPr lvl="1">
              <a:defRPr/>
            </a:pPr>
            <a:r>
              <a:rPr lang="fr-FR" dirty="0"/>
              <a:t>Peu de fièvre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dirty="0"/>
              <a:t>La diarrhée dure généralement entre 3 et 7 jours.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dirty="0"/>
              <a:t>Causes courante des épidémies de diarrhée chez les adultes et les enfants en âge scolaire.</a:t>
            </a:r>
          </a:p>
          <a:p>
            <a:pPr eaLnBrk="1" hangingPunct="1">
              <a:defRPr/>
            </a:pPr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5257800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fr-FR" dirty="0"/>
              <a:t>La plupart des cas de diarrhée </a:t>
            </a:r>
            <a:r>
              <a:rPr lang="fr-FR" b="1" dirty="0"/>
              <a:t>virale</a:t>
            </a:r>
            <a:r>
              <a:rPr lang="fr-FR" dirty="0"/>
              <a:t> s’améliorent d’eux-mêmes.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dirty="0"/>
              <a:t>Procurez un traitement de soutien : </a:t>
            </a:r>
          </a:p>
          <a:p>
            <a:pPr lvl="1">
              <a:defRPr/>
            </a:pPr>
            <a:r>
              <a:rPr lang="fr-FR" dirty="0"/>
              <a:t>SRO (solution de réhydratation orale) après chaque élimination de selles. </a:t>
            </a:r>
          </a:p>
          <a:p>
            <a:pPr lvl="1">
              <a:defRPr/>
            </a:pPr>
            <a:r>
              <a:rPr lang="fr-FR" dirty="0"/>
              <a:t>Comprimés de zinc</a:t>
            </a:r>
          </a:p>
          <a:p>
            <a:pPr lvl="1">
              <a:defRPr/>
            </a:pPr>
            <a:r>
              <a:rPr lang="fr-FR" dirty="0"/>
              <a:t>Paracétamol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058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fr-FR" sz="4000" dirty="0"/>
              <a:t>Prise en charge de la diarrhée </a:t>
            </a:r>
            <a:r>
              <a:rPr lang="fr-FR" sz="4000" u="sng" dirty="0"/>
              <a:t>virale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848600" cy="49530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fr-FR" dirty="0"/>
              <a:t>Les infections bactériennes causent les cas les plus sérieux de diarrhée.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dirty="0"/>
              <a:t>Les symptômes sont graves :</a:t>
            </a:r>
          </a:p>
          <a:p>
            <a:pPr lvl="1">
              <a:defRPr/>
            </a:pPr>
            <a:r>
              <a:rPr lang="fr-FR" dirty="0"/>
              <a:t>Vomissements </a:t>
            </a:r>
          </a:p>
          <a:p>
            <a:pPr lvl="1">
              <a:defRPr/>
            </a:pPr>
            <a:r>
              <a:rPr lang="fr-FR" dirty="0"/>
              <a:t>Fièvre </a:t>
            </a:r>
          </a:p>
          <a:p>
            <a:pPr lvl="1">
              <a:defRPr/>
            </a:pPr>
            <a:r>
              <a:rPr lang="fr-FR" dirty="0"/>
              <a:t>Crampes ou douleurs abdominales intenses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dirty="0"/>
              <a:t>Les selles peuvent contenir du mucus, du pus ou du sang rouge vif. </a:t>
            </a:r>
          </a:p>
          <a:p>
            <a:endParaRPr lang="fr-FR" sz="2400" dirty="0"/>
          </a:p>
          <a:p>
            <a:pPr>
              <a:buFont typeface="Arial" pitchFamily="34" charset="0"/>
              <a:buChar char="•"/>
              <a:defRPr/>
            </a:pPr>
            <a:endParaRPr lang="fr-FR" sz="2400" dirty="0">
              <a:solidFill>
                <a:schemeClr val="accent1"/>
              </a:solidFill>
            </a:endParaRPr>
          </a:p>
          <a:p>
            <a:endParaRPr lang="fr-FR" sz="24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058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dirty="0"/>
              <a:t>Signes et symptômes de la diarrhée </a:t>
            </a:r>
            <a:r>
              <a:rPr lang="fr-FR" u="sng" dirty="0"/>
              <a:t>bactérienne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5955102</TotalTime>
  <Words>2059</Words>
  <Application>Microsoft Office PowerPoint</Application>
  <PresentationFormat>On-screen Show (4:3)</PresentationFormat>
  <Paragraphs>266</Paragraphs>
  <Slides>41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Cambria</vt:lpstr>
      <vt:lpstr>Courier New</vt:lpstr>
      <vt:lpstr>Wingdings</vt:lpstr>
      <vt:lpstr>Office Theme</vt:lpstr>
      <vt:lpstr>Formation pour les dépôts de vente de médicaments accrédités Ouganda</vt:lpstr>
      <vt:lpstr>Objectifs </vt:lpstr>
      <vt:lpstr>Introduction </vt:lpstr>
      <vt:lpstr>Diarrhée </vt:lpstr>
      <vt:lpstr>Définition et généralités</vt:lpstr>
      <vt:lpstr>Causes de la diarrhée</vt:lpstr>
      <vt:lpstr>Signes et symptômes de la diarrhée virale</vt:lpstr>
      <vt:lpstr>Prise en charge de la diarrhée virale</vt:lpstr>
      <vt:lpstr>Signes et symptômes de la diarrhée bactérienne</vt:lpstr>
      <vt:lpstr>Prise en charge de la diarrhée bactérienne</vt:lpstr>
      <vt:lpstr>Déshydratation : un problème sérieux </vt:lpstr>
      <vt:lpstr>Déshydratation : Causes</vt:lpstr>
      <vt:lpstr>Remarque : Selles épaisses, noires</vt:lpstr>
      <vt:lpstr>Diarrhée chez les enfants de moins de 5 ans</vt:lpstr>
      <vt:lpstr>Évaluation de la diarrhée chez les enfants de moins de 5 ans</vt:lpstr>
      <vt:lpstr>Évaluation de la déshydratation chez les enfants de moins de 5 ans (1)</vt:lpstr>
      <vt:lpstr>Évaluation de la déshydratation chez les enfants de moins de 5 ans (2)</vt:lpstr>
      <vt:lpstr>Prise en charge de la déshydratation modérée chez les enfants de moins de 5 ans (1)</vt:lpstr>
      <vt:lpstr>Prise en charge de la déshydratation modérée chez les enfants de moins de 5 ans (2)</vt:lpstr>
      <vt:lpstr>Prise en charge de la déshydratation modérée chez les enfants de moins de 5 ans (3)</vt:lpstr>
      <vt:lpstr>Directives pour l’orientation des cas de diarrhée chez les enfants</vt:lpstr>
      <vt:lpstr>Exercice 1</vt:lpstr>
      <vt:lpstr>Test du pli cutané pour l’évaluation de la déshydratation chez les enfants de moins de 5 ans  </vt:lpstr>
      <vt:lpstr>Prévention de la diarrhée (1) </vt:lpstr>
      <vt:lpstr>Prévention de la diarrhée (2) </vt:lpstr>
      <vt:lpstr>Brûlures d’estomac</vt:lpstr>
      <vt:lpstr>Définition et généralités</vt:lpstr>
      <vt:lpstr>Causes des brûlures d’estomac</vt:lpstr>
      <vt:lpstr>Facteurs susceptibles de contribuer aux brûlures d’estomac</vt:lpstr>
      <vt:lpstr>Mesures générales de prévention (1) </vt:lpstr>
      <vt:lpstr>Mesures générales de prévention (2) </vt:lpstr>
      <vt:lpstr>Traitement médicamenteux</vt:lpstr>
      <vt:lpstr>Dose/posologie des antiacides (pour les adultes) </vt:lpstr>
      <vt:lpstr>Directives d’orientation</vt:lpstr>
      <vt:lpstr>Constipation </vt:lpstr>
      <vt:lpstr>Définition et généralités</vt:lpstr>
      <vt:lpstr>Causes de la constipation </vt:lpstr>
      <vt:lpstr>Signes et symptômes </vt:lpstr>
      <vt:lpstr>Prise en charge au DVMA</vt:lpstr>
      <vt:lpstr>Orientez</vt:lpstr>
      <vt:lpstr>Exercice 2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593</cp:revision>
  <dcterms:created xsi:type="dcterms:W3CDTF">2011-09-08T16:26:48Z</dcterms:created>
  <dcterms:modified xsi:type="dcterms:W3CDTF">2019-05-16T16:32:58Z</dcterms:modified>
</cp:coreProperties>
</file>