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35" r:id="rId3"/>
    <p:sldId id="297" r:id="rId4"/>
    <p:sldId id="298" r:id="rId5"/>
    <p:sldId id="300" r:id="rId6"/>
    <p:sldId id="302" r:id="rId7"/>
    <p:sldId id="336" r:id="rId8"/>
    <p:sldId id="303" r:id="rId9"/>
    <p:sldId id="304" r:id="rId10"/>
    <p:sldId id="305" r:id="rId11"/>
    <p:sldId id="30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4" clrIdx="0"/>
  <p:cmAuthor id="1" name="Odile Bosch" initials="OB" lastIdx="8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323"/>
    <p:restoredTop sz="86287"/>
  </p:normalViewPr>
  <p:slideViewPr>
    <p:cSldViewPr>
      <p:cViewPr varScale="1">
        <p:scale>
          <a:sx n="98" d="100"/>
          <a:sy n="98" d="100"/>
        </p:scale>
        <p:origin x="15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7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2E89C-3154-4FB1-85D0-7072A474914D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C235C-D70E-403B-A60D-4EBFAD8585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0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16/05/2019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20936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64650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0997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r>
              <a:rPr lang="en-US" i="1" dirty="0"/>
              <a:t>Uganda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Seller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962400"/>
            <a:ext cx="3779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altLang="en-US" dirty="0">
                <a:ea typeface="Arial" charset="0"/>
                <a:cs typeface="Arial" charset="0"/>
              </a:rPr>
              <a:t>Formation pour les dépôts de vente de médicaments accrédités </a:t>
            </a:r>
            <a:br>
              <a:rPr lang="fr-FR" i="1" noProof="0" dirty="0"/>
            </a:br>
            <a:r>
              <a:rPr lang="fr-FR" i="1" noProof="0" dirty="0"/>
              <a:t>Ouganda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fr-FR" noProof="0" dirty="0"/>
              <a:t>Module 3 : Session 3</a:t>
            </a:r>
          </a:p>
          <a:p>
            <a:pPr algn="ctr"/>
            <a:r>
              <a:rPr lang="fr-FR" noProof="0" dirty="0"/>
              <a:t>Évaluation du client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962400"/>
            <a:ext cx="2791968" cy="26451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82281" y="5511129"/>
            <a:ext cx="3052635" cy="953388"/>
            <a:chOff x="553715" y="5257800"/>
            <a:chExt cx="3052635" cy="9533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fr-FR" dirty="0"/>
              <a:t>Étape 3 de l’évaluation du client </a:t>
            </a:r>
            <a:endParaRPr lang="fr-FR" noProof="0" dirty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57150" indent="0">
              <a:spcBef>
                <a:spcPts val="1800"/>
              </a:spcBef>
              <a:buNone/>
            </a:pPr>
            <a:r>
              <a:rPr lang="fr-FR" noProof="0" dirty="0"/>
              <a:t>Étape 3 : ÉVALUEZ </a:t>
            </a:r>
          </a:p>
          <a:p>
            <a:pPr lvl="1">
              <a:spcBef>
                <a:spcPts val="1800"/>
              </a:spcBef>
            </a:pPr>
            <a:r>
              <a:rPr lang="fr-FR" noProof="0" dirty="0"/>
              <a:t>Les informations obtenues</a:t>
            </a:r>
          </a:p>
          <a:p>
            <a:pPr lvl="1">
              <a:spcBef>
                <a:spcPts val="1800"/>
              </a:spcBef>
            </a:pPr>
            <a:r>
              <a:rPr lang="fr-FR" noProof="0" dirty="0"/>
              <a:t>Décidez les mesures à prendre pour le client</a:t>
            </a:r>
          </a:p>
        </p:txBody>
      </p:sp>
      <p:pic>
        <p:nvPicPr>
          <p:cNvPr id="44036" name="Picture 5" descr="C:\Users\admin\AppData\Local\Temp\Temporary Internet Files\Content.IE5\0DSWUH7T\MCj043600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7634" y="3505200"/>
            <a:ext cx="216655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noProof="0" dirty="0"/>
              <a:t>Étape 4 : EXPLIQUEZ ET TRAITEZ OU </a:t>
            </a:r>
          </a:p>
          <a:p>
            <a:pPr>
              <a:buNone/>
            </a:pPr>
            <a:r>
              <a:rPr lang="fr-FR" noProof="0" dirty="0"/>
              <a:t>ORIENTEZ</a:t>
            </a:r>
          </a:p>
          <a:p>
            <a:pPr lvl="1"/>
            <a:r>
              <a:rPr lang="fr-FR" noProof="0" dirty="0"/>
              <a:t>Expliquez l’affection au client</a:t>
            </a:r>
          </a:p>
          <a:p>
            <a:pPr lvl="1"/>
            <a:r>
              <a:rPr lang="fr-FR" noProof="0" dirty="0"/>
              <a:t>Traitez le client</a:t>
            </a:r>
          </a:p>
          <a:p>
            <a:pPr marL="914400" lvl="2" indent="0">
              <a:spcBef>
                <a:spcPts val="1800"/>
              </a:spcBef>
              <a:buNone/>
            </a:pPr>
            <a:r>
              <a:rPr lang="fr-FR" sz="1800" noProof="0" dirty="0"/>
              <a:t>ou</a:t>
            </a:r>
          </a:p>
          <a:p>
            <a:pPr lvl="1">
              <a:spcBef>
                <a:spcPts val="1800"/>
              </a:spcBef>
            </a:pPr>
            <a:r>
              <a:rPr lang="fr-FR" noProof="0" dirty="0"/>
              <a:t>Administrez un traitement initial et orientez </a:t>
            </a:r>
          </a:p>
          <a:p>
            <a:pPr marL="457200" lvl="1" indent="0">
              <a:spcBef>
                <a:spcPts val="1800"/>
              </a:spcBef>
              <a:buNone/>
            </a:pPr>
            <a:r>
              <a:rPr lang="fr-FR" sz="1800" dirty="0"/>
              <a:t>	</a:t>
            </a:r>
            <a:r>
              <a:rPr lang="fr-FR" sz="1800" noProof="0"/>
              <a:t>ou  </a:t>
            </a:r>
            <a:endParaRPr lang="fr-FR" sz="1800" noProof="0" dirty="0"/>
          </a:p>
          <a:p>
            <a:pPr lvl="1">
              <a:spcBef>
                <a:spcPts val="1800"/>
              </a:spcBef>
            </a:pPr>
            <a:r>
              <a:rPr lang="fr-FR" noProof="0" dirty="0"/>
              <a:t>Orientez le client immédiatement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fr-FR" sz="2400" noProof="0" dirty="0"/>
          </a:p>
          <a:p>
            <a:endParaRPr lang="fr-FR" noProof="0" dirty="0"/>
          </a:p>
        </p:txBody>
      </p:sp>
      <p:pic>
        <p:nvPicPr>
          <p:cNvPr id="45060" name="Picture 3" descr="C:\Users\admin\AppData\Local\Temp\Temporary Internet Files\Content.IE5\K6H29HNJ\MPj040950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1762" y="1524000"/>
            <a:ext cx="19250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dirty="0"/>
              <a:t>Étape 4 de l’évaluation du client </a:t>
            </a:r>
            <a:endParaRPr lang="fr-FR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3200" dirty="0"/>
              <a:t>Après avoir participé activement à cette session, la personne pourra </a:t>
            </a:r>
            <a:r>
              <a:rPr lang="fr-FR" sz="3200" noProof="0" dirty="0"/>
              <a:t>:</a:t>
            </a:r>
          </a:p>
          <a:p>
            <a:pPr marL="398463" lvl="0" indent="-398463">
              <a:buNone/>
            </a:pPr>
            <a:r>
              <a:rPr lang="fr-FR" noProof="0" dirty="0"/>
              <a:t>1. Expliquer les étapes qu’un vendeur DVMA peut suivre pour diagnostiquer avec précision et prendre en charge des maladies précises chez des clients de six ans et plus.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fr-FR" noProof="0" dirty="0"/>
              <a:t>Évaluation du client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458200" cy="5410200"/>
          </a:xfrm>
        </p:spPr>
        <p:txBody>
          <a:bodyPr>
            <a:normAutofit/>
          </a:bodyPr>
          <a:lstStyle/>
          <a:p>
            <a:r>
              <a:rPr lang="fr-FR" sz="2600" noProof="0" dirty="0"/>
              <a:t>Le processus par lequel le vendeur DVMA : </a:t>
            </a:r>
          </a:p>
          <a:p>
            <a:pPr lvl="1"/>
            <a:r>
              <a:rPr lang="fr-FR" sz="2600" b="1" noProof="0" dirty="0"/>
              <a:t>obtient</a:t>
            </a:r>
            <a:r>
              <a:rPr lang="fr-FR" sz="2600" noProof="0" dirty="0"/>
              <a:t> </a:t>
            </a:r>
            <a:r>
              <a:rPr lang="fr-FR" sz="2600" dirty="0"/>
              <a:t>des i</a:t>
            </a:r>
            <a:r>
              <a:rPr lang="fr-FR" sz="2600" noProof="0" dirty="0"/>
              <a:t>nformations sur le client et</a:t>
            </a:r>
          </a:p>
          <a:p>
            <a:pPr lvl="1"/>
            <a:r>
              <a:rPr lang="fr-FR" sz="2600" b="1" dirty="0"/>
              <a:t>é</a:t>
            </a:r>
            <a:r>
              <a:rPr lang="fr-FR" sz="2600" b="1" noProof="0" dirty="0"/>
              <a:t>value</a:t>
            </a:r>
            <a:r>
              <a:rPr lang="fr-FR" sz="2600" noProof="0" dirty="0"/>
              <a:t> les informations pour l’aider à déterminer comment prendre en charge l’état de santé du client.</a:t>
            </a:r>
          </a:p>
          <a:p>
            <a:r>
              <a:rPr lang="fr-FR" sz="2600" noProof="0" dirty="0"/>
              <a:t>Les informations du client peuvent</a:t>
            </a:r>
          </a:p>
          <a:p>
            <a:pPr marL="0" indent="0">
              <a:buNone/>
            </a:pPr>
            <a:r>
              <a:rPr lang="fr-FR" sz="2600" noProof="0" dirty="0"/>
              <a:t>être obtenues :</a:t>
            </a:r>
          </a:p>
          <a:p>
            <a:pPr lvl="1"/>
            <a:r>
              <a:rPr lang="fr-FR" sz="2600" noProof="0" dirty="0"/>
              <a:t>Des clients eux-mêmes</a:t>
            </a:r>
          </a:p>
          <a:p>
            <a:pPr lvl="1"/>
            <a:r>
              <a:rPr lang="fr-FR" sz="2600" noProof="0" dirty="0"/>
              <a:t>Des membres de la famille</a:t>
            </a:r>
          </a:p>
          <a:p>
            <a:pPr lvl="1"/>
            <a:r>
              <a:rPr lang="fr-FR" sz="2600" noProof="0" dirty="0"/>
              <a:t>Des personnes responsables des </a:t>
            </a:r>
          </a:p>
          <a:p>
            <a:pPr marL="457200" lvl="1" indent="0">
              <a:buNone/>
            </a:pPr>
            <a:r>
              <a:rPr lang="fr-FR" sz="2600" noProof="0" dirty="0"/>
              <a:t>soins</a:t>
            </a:r>
          </a:p>
        </p:txBody>
      </p:sp>
      <p:pic>
        <p:nvPicPr>
          <p:cNvPr id="36868" name="Picture 6" descr="C:\Users\admin\AppData\Local\Temp\Temporary Internet Files\Content.IE5\K6H29HNJ\MCj023303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657600"/>
            <a:ext cx="2029579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noProof="0" dirty="0"/>
              <a:t>Informations nécessaires 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534400" cy="4800600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fr-FR" sz="3200" noProof="0" dirty="0"/>
              <a:t>Plaintes/symptômes décrits par le client.</a:t>
            </a:r>
          </a:p>
          <a:p>
            <a:pPr>
              <a:spcBef>
                <a:spcPts val="400"/>
              </a:spcBef>
            </a:pPr>
            <a:r>
              <a:rPr lang="fr-FR" sz="3200" noProof="0" dirty="0"/>
              <a:t>Antécédents récents ayant un rapport avec les symptômes.</a:t>
            </a:r>
          </a:p>
          <a:p>
            <a:pPr>
              <a:spcBef>
                <a:spcPts val="400"/>
              </a:spcBef>
            </a:pPr>
            <a:r>
              <a:rPr lang="fr-FR" sz="3200" noProof="0" dirty="0"/>
              <a:t>Médicaments qui ont été pris.</a:t>
            </a:r>
          </a:p>
          <a:p>
            <a:pPr>
              <a:spcBef>
                <a:spcPts val="400"/>
              </a:spcBef>
            </a:pPr>
            <a:r>
              <a:rPr lang="fr-FR" sz="3200" noProof="0" dirty="0"/>
              <a:t>Antécédents pharmaceutiques, y compris le respect de la posologie et les effets négatifs.</a:t>
            </a:r>
          </a:p>
          <a:p>
            <a:pPr>
              <a:spcBef>
                <a:spcPts val="400"/>
              </a:spcBef>
            </a:pPr>
            <a:r>
              <a:rPr lang="fr-FR" sz="3200" noProof="0" dirty="0"/>
              <a:t>Allergies</a:t>
            </a:r>
          </a:p>
          <a:p>
            <a:pPr>
              <a:spcBef>
                <a:spcPts val="400"/>
              </a:spcBef>
            </a:pPr>
            <a:r>
              <a:rPr lang="fr-FR" sz="3200" noProof="0" dirty="0"/>
              <a:t>Âge</a:t>
            </a:r>
          </a:p>
          <a:p>
            <a:pPr>
              <a:spcBef>
                <a:spcPts val="400"/>
              </a:spcBef>
            </a:pPr>
            <a:r>
              <a:rPr lang="fr-FR" sz="3200" noProof="0" dirty="0"/>
              <a:t>Contexte social et familial, etc.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fr-FR" noProof="0" dirty="0"/>
              <a:t>Compétences nécessaires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5029200" cy="4572000"/>
          </a:xfrm>
        </p:spPr>
        <p:txBody>
          <a:bodyPr/>
          <a:lstStyle/>
          <a:p>
            <a:r>
              <a:rPr lang="fr-FR" sz="3200" noProof="0" dirty="0"/>
              <a:t>Écoute active</a:t>
            </a:r>
          </a:p>
          <a:p>
            <a:r>
              <a:rPr lang="fr-FR" sz="3200" noProof="0" dirty="0"/>
              <a:t>Se mettre à la place du client</a:t>
            </a:r>
          </a:p>
          <a:p>
            <a:r>
              <a:rPr lang="fr-FR" sz="3200" dirty="0"/>
              <a:t>A</a:t>
            </a:r>
            <a:r>
              <a:rPr lang="fr-FR" sz="3200" noProof="0" dirty="0"/>
              <a:t>ttitude exempte de tout jugement</a:t>
            </a:r>
          </a:p>
          <a:p>
            <a:r>
              <a:rPr lang="fr-FR" sz="3200" noProof="0" dirty="0"/>
              <a:t>Bienveillance</a:t>
            </a:r>
          </a:p>
          <a:p>
            <a:r>
              <a:rPr lang="fr-FR" sz="3200" noProof="0" dirty="0"/>
              <a:t>Langue de communication</a:t>
            </a:r>
          </a:p>
          <a:p>
            <a:endParaRPr lang="fr-FR" noProof="0" dirty="0"/>
          </a:p>
        </p:txBody>
      </p:sp>
      <p:pic>
        <p:nvPicPr>
          <p:cNvPr id="46084" name="Picture 7" descr="C:\Documents and Settings\tbrock\My Documents\My Pictures\Microsoft Clip Organizer\bd07603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343400"/>
            <a:ext cx="18224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8" descr="C:\Documents and Settings\tbrock\My Documents\My Pictures\Microsoft Clip Organizer\pe06228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752600"/>
            <a:ext cx="1801813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noProof="0" dirty="0"/>
              <a:t>Tous les étapes d’évaluation du client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458200" cy="3733800"/>
          </a:xfrm>
        </p:spPr>
        <p:txBody>
          <a:bodyPr>
            <a:normAutofit/>
          </a:bodyPr>
          <a:lstStyle/>
          <a:p>
            <a:r>
              <a:rPr lang="fr-FR" noProof="0" dirty="0"/>
              <a:t>Étape 1 : Recevez le client avec courtoisie et respect.</a:t>
            </a:r>
          </a:p>
          <a:p>
            <a:r>
              <a:rPr lang="fr-FR" noProof="0" dirty="0"/>
              <a:t>Étape 2 : Notez les antécédents de l’affection du client. </a:t>
            </a:r>
          </a:p>
          <a:p>
            <a:r>
              <a:rPr lang="fr-FR" noProof="0" dirty="0"/>
              <a:t>Étape 3 : </a:t>
            </a:r>
            <a:r>
              <a:rPr lang="fr-FR" dirty="0"/>
              <a:t>Évaluez les informations que vous avez reçues et décidez des mesures à prendre pour le </a:t>
            </a:r>
            <a:r>
              <a:rPr lang="fr-FR" noProof="0" dirty="0"/>
              <a:t>client. </a:t>
            </a:r>
          </a:p>
          <a:p>
            <a:r>
              <a:rPr lang="fr-FR" noProof="0" dirty="0"/>
              <a:t>Étape 4 : Expliquez le problème au client et les mesures à prendre.</a:t>
            </a:r>
          </a:p>
        </p:txBody>
      </p:sp>
      <p:pic>
        <p:nvPicPr>
          <p:cNvPr id="41988" name="Picture 5" descr="C:\Users\admin\AppData\Local\Temp\Temporary Internet Files\Content.IE5\PKSOPVWR\MCj028110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876800"/>
            <a:ext cx="2438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noProof="0" dirty="0"/>
              <a:t>Étape 1 de l’évaluation du client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251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noProof="0" dirty="0"/>
              <a:t>Étape 1 : ACCUEILLEZ </a:t>
            </a:r>
          </a:p>
          <a:p>
            <a:pPr lvl="1"/>
            <a:endParaRPr lang="fr-FR" noProof="0" dirty="0"/>
          </a:p>
          <a:p>
            <a:pPr lvl="1"/>
            <a:r>
              <a:rPr lang="fr-FR" sz="2400" noProof="0" dirty="0"/>
              <a:t>Recevez le client avec courtoisie et respect. </a:t>
            </a:r>
          </a:p>
          <a:p>
            <a:pPr lvl="1"/>
            <a:r>
              <a:rPr lang="fr-FR" sz="2400" noProof="0" dirty="0"/>
              <a:t>Vous créez ainsi une base pour une interaction honnête et ouverte entre le responsable du DVMA et le client. </a:t>
            </a:r>
          </a:p>
        </p:txBody>
      </p:sp>
      <p:pic>
        <p:nvPicPr>
          <p:cNvPr id="41988" name="Picture 5" descr="C:\Users\admin\AppData\Local\Temp\Temporary Internet Files\Content.IE5\PKSOPVWR\MCj028110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114800"/>
            <a:ext cx="25717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0486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382000" cy="48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noProof="0" dirty="0"/>
              <a:t>Étape 2 : POSEZ DES QUESTIONS et EXAMINEZ</a:t>
            </a:r>
          </a:p>
          <a:p>
            <a:pPr marL="0" indent="0">
              <a:buNone/>
            </a:pPr>
            <a:r>
              <a:rPr lang="fr-FR" sz="2400" noProof="0" dirty="0"/>
              <a:t>1. L’âge du client ou de l’enfant.</a:t>
            </a:r>
          </a:p>
          <a:p>
            <a:pPr marL="0" lvl="1" indent="0">
              <a:buNone/>
            </a:pPr>
            <a:r>
              <a:rPr lang="fr-FR" sz="2400" noProof="0" dirty="0"/>
              <a:t>2. Le problème/la plainte/la maladie du client.</a:t>
            </a:r>
          </a:p>
          <a:p>
            <a:pPr marL="0" lvl="1" indent="0">
              <a:buNone/>
            </a:pPr>
            <a:r>
              <a:rPr lang="fr-FR" sz="2400" noProof="0" dirty="0"/>
              <a:t>3. Cherchez s’il y a des signes d’alerte</a:t>
            </a:r>
          </a:p>
          <a:p>
            <a:pPr marL="857250" lvl="2" indent="0">
              <a:buNone/>
            </a:pPr>
            <a:r>
              <a:rPr lang="fr-FR" sz="2200" noProof="0" dirty="0"/>
              <a:t>a. S’il y a un ou plusieurs signes d’alerte, </a:t>
            </a:r>
            <a:r>
              <a:rPr lang="fr-FR" sz="2200" b="1" noProof="0" dirty="0"/>
              <a:t>ORIENTEZ</a:t>
            </a:r>
            <a:r>
              <a:rPr lang="fr-FR" sz="2200" noProof="0" dirty="0"/>
              <a:t> le client.</a:t>
            </a:r>
          </a:p>
          <a:p>
            <a:pPr marL="857250" lvl="2" indent="0">
              <a:buNone/>
            </a:pPr>
            <a:r>
              <a:rPr lang="fr-FR" sz="2200" noProof="0" dirty="0"/>
              <a:t>b. S’il n’y a pas de signes d’alerte, </a:t>
            </a:r>
            <a:r>
              <a:rPr lang="fr-FR" sz="2200" b="1" noProof="0" dirty="0"/>
              <a:t>poursuivez</a:t>
            </a:r>
            <a:r>
              <a:rPr lang="fr-FR" sz="2200" noProof="0" dirty="0"/>
              <a:t> l’évaluation.</a:t>
            </a:r>
          </a:p>
          <a:p>
            <a:pPr marL="0" lvl="1" indent="0">
              <a:buNone/>
            </a:pPr>
            <a:r>
              <a:rPr lang="fr-FR" sz="2400" noProof="0" dirty="0"/>
              <a:t>4. Depuis combien de temps le client a-t-il ce problème ? </a:t>
            </a:r>
          </a:p>
          <a:p>
            <a:pPr marL="0" lvl="1" indent="0">
              <a:buNone/>
            </a:pPr>
            <a:r>
              <a:rPr lang="fr-FR" sz="2400" noProof="0" dirty="0"/>
              <a:t>5. Quel traitement, le cas échéant, le client a-t-il reçu pour cette affection ? </a:t>
            </a:r>
          </a:p>
          <a:p>
            <a:pPr marL="857250" lvl="2" indent="0">
              <a:buNone/>
            </a:pPr>
            <a:r>
              <a:rPr lang="fr-FR" sz="2200" noProof="0" dirty="0"/>
              <a:t>a. Si on lui a donné des médicaments, demandez comment il les a pris.</a:t>
            </a:r>
          </a:p>
          <a:p>
            <a:pPr marL="0" lvl="1" indent="0">
              <a:buNone/>
            </a:pPr>
            <a:r>
              <a:rPr lang="fr-FR" sz="2400" noProof="0" dirty="0"/>
              <a:t>6. Des antécédents liés à des allergies aux médicaments.</a:t>
            </a:r>
          </a:p>
          <a:p>
            <a:pPr marL="971550" lvl="1" indent="-514350">
              <a:buFont typeface="+mj-lt"/>
              <a:buAutoNum type="arabicPeriod"/>
            </a:pPr>
            <a:endParaRPr lang="fr-FR" sz="2600" noProof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304800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/>
              <a:t>Étape 2 de l’évaluation du client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lnSpc>
                <a:spcPct val="90000"/>
              </a:lnSpc>
              <a:buNone/>
            </a:pPr>
            <a:r>
              <a:rPr lang="fr-FR" noProof="0" dirty="0"/>
              <a:t>Étape 2 : POSEZ DES QUESTIONS (suite)</a:t>
            </a:r>
          </a:p>
          <a:p>
            <a:pPr marL="57150" indent="0">
              <a:lnSpc>
                <a:spcPct val="90000"/>
              </a:lnSpc>
              <a:buNone/>
            </a:pPr>
            <a:endParaRPr lang="fr-FR" noProof="0" dirty="0"/>
          </a:p>
          <a:p>
            <a:pPr marL="0" lvl="1" indent="0">
              <a:lnSpc>
                <a:spcPct val="90000"/>
              </a:lnSpc>
              <a:buNone/>
            </a:pPr>
            <a:r>
              <a:rPr lang="fr-FR" sz="2400" noProof="0" dirty="0"/>
              <a:t>7. Le contexte familial et social (en fonction de la condition).</a:t>
            </a:r>
          </a:p>
          <a:p>
            <a:pPr marL="339725" lvl="1" indent="-339725">
              <a:lnSpc>
                <a:spcPct val="90000"/>
              </a:lnSpc>
              <a:buNone/>
            </a:pPr>
            <a:r>
              <a:rPr lang="fr-FR" sz="2400" noProof="0" dirty="0"/>
              <a:t>8. Autres informations utiles relatives à des affections spécifiques (par ex., l’utilisation de moustiquaires pour les clients atteints de paludisme, l’assainissement général et l’hygiène pour les maladies diarrhéiques, etc.)</a:t>
            </a:r>
          </a:p>
          <a:p>
            <a:pPr marL="514350" lvl="0" indent="-514350">
              <a:buNone/>
            </a:pPr>
            <a:r>
              <a:rPr lang="fr-FR" sz="2200" noProof="0" dirty="0"/>
              <a:t> </a:t>
            </a:r>
          </a:p>
          <a:p>
            <a:endParaRPr lang="fr-FR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noProof="0" dirty="0"/>
              <a:t>Étape 2 de l’évaluation du client (suite)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3067</TotalTime>
  <Words>534</Words>
  <Application>Microsoft Office PowerPoint</Application>
  <PresentationFormat>On-screen Show (4:3)</PresentationFormat>
  <Paragraphs>72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Courier New</vt:lpstr>
      <vt:lpstr>Office Theme</vt:lpstr>
      <vt:lpstr>Formation pour les dépôts de vente de médicaments accrédités  Ouganda</vt:lpstr>
      <vt:lpstr>Objectifs</vt:lpstr>
      <vt:lpstr>Évaluation du client</vt:lpstr>
      <vt:lpstr>Informations nécessaires </vt:lpstr>
      <vt:lpstr>Compétences nécessaires</vt:lpstr>
      <vt:lpstr>Tous les étapes d’évaluation du client</vt:lpstr>
      <vt:lpstr>Étape 1 de l’évaluation du client</vt:lpstr>
      <vt:lpstr>PowerPoint Presentation</vt:lpstr>
      <vt:lpstr>Étape 2 de l’évaluation du client (suite)</vt:lpstr>
      <vt:lpstr>Étape 3 de l’évaluation du client </vt:lpstr>
      <vt:lpstr>Étape 4 de l’évaluation du client 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236</cp:revision>
  <dcterms:created xsi:type="dcterms:W3CDTF">2011-09-08T16:26:48Z</dcterms:created>
  <dcterms:modified xsi:type="dcterms:W3CDTF">2019-05-16T18:47:29Z</dcterms:modified>
</cp:coreProperties>
</file>