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  <p:sldId id="263" r:id="rId9"/>
    <p:sldId id="264" r:id="rId10"/>
    <p:sldId id="266" r:id="rId11"/>
    <p:sldId id="265" r:id="rId12"/>
    <p:sldId id="267" r:id="rId13"/>
    <p:sldId id="268" r:id="rId14"/>
    <p:sldId id="269" r:id="rId15"/>
  </p:sldIdLst>
  <p:sldSz cx="9144000" cy="6858000" type="screen4x3"/>
  <p:notesSz cx="7102475" cy="93884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57" userDrawn="1">
          <p15:clr>
            <a:srgbClr val="A4A3A4"/>
          </p15:clr>
        </p15:guide>
        <p15:guide id="2" pos="2237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AA9AE"/>
    <a:srgbClr val="6693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9777"/>
    <p:restoredTop sz="86395"/>
  </p:normalViewPr>
  <p:slideViewPr>
    <p:cSldViewPr>
      <p:cViewPr varScale="1">
        <p:scale>
          <a:sx n="98" d="100"/>
          <a:sy n="98" d="100"/>
        </p:scale>
        <p:origin x="1572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687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2904" y="-108"/>
      </p:cViewPr>
      <p:guideLst>
        <p:guide orient="horz" pos="2957"/>
        <p:guide pos="2237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69424"/>
          </a:xfrm>
          <a:prstGeom prst="rect">
            <a:avLst/>
          </a:prstGeom>
        </p:spPr>
        <p:txBody>
          <a:bodyPr vert="horz" lIns="94221" tIns="47111" rIns="94221" bIns="47111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093" y="0"/>
            <a:ext cx="3077739" cy="469424"/>
          </a:xfrm>
          <a:prstGeom prst="rect">
            <a:avLst/>
          </a:prstGeom>
        </p:spPr>
        <p:txBody>
          <a:bodyPr vert="horz" lIns="94221" tIns="47111" rIns="94221" bIns="47111" rtlCol="0"/>
          <a:lstStyle>
            <a:lvl1pPr algn="r">
              <a:defRPr sz="1200"/>
            </a:lvl1pPr>
          </a:lstStyle>
          <a:p>
            <a:fld id="{5425C515-EBF0-41D8-96E7-2D26706DEA83}" type="datetimeFigureOut">
              <a:rPr lang="en-US" smtClean="0"/>
              <a:pPr/>
              <a:t>5/16/2019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917422"/>
            <a:ext cx="3077739" cy="469424"/>
          </a:xfrm>
          <a:prstGeom prst="rect">
            <a:avLst/>
          </a:prstGeom>
        </p:spPr>
        <p:txBody>
          <a:bodyPr vert="horz" lIns="94221" tIns="47111" rIns="94221" bIns="47111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093" y="8917422"/>
            <a:ext cx="3077739" cy="469424"/>
          </a:xfrm>
          <a:prstGeom prst="rect">
            <a:avLst/>
          </a:prstGeom>
        </p:spPr>
        <p:txBody>
          <a:bodyPr vert="horz" lIns="94221" tIns="47111" rIns="94221" bIns="47111" rtlCol="0" anchor="b"/>
          <a:lstStyle>
            <a:lvl1pPr algn="r">
              <a:defRPr sz="1200"/>
            </a:lvl1pPr>
          </a:lstStyle>
          <a:p>
            <a:fld id="{8E4862D2-E401-4925-A83B-5A1C6DEB95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30795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69424"/>
          </a:xfrm>
          <a:prstGeom prst="rect">
            <a:avLst/>
          </a:prstGeom>
        </p:spPr>
        <p:txBody>
          <a:bodyPr vert="horz" lIns="94221" tIns="47111" rIns="94221" bIns="47111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3" y="0"/>
            <a:ext cx="3077739" cy="469424"/>
          </a:xfrm>
          <a:prstGeom prst="rect">
            <a:avLst/>
          </a:prstGeom>
        </p:spPr>
        <p:txBody>
          <a:bodyPr vert="horz" lIns="94221" tIns="47111" rIns="94221" bIns="47111" rtlCol="0"/>
          <a:lstStyle>
            <a:lvl1pPr algn="r">
              <a:defRPr sz="1200"/>
            </a:lvl1pPr>
          </a:lstStyle>
          <a:p>
            <a:fld id="{2DE52986-1C2D-4CA3-8B26-FA33DF440027}" type="datetimeFigureOut">
              <a:rPr lang="en-US" smtClean="0"/>
              <a:pPr/>
              <a:t>5/16/2019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3325" y="703263"/>
            <a:ext cx="4695825" cy="3521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221" tIns="47111" rIns="94221" bIns="47111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459526"/>
            <a:ext cx="5681980" cy="4224814"/>
          </a:xfrm>
          <a:prstGeom prst="rect">
            <a:avLst/>
          </a:prstGeom>
        </p:spPr>
        <p:txBody>
          <a:bodyPr vert="horz" lIns="94221" tIns="47111" rIns="94221" bIns="47111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17422"/>
            <a:ext cx="3077739" cy="469424"/>
          </a:xfrm>
          <a:prstGeom prst="rect">
            <a:avLst/>
          </a:prstGeom>
        </p:spPr>
        <p:txBody>
          <a:bodyPr vert="horz" lIns="94221" tIns="47111" rIns="94221" bIns="47111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3" y="8917422"/>
            <a:ext cx="3077739" cy="469424"/>
          </a:xfrm>
          <a:prstGeom prst="rect">
            <a:avLst/>
          </a:prstGeom>
        </p:spPr>
        <p:txBody>
          <a:bodyPr vert="horz" lIns="94221" tIns="47111" rIns="94221" bIns="47111" rtlCol="0" anchor="b"/>
          <a:lstStyle>
            <a:lvl1pPr algn="r">
              <a:defRPr sz="1200"/>
            </a:lvl1pPr>
          </a:lstStyle>
          <a:p>
            <a:fld id="{B2925BE5-7870-46CA-91C3-248EB75C194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04917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925BE5-7870-46CA-91C3-248EB75C1948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844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8600" y="1066801"/>
            <a:ext cx="8686800" cy="1447799"/>
          </a:xfrm>
          <a:solidFill>
            <a:schemeClr val="accent3">
              <a:lumMod val="50000"/>
            </a:schemeClr>
          </a:solidFill>
        </p:spPr>
        <p:txBody>
          <a:bodyPr/>
          <a:lstStyle>
            <a:lvl1pPr algn="ctr">
              <a:defRPr b="1" i="1" baseline="0">
                <a:ln>
                  <a:solidFill>
                    <a:schemeClr val="tx2"/>
                  </a:solidFill>
                </a:ln>
                <a:solidFill>
                  <a:schemeClr val="bg2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dirty="0"/>
              <a:t>Accredited Drug Shops Training</a:t>
            </a:r>
            <a:br>
              <a:rPr lang="en-US" dirty="0"/>
            </a:br>
            <a:r>
              <a:rPr lang="en-US" dirty="0"/>
              <a:t>Uganda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143000" y="3048000"/>
            <a:ext cx="7620000" cy="1219200"/>
          </a:xfrm>
          <a:solidFill>
            <a:schemeClr val="accent3">
              <a:lumMod val="75000"/>
            </a:schemeClr>
          </a:solidFill>
        </p:spPr>
        <p:txBody>
          <a:bodyPr>
            <a:normAutofit/>
          </a:bodyPr>
          <a:lstStyle>
            <a:lvl1pPr marL="0" indent="0" algn="l">
              <a:buNone/>
              <a:defRPr sz="3200" b="1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Gastro Intestinal Tract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762000" y="2590800"/>
            <a:ext cx="8382000" cy="0"/>
          </a:xfrm>
          <a:prstGeom prst="line">
            <a:avLst/>
          </a:prstGeom>
          <a:ln w="38100">
            <a:solidFill>
              <a:srgbClr val="7AA9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25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924800" cy="4419599"/>
          </a:xfrm>
        </p:spPr>
        <p:txBody>
          <a:bodyPr/>
          <a:lstStyle>
            <a:lvl2pPr>
              <a:buFont typeface="Courier New" pitchFamily="49" charset="0"/>
              <a:buChar char="o"/>
              <a:defRPr/>
            </a:lvl2pPr>
            <a:lvl3pPr>
              <a:buNone/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25000"/>
            </a:schemeClr>
          </a:solidFill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3886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600200"/>
            <a:ext cx="3886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25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38862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174875"/>
            <a:ext cx="3886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535113"/>
            <a:ext cx="38862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2174875"/>
            <a:ext cx="3886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2779713" cy="1162050"/>
          </a:xfrm>
          <a:solidFill>
            <a:schemeClr val="bg2">
              <a:lumMod val="25000"/>
            </a:schemeClr>
          </a:solidFill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1435100"/>
            <a:ext cx="27797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57400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57400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001000" cy="11430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Accredited Drug Shops Training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600201"/>
            <a:ext cx="7848600" cy="114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Gastro Intestinal tract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066801"/>
            <a:ext cx="9144000" cy="1600199"/>
          </a:xfrm>
        </p:spPr>
        <p:txBody>
          <a:bodyPr>
            <a:noAutofit/>
          </a:bodyPr>
          <a:lstStyle/>
          <a:p>
            <a:r>
              <a:rPr lang="fr-FR" sz="3600" i="0" noProof="0" dirty="0"/>
              <a:t>Formation pour les dépôts de vente de médicaments accrédités </a:t>
            </a:r>
            <a:br>
              <a:rPr lang="fr-FR" sz="3600" noProof="0" dirty="0"/>
            </a:br>
            <a:r>
              <a:rPr lang="fr-FR" sz="3600" noProof="0" dirty="0"/>
              <a:t>Ouganda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2819400"/>
            <a:ext cx="8686800" cy="1295400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fr-FR" sz="4400" noProof="0" dirty="0">
                <a:solidFill>
                  <a:schemeClr val="bg1"/>
                </a:solidFill>
              </a:rPr>
              <a:t>Module 3 : Session 1</a:t>
            </a:r>
          </a:p>
          <a:p>
            <a:pPr algn="ctr"/>
            <a:r>
              <a:rPr lang="fr-FR" sz="4400" noProof="0" dirty="0">
                <a:solidFill>
                  <a:schemeClr val="bg1"/>
                </a:solidFill>
              </a:rPr>
              <a:t>Traitement susceptible d’être commencé au DVMA</a:t>
            </a:r>
          </a:p>
        </p:txBody>
      </p:sp>
      <p:pic>
        <p:nvPicPr>
          <p:cNvPr id="5" name="Picture 4" descr="C:\Users\lgwoyita\Documents\SDSI\EADSI_UG Final Documents\Marketing\ADS Pictures\ADS in Karuguz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4396811"/>
            <a:ext cx="3383280" cy="2248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Group 5"/>
          <p:cNvGrpSpPr/>
          <p:nvPr/>
        </p:nvGrpSpPr>
        <p:grpSpPr>
          <a:xfrm>
            <a:off x="541926" y="5544002"/>
            <a:ext cx="3052635" cy="953388"/>
            <a:chOff x="553715" y="5257800"/>
            <a:chExt cx="3052635" cy="953388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3715" y="5257800"/>
              <a:ext cx="1170399" cy="953388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81200" y="5750039"/>
              <a:ext cx="1625150" cy="461149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fr-FR" sz="4000" noProof="0" dirty="0"/>
              <a:t>Importance particulière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/>
            <a:r>
              <a:rPr lang="fr-FR" noProof="0" dirty="0">
                <a:solidFill>
                  <a:schemeClr val="tx2">
                    <a:lumMod val="50000"/>
                  </a:schemeClr>
                </a:solidFill>
              </a:rPr>
              <a:t>Le responsable du DVMA DOIT orienter tous les cas mentionnés plus haut dans les situations suivantes :</a:t>
            </a:r>
          </a:p>
          <a:p>
            <a:pPr lvl="1">
              <a:buFont typeface="Arial" pitchFamily="34" charset="0"/>
              <a:buChar char="•"/>
            </a:pPr>
            <a:r>
              <a:rPr lang="fr-FR" noProof="0" dirty="0">
                <a:solidFill>
                  <a:schemeClr val="tx2">
                    <a:lumMod val="50000"/>
                  </a:schemeClr>
                </a:solidFill>
              </a:rPr>
              <a:t>Il n’est pas sûr du diagnostic </a:t>
            </a:r>
            <a:r>
              <a:rPr lang="fr-FR" dirty="0">
                <a:solidFill>
                  <a:schemeClr val="tx2">
                    <a:lumMod val="50000"/>
                  </a:schemeClr>
                </a:solidFill>
              </a:rPr>
              <a:t>et/ou de la prise en charge</a:t>
            </a:r>
            <a:r>
              <a:rPr lang="fr-FR" noProof="0" dirty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  <a:p>
            <a:pPr lvl="1">
              <a:buFont typeface="Arial" pitchFamily="34" charset="0"/>
              <a:buChar char="•"/>
            </a:pPr>
            <a:r>
              <a:rPr lang="fr-FR" noProof="0" dirty="0">
                <a:solidFill>
                  <a:schemeClr val="tx2">
                    <a:lumMod val="50000"/>
                  </a:schemeClr>
                </a:solidFill>
              </a:rPr>
              <a:t>Le cas est de nature grave. </a:t>
            </a:r>
            <a:endParaRPr lang="fr-FR" dirty="0">
              <a:solidFill>
                <a:srgbClr val="FF0000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fr-FR" noProof="0" dirty="0">
                <a:solidFill>
                  <a:schemeClr val="tx2">
                    <a:lumMod val="50000"/>
                  </a:schemeClr>
                </a:solidFill>
              </a:rPr>
              <a:t>Le client a déjà reçu le traitement recommandé et il n’a pas réagi à ce traitement.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fr-FR" sz="4000" noProof="0" dirty="0"/>
              <a:t>Responsabilités supplémentaires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419599"/>
          </a:xfrm>
        </p:spPr>
        <p:txBody>
          <a:bodyPr/>
          <a:lstStyle/>
          <a:p>
            <a:pPr marL="0" indent="0"/>
            <a:r>
              <a:rPr lang="fr-FR" noProof="0" dirty="0">
                <a:solidFill>
                  <a:schemeClr val="tx2">
                    <a:lumMod val="50000"/>
                  </a:schemeClr>
                </a:solidFill>
              </a:rPr>
              <a:t>Alerter le personnel du district responsable en cas de suspicion d’une des maladies suivantes :</a:t>
            </a:r>
          </a:p>
          <a:p>
            <a:pPr lvl="1">
              <a:buFont typeface="Arial" pitchFamily="34" charset="0"/>
              <a:buChar char="•"/>
            </a:pPr>
            <a:r>
              <a:rPr lang="fr-FR" sz="3200" noProof="0" dirty="0">
                <a:solidFill>
                  <a:schemeClr val="tx2">
                    <a:lumMod val="50000"/>
                  </a:schemeClr>
                </a:solidFill>
              </a:rPr>
              <a:t>Choléra</a:t>
            </a:r>
          </a:p>
          <a:p>
            <a:pPr lvl="1">
              <a:buFont typeface="Arial" pitchFamily="34" charset="0"/>
              <a:buChar char="•"/>
            </a:pPr>
            <a:r>
              <a:rPr lang="fr-FR" sz="3200" dirty="0">
                <a:solidFill>
                  <a:schemeClr val="tx2">
                    <a:lumMod val="50000"/>
                  </a:schemeClr>
                </a:solidFill>
              </a:rPr>
              <a:t>Maladie à virus É</a:t>
            </a:r>
            <a:r>
              <a:rPr lang="fr-FR" sz="3200" noProof="0" dirty="0">
                <a:solidFill>
                  <a:schemeClr val="tx2">
                    <a:lumMod val="50000"/>
                  </a:schemeClr>
                </a:solidFill>
              </a:rPr>
              <a:t>bola</a:t>
            </a:r>
          </a:p>
          <a:p>
            <a:pPr lvl="1">
              <a:buFont typeface="Arial" pitchFamily="34" charset="0"/>
              <a:buChar char="•"/>
            </a:pPr>
            <a:r>
              <a:rPr lang="fr-FR" sz="3200" noProof="0" dirty="0">
                <a:solidFill>
                  <a:schemeClr val="tx2">
                    <a:lumMod val="50000"/>
                  </a:schemeClr>
                </a:solidFill>
              </a:rPr>
              <a:t>Maladie à virus de Marburg</a:t>
            </a:r>
          </a:p>
          <a:p>
            <a:pPr>
              <a:buFont typeface="Arial" pitchFamily="34" charset="0"/>
              <a:buChar char="•"/>
            </a:pPr>
            <a:endParaRPr lang="fr-FR" noProof="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/>
            <a:r>
              <a:rPr lang="fr-FR" noProof="0" dirty="0"/>
              <a:t>Exercice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Affections susceptibles d’être prises en charge au </a:t>
            </a:r>
            <a:r>
              <a:rPr lang="fr-FR" noProof="0" dirty="0"/>
              <a:t>DVMA - jeu de correspondance n° 1</a:t>
            </a:r>
          </a:p>
        </p:txBody>
      </p:sp>
    </p:spTree>
    <p:extLst>
      <p:ext uri="{BB962C8B-B14F-4D97-AF65-F5344CB8AC3E}">
        <p14:creationId xmlns:p14="http://schemas.microsoft.com/office/powerpoint/2010/main" val="13799676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/>
            <a:r>
              <a:rPr lang="fr-FR" noProof="0" dirty="0"/>
              <a:t>Exercice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Affections susceptibles d’être prises en charge au DVMA - jeu de correspondance n°</a:t>
            </a:r>
            <a:r>
              <a:rPr lang="fr-FR" noProof="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8033173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/>
            <a:r>
              <a:rPr lang="fr-FR" noProof="0" dirty="0"/>
              <a:t>Exercice 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noProof="0" dirty="0"/>
              <a:t>Services susceptibles d’être </a:t>
            </a:r>
            <a:r>
              <a:rPr lang="fr-FR" noProof="0"/>
              <a:t>proposés au </a:t>
            </a:r>
            <a:r>
              <a:rPr lang="fr-FR" noProof="0" dirty="0"/>
              <a:t>DVMA - jeu de correspondance</a:t>
            </a:r>
          </a:p>
        </p:txBody>
      </p:sp>
    </p:spTree>
    <p:extLst>
      <p:ext uri="{BB962C8B-B14F-4D97-AF65-F5344CB8AC3E}">
        <p14:creationId xmlns:p14="http://schemas.microsoft.com/office/powerpoint/2010/main" val="3984787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fr-FR" sz="4000" noProof="0" dirty="0"/>
              <a:t>Objectifs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/>
            <a:r>
              <a:rPr lang="fr-FR" dirty="0"/>
              <a:t>Après avoir participé activement à cette session, la personne pourra :</a:t>
            </a:r>
          </a:p>
          <a:p>
            <a:pPr marL="398463" indent="-398463"/>
            <a:r>
              <a:rPr lang="fr-FR" noProof="0" dirty="0">
                <a:solidFill>
                  <a:schemeClr val="tx2">
                    <a:lumMod val="50000"/>
                  </a:schemeClr>
                </a:solidFill>
              </a:rPr>
              <a:t>1. Déterminer si une </a:t>
            </a:r>
            <a:r>
              <a:rPr lang="fr-FR" noProof="0" dirty="0"/>
              <a:t>affecti</a:t>
            </a:r>
            <a:r>
              <a:rPr lang="fr-FR" noProof="0" dirty="0">
                <a:solidFill>
                  <a:schemeClr val="tx2">
                    <a:lumMod val="50000"/>
                  </a:schemeClr>
                </a:solidFill>
              </a:rPr>
              <a:t>on spécifique peut être prise </a:t>
            </a:r>
            <a:r>
              <a:rPr lang="fr-FR" dirty="0">
                <a:solidFill>
                  <a:schemeClr val="tx2">
                    <a:lumMod val="50000"/>
                  </a:schemeClr>
                </a:solidFill>
              </a:rPr>
              <a:t>en</a:t>
            </a:r>
            <a:r>
              <a:rPr lang="fr-FR" noProof="0" dirty="0">
                <a:solidFill>
                  <a:schemeClr val="tx2">
                    <a:lumMod val="50000"/>
                  </a:schemeClr>
                </a:solidFill>
              </a:rPr>
              <a:t> charge dans </a:t>
            </a:r>
            <a:r>
              <a:rPr lang="fr-FR" dirty="0">
                <a:solidFill>
                  <a:schemeClr val="tx2">
                    <a:lumMod val="50000"/>
                  </a:schemeClr>
                </a:solidFill>
              </a:rPr>
              <a:t>un</a:t>
            </a:r>
            <a:r>
              <a:rPr lang="fr-FR" noProof="0" dirty="0">
                <a:solidFill>
                  <a:schemeClr val="tx2">
                    <a:lumMod val="50000"/>
                  </a:schemeClr>
                </a:solidFill>
              </a:rPr>
              <a:t> DVMA.</a:t>
            </a:r>
          </a:p>
          <a:p>
            <a:pPr marL="457200" lvl="0" indent="-457200"/>
            <a:r>
              <a:rPr lang="fr-FR" noProof="0" dirty="0">
                <a:solidFill>
                  <a:schemeClr val="tx2">
                    <a:lumMod val="50000"/>
                  </a:schemeClr>
                </a:solidFill>
              </a:rPr>
              <a:t>2</a:t>
            </a:r>
            <a:r>
              <a:rPr lang="fr-FR" dirty="0">
                <a:solidFill>
                  <a:schemeClr val="tx2">
                    <a:lumMod val="50000"/>
                  </a:schemeClr>
                </a:solidFill>
              </a:rPr>
              <a:t>. Déterminer si un service spécifique peut être proposé dans un </a:t>
            </a:r>
            <a:r>
              <a:rPr lang="fr-FR" noProof="0" dirty="0">
                <a:solidFill>
                  <a:schemeClr val="tx2">
                    <a:lumMod val="50000"/>
                  </a:schemeClr>
                </a:solidFill>
              </a:rPr>
              <a:t>DVMA.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fr-FR" sz="4000" noProof="0" dirty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fr-FR" noProof="0" dirty="0">
                <a:solidFill>
                  <a:schemeClr val="tx2">
                    <a:lumMod val="50000"/>
                  </a:schemeClr>
                </a:solidFill>
              </a:rPr>
              <a:t>Cette session décrit le traitement que le responsable du DVMA peut commencer dans son dépôt.</a:t>
            </a:r>
          </a:p>
          <a:p>
            <a:pPr>
              <a:buFont typeface="Arial" pitchFamily="34" charset="0"/>
              <a:buChar char="•"/>
            </a:pPr>
            <a:r>
              <a:rPr lang="fr-FR" noProof="0" dirty="0">
                <a:solidFill>
                  <a:schemeClr val="tx2">
                    <a:lumMod val="50000"/>
                  </a:schemeClr>
                </a:solidFill>
              </a:rPr>
              <a:t>La majorité des clients dans la communauté préfère aller dans des dépôts de vente de médicaments ou des pharmacies avant de s’adresser à des centres de soins ou des hôpitaux.</a:t>
            </a:r>
          </a:p>
          <a:p>
            <a:pPr>
              <a:buFont typeface="Arial" pitchFamily="34" charset="0"/>
              <a:buChar char="•"/>
            </a:pPr>
            <a:endParaRPr lang="fr-FR" noProof="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fr-FR" sz="4000" noProof="0" dirty="0"/>
              <a:t>Pourquoi les clients viennent-ils dans des dépôts de vente de médicaments ?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Arial" pitchFamily="34" charset="0"/>
              <a:buChar char="•"/>
            </a:pPr>
            <a:r>
              <a:rPr lang="fr-FR" noProof="0" dirty="0">
                <a:solidFill>
                  <a:schemeClr val="tx2">
                    <a:lumMod val="50000"/>
                  </a:schemeClr>
                </a:solidFill>
              </a:rPr>
              <a:t>Pour obtenir un traitement</a:t>
            </a:r>
          </a:p>
          <a:p>
            <a:pPr lvl="0">
              <a:buFont typeface="Arial" pitchFamily="34" charset="0"/>
              <a:buChar char="•"/>
            </a:pPr>
            <a:r>
              <a:rPr lang="fr-FR" noProof="0" dirty="0">
                <a:solidFill>
                  <a:schemeClr val="tx2">
                    <a:lumMod val="50000"/>
                  </a:schemeClr>
                </a:solidFill>
              </a:rPr>
              <a:t>Pour acheter des médicaments </a:t>
            </a:r>
          </a:p>
          <a:p>
            <a:pPr lvl="0">
              <a:buFont typeface="Arial" pitchFamily="34" charset="0"/>
              <a:buChar char="•"/>
            </a:pPr>
            <a:r>
              <a:rPr lang="fr-FR" noProof="0" dirty="0">
                <a:solidFill>
                  <a:schemeClr val="tx2">
                    <a:lumMod val="50000"/>
                  </a:schemeClr>
                </a:solidFill>
              </a:rPr>
              <a:t>Pour demander conseil</a:t>
            </a:r>
          </a:p>
          <a:p>
            <a:pPr lvl="0">
              <a:buFont typeface="Arial" pitchFamily="34" charset="0"/>
              <a:buChar char="•"/>
            </a:pPr>
            <a:r>
              <a:rPr lang="fr-FR" noProof="0" dirty="0">
                <a:solidFill>
                  <a:schemeClr val="tx2">
                    <a:lumMod val="50000"/>
                  </a:schemeClr>
                </a:solidFill>
              </a:rPr>
              <a:t>Pour se renseigner sur la disponibilité de certains services, etc.</a:t>
            </a:r>
          </a:p>
          <a:p>
            <a:pPr>
              <a:buFont typeface="Arial" pitchFamily="34" charset="0"/>
              <a:buChar char="•"/>
            </a:pPr>
            <a:endParaRPr lang="fr-FR" noProof="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fr-FR" sz="4000" noProof="0" dirty="0"/>
              <a:t>Éléments d’un traitement réussi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noProof="0" dirty="0">
                <a:solidFill>
                  <a:schemeClr val="tx2">
                    <a:lumMod val="50000"/>
                  </a:schemeClr>
                </a:solidFill>
              </a:rPr>
              <a:t>En général, le succès d’un traitement dépend de :</a:t>
            </a:r>
            <a:endParaRPr lang="fr-FR" sz="3200" noProof="0" dirty="0">
              <a:solidFill>
                <a:schemeClr val="tx2">
                  <a:lumMod val="50000"/>
                </a:schemeClr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fr-FR" sz="3200" noProof="0" dirty="0">
                <a:solidFill>
                  <a:schemeClr val="tx2">
                    <a:lumMod val="50000"/>
                  </a:schemeClr>
                </a:solidFill>
              </a:rPr>
              <a:t>Bons soins au client </a:t>
            </a:r>
          </a:p>
          <a:p>
            <a:pPr lvl="1">
              <a:buFont typeface="Arial" pitchFamily="34" charset="0"/>
              <a:buChar char="•"/>
            </a:pPr>
            <a:r>
              <a:rPr lang="fr-FR" sz="3200" dirty="0">
                <a:solidFill>
                  <a:schemeClr val="tx2">
                    <a:lumMod val="50000"/>
                  </a:schemeClr>
                </a:solidFill>
              </a:rPr>
              <a:t>Compétences de communication </a:t>
            </a:r>
          </a:p>
          <a:p>
            <a:pPr lvl="1">
              <a:buFont typeface="Arial" pitchFamily="34" charset="0"/>
              <a:buChar char="•"/>
            </a:pPr>
            <a:r>
              <a:rPr lang="fr-FR" sz="3200" noProof="0" dirty="0">
                <a:solidFill>
                  <a:schemeClr val="tx2">
                    <a:lumMod val="50000"/>
                  </a:schemeClr>
                </a:solidFill>
              </a:rPr>
              <a:t>Bonnes connaissances médicales de basse</a:t>
            </a:r>
          </a:p>
          <a:p>
            <a:pPr lvl="1">
              <a:buFont typeface="Arial" pitchFamily="34" charset="0"/>
              <a:buChar char="•"/>
            </a:pPr>
            <a:r>
              <a:rPr lang="fr-FR" sz="3200" noProof="0" dirty="0">
                <a:solidFill>
                  <a:schemeClr val="tx2">
                    <a:lumMod val="50000"/>
                  </a:schemeClr>
                </a:solidFill>
              </a:rPr>
              <a:t>Évaluation adéquate</a:t>
            </a:r>
          </a:p>
          <a:p>
            <a:pPr lvl="1">
              <a:buFont typeface="Arial" pitchFamily="34" charset="0"/>
              <a:buChar char="•"/>
            </a:pPr>
            <a:r>
              <a:rPr lang="fr-FR" sz="3200" dirty="0">
                <a:solidFill>
                  <a:schemeClr val="tx2">
                    <a:lumMod val="50000"/>
                  </a:schemeClr>
                </a:solidFill>
              </a:rPr>
              <a:t>A</a:t>
            </a:r>
            <a:r>
              <a:rPr lang="fr-FR" sz="3200" noProof="0" dirty="0">
                <a:solidFill>
                  <a:schemeClr val="tx2">
                    <a:lumMod val="50000"/>
                  </a:schemeClr>
                </a:solidFill>
              </a:rPr>
              <a:t>ttitude positive à l’égard du travail </a:t>
            </a:r>
          </a:p>
          <a:p>
            <a:endParaRPr lang="fr-FR" noProof="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fr-FR" sz="4000" dirty="0"/>
              <a:t>Affections</a:t>
            </a:r>
            <a:r>
              <a:rPr lang="fr-FR" sz="4000" noProof="0" dirty="0"/>
              <a:t> susceptibles d’être prises en charge au DVMA (1)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>
              <a:buFont typeface="Arial" pitchFamily="34" charset="0"/>
              <a:buChar char="•"/>
            </a:pPr>
            <a:r>
              <a:rPr lang="fr-FR" sz="3000" dirty="0">
                <a:solidFill>
                  <a:schemeClr val="tx2">
                    <a:lumMod val="50000"/>
                  </a:schemeClr>
                </a:solidFill>
              </a:rPr>
              <a:t>Le paludisme sans complication chez les adultes et les enfants</a:t>
            </a:r>
            <a:endParaRPr lang="fr-FR" sz="3000" noProof="0" dirty="0">
              <a:solidFill>
                <a:schemeClr val="tx2">
                  <a:lumMod val="50000"/>
                </a:schemeClr>
              </a:solidFill>
            </a:endParaRPr>
          </a:p>
          <a:p>
            <a:pPr lvl="0">
              <a:buFont typeface="Arial" pitchFamily="34" charset="0"/>
              <a:buChar char="•"/>
            </a:pPr>
            <a:r>
              <a:rPr lang="fr-FR" sz="3000" noProof="0" dirty="0">
                <a:solidFill>
                  <a:schemeClr val="tx2">
                    <a:lumMod val="50000"/>
                  </a:schemeClr>
                </a:solidFill>
              </a:rPr>
              <a:t>Les infections des voies respiratoires supérieures</a:t>
            </a:r>
          </a:p>
          <a:p>
            <a:pPr lvl="1"/>
            <a:r>
              <a:rPr lang="fr-FR" sz="2600" dirty="0">
                <a:solidFill>
                  <a:schemeClr val="tx2">
                    <a:lumMod val="50000"/>
                  </a:schemeClr>
                </a:solidFill>
              </a:rPr>
              <a:t>Les r</a:t>
            </a:r>
            <a:r>
              <a:rPr lang="fr-FR" sz="2600" noProof="0" dirty="0">
                <a:solidFill>
                  <a:schemeClr val="tx2">
                    <a:lumMod val="50000"/>
                  </a:schemeClr>
                </a:solidFill>
              </a:rPr>
              <a:t>humes, la rhinite allergique (adultes et enfants)</a:t>
            </a:r>
          </a:p>
          <a:p>
            <a:pPr lvl="1"/>
            <a:r>
              <a:rPr lang="fr-FR" sz="2600" dirty="0">
                <a:solidFill>
                  <a:schemeClr val="tx2">
                    <a:lumMod val="50000"/>
                  </a:schemeClr>
                </a:solidFill>
              </a:rPr>
              <a:t>La </a:t>
            </a:r>
            <a:r>
              <a:rPr lang="fr-FR" sz="2400" dirty="0"/>
              <a:t>pneumonie non sévère </a:t>
            </a:r>
            <a:r>
              <a:rPr lang="fr-FR" sz="2400" b="1" dirty="0"/>
              <a:t>uniquement chez les enfants de 2 mois à 5 ans </a:t>
            </a:r>
            <a:r>
              <a:rPr lang="fr-FR" sz="2400" dirty="0"/>
              <a:t>(sans signe d’alerte ou de dépression du thorax, ou de stridor chez un enfant calme</a:t>
            </a:r>
            <a:r>
              <a:rPr lang="fr-FR" sz="2600" noProof="0" dirty="0">
                <a:solidFill>
                  <a:schemeClr val="tx2">
                    <a:lumMod val="50000"/>
                  </a:schemeClr>
                </a:solidFill>
              </a:rPr>
              <a:t>)</a:t>
            </a:r>
          </a:p>
          <a:p>
            <a:pPr lvl="0">
              <a:buFont typeface="Arial" pitchFamily="34" charset="0"/>
              <a:buChar char="•"/>
            </a:pPr>
            <a:r>
              <a:rPr lang="fr-FR" sz="3000" dirty="0">
                <a:solidFill>
                  <a:schemeClr val="tx2">
                    <a:lumMod val="50000"/>
                  </a:schemeClr>
                </a:solidFill>
              </a:rPr>
              <a:t>La d</a:t>
            </a:r>
            <a:r>
              <a:rPr lang="fr-FR" sz="3000" noProof="0" dirty="0">
                <a:solidFill>
                  <a:schemeClr val="tx2">
                    <a:lumMod val="50000"/>
                  </a:schemeClr>
                </a:solidFill>
              </a:rPr>
              <a:t>iarrhée chez les enfants et adultes </a:t>
            </a:r>
          </a:p>
          <a:p>
            <a:pPr lvl="1"/>
            <a:r>
              <a:rPr lang="fr-FR" sz="2600" b="1" noProof="0" dirty="0">
                <a:solidFill>
                  <a:schemeClr val="tx2">
                    <a:lumMod val="50000"/>
                  </a:schemeClr>
                </a:solidFill>
              </a:rPr>
              <a:t>Sauf</a:t>
            </a:r>
            <a:r>
              <a:rPr lang="fr-FR" sz="2600" noProof="0" dirty="0">
                <a:solidFill>
                  <a:schemeClr val="tx2">
                    <a:lumMod val="50000"/>
                  </a:schemeClr>
                </a:solidFill>
              </a:rPr>
              <a:t> en cas de diarrhée sanglante, diarrhée persistante, diarrhée grave ou déshydratation sévère </a:t>
            </a:r>
          </a:p>
          <a:p>
            <a:pPr>
              <a:buFont typeface="Arial" pitchFamily="34" charset="0"/>
              <a:buChar char="•"/>
            </a:pPr>
            <a:endParaRPr lang="fr-FR" noProof="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924800" cy="4876800"/>
          </a:xfrm>
        </p:spPr>
        <p:txBody>
          <a:bodyPr>
            <a:normAutofit fontScale="77500" lnSpcReduction="20000"/>
          </a:bodyPr>
          <a:lstStyle/>
          <a:p>
            <a:pPr lvl="0">
              <a:buFont typeface="Arial" pitchFamily="34" charset="0"/>
              <a:buChar char="•"/>
            </a:pPr>
            <a:r>
              <a:rPr lang="fr-FR" sz="3600" noProof="0" dirty="0">
                <a:solidFill>
                  <a:schemeClr val="tx2">
                    <a:lumMod val="50000"/>
                  </a:schemeClr>
                </a:solidFill>
              </a:rPr>
              <a:t>Les infections de l’oreille </a:t>
            </a:r>
          </a:p>
          <a:p>
            <a:pPr lvl="1"/>
            <a:r>
              <a:rPr lang="fr-FR" sz="3100" noProof="0" dirty="0">
                <a:solidFill>
                  <a:schemeClr val="tx2">
                    <a:lumMod val="50000"/>
                  </a:schemeClr>
                </a:solidFill>
              </a:rPr>
              <a:t>Sauf dans les cas de gonflements sensibles derrière l’oreille (mastoïdite)</a:t>
            </a:r>
          </a:p>
          <a:p>
            <a:pPr lvl="0">
              <a:buFont typeface="Arial" pitchFamily="34" charset="0"/>
              <a:buChar char="•"/>
            </a:pPr>
            <a:r>
              <a:rPr lang="fr-FR" sz="3600" noProof="0" dirty="0">
                <a:solidFill>
                  <a:schemeClr val="tx2">
                    <a:lumMod val="50000"/>
                  </a:schemeClr>
                </a:solidFill>
              </a:rPr>
              <a:t>L’anémie </a:t>
            </a:r>
            <a:r>
              <a:rPr lang="fr-FR" sz="3600" dirty="0"/>
              <a:t>et la malnutrition chez les enfants de 2 mois à 5 ans uniquement</a:t>
            </a:r>
            <a:endParaRPr lang="fr-FR" sz="3600" noProof="0" dirty="0">
              <a:solidFill>
                <a:schemeClr val="tx2">
                  <a:lumMod val="50000"/>
                </a:schemeClr>
              </a:solidFill>
            </a:endParaRPr>
          </a:p>
          <a:p>
            <a:pPr lvl="1"/>
            <a:r>
              <a:rPr lang="fr-FR" sz="3100" noProof="0" dirty="0">
                <a:solidFill>
                  <a:schemeClr val="tx2">
                    <a:lumMod val="50000"/>
                  </a:schemeClr>
                </a:solidFill>
              </a:rPr>
              <a:t>Sauf dans les cas sévères</a:t>
            </a:r>
          </a:p>
          <a:p>
            <a:pPr lvl="0">
              <a:buFont typeface="Arial" pitchFamily="34" charset="0"/>
              <a:buChar char="•"/>
            </a:pPr>
            <a:r>
              <a:rPr lang="fr-FR" sz="3600" noProof="0" dirty="0">
                <a:solidFill>
                  <a:schemeClr val="tx2">
                    <a:lumMod val="50000"/>
                  </a:schemeClr>
                </a:solidFill>
              </a:rPr>
              <a:t>Les </a:t>
            </a:r>
            <a:r>
              <a:rPr lang="fr-FR" sz="3600" dirty="0"/>
              <a:t>affections cutanées mineures (furoncles, dermatomycose, pied d’athlète, gale, varicelle, érythème fessier, coupures mineures</a:t>
            </a:r>
            <a:r>
              <a:rPr lang="fr-FR" sz="3600" noProof="0" dirty="0">
                <a:solidFill>
                  <a:schemeClr val="tx2">
                    <a:lumMod val="50000"/>
                  </a:schemeClr>
                </a:solidFill>
              </a:rPr>
              <a:t>)</a:t>
            </a:r>
          </a:p>
          <a:p>
            <a:pPr lvl="0">
              <a:buFont typeface="Arial" pitchFamily="34" charset="0"/>
              <a:buChar char="•"/>
            </a:pPr>
            <a:r>
              <a:rPr lang="fr-FR" sz="3600" noProof="0" dirty="0">
                <a:solidFill>
                  <a:schemeClr val="tx2">
                    <a:lumMod val="50000"/>
                  </a:schemeClr>
                </a:solidFill>
              </a:rPr>
              <a:t>Les affections des yeux concernant des corps étrangers ou les orgelets</a:t>
            </a:r>
          </a:p>
          <a:p>
            <a:pPr lvl="0">
              <a:buFont typeface="Arial" pitchFamily="34" charset="0"/>
              <a:buChar char="•"/>
            </a:pPr>
            <a:r>
              <a:rPr lang="fr-FR" sz="3600" noProof="0" dirty="0">
                <a:solidFill>
                  <a:schemeClr val="tx2">
                    <a:lumMod val="50000"/>
                  </a:schemeClr>
                </a:solidFill>
              </a:rPr>
              <a:t>Le traitement des poux</a:t>
            </a:r>
          </a:p>
          <a:p>
            <a:pPr>
              <a:buFont typeface="Arial" pitchFamily="34" charset="0"/>
              <a:buChar char="•"/>
            </a:pPr>
            <a:endParaRPr lang="fr-FR" noProof="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8382000" cy="1143000"/>
          </a:xfrm>
          <a:solidFill>
            <a:schemeClr val="accent3">
              <a:lumMod val="5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fr-FR" sz="4400" b="1" kern="1200" dirty="0">
                <a:effectLst/>
                <a:latin typeface="+mj-lt"/>
                <a:ea typeface="+mj-ea"/>
                <a:cs typeface="+mj-cs"/>
              </a:rPr>
              <a:t>Affections susceptibles d’être prises en charge au </a:t>
            </a:r>
            <a:r>
              <a:rPr lang="fr-FR" sz="4400" b="1" kern="1200" dirty="0">
                <a:solidFill>
                  <a:schemeClr val="bg1"/>
                </a:solidFill>
                <a:effectLst/>
                <a:latin typeface="+mj-lt"/>
                <a:ea typeface="+mj-ea"/>
                <a:cs typeface="+mj-cs"/>
              </a:rPr>
              <a:t>DVMA </a:t>
            </a:r>
            <a:r>
              <a:rPr lang="fr-FR" sz="4000" b="0" noProof="0" dirty="0"/>
              <a:t>(2)</a:t>
            </a:r>
            <a:endParaRPr lang="fr-FR" sz="4000" noProof="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610600" cy="1143000"/>
          </a:xfrm>
          <a:solidFill>
            <a:schemeClr val="accent3">
              <a:lumMod val="5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fr-FR" sz="4000" noProof="0" dirty="0"/>
              <a:t>Services susceptibles d’être proposés au DVMA (1)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924800" cy="4876800"/>
          </a:xfrm>
        </p:spPr>
        <p:txBody>
          <a:bodyPr>
            <a:normAutofit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fr-FR" sz="2800" noProof="0" dirty="0">
                <a:solidFill>
                  <a:schemeClr val="tx2">
                    <a:lumMod val="50000"/>
                  </a:schemeClr>
                </a:solidFill>
              </a:rPr>
              <a:t>Vermifuge ordinaire, en particulier pour les enfants de moins de 5 ans</a:t>
            </a:r>
          </a:p>
          <a:p>
            <a:pPr>
              <a:buFont typeface="Arial" pitchFamily="34" charset="0"/>
              <a:buChar char="•"/>
            </a:pPr>
            <a:r>
              <a:rPr lang="fr-FR" sz="2800" noProof="0" dirty="0">
                <a:solidFill>
                  <a:schemeClr val="tx2">
                    <a:lumMod val="50000"/>
                  </a:schemeClr>
                </a:solidFill>
              </a:rPr>
              <a:t>Suivi de tous les clients pris en charge</a:t>
            </a:r>
            <a:r>
              <a:rPr lang="fr-FR" sz="2800" noProof="0" dirty="0"/>
              <a:t> </a:t>
            </a:r>
            <a:r>
              <a:rPr lang="fr-FR" sz="2800" dirty="0"/>
              <a:t>au </a:t>
            </a:r>
            <a:r>
              <a:rPr lang="fr-FR" sz="2800" noProof="0" dirty="0">
                <a:solidFill>
                  <a:schemeClr val="tx2">
                    <a:lumMod val="50000"/>
                  </a:schemeClr>
                </a:solidFill>
              </a:rPr>
              <a:t>DVMA, si nécessaire</a:t>
            </a:r>
          </a:p>
          <a:p>
            <a:pPr>
              <a:buFont typeface="Arial" pitchFamily="34" charset="0"/>
              <a:buChar char="•"/>
            </a:pPr>
            <a:r>
              <a:rPr lang="fr-FR" sz="2800" noProof="0" dirty="0">
                <a:solidFill>
                  <a:schemeClr val="tx2">
                    <a:lumMod val="50000"/>
                  </a:schemeClr>
                </a:solidFill>
              </a:rPr>
              <a:t>Vérification de la situation en matière d’immunisation chez les enfants de moins de 5 ans</a:t>
            </a:r>
          </a:p>
          <a:p>
            <a:pPr>
              <a:buFont typeface="Arial" pitchFamily="34" charset="0"/>
              <a:buChar char="•"/>
            </a:pPr>
            <a:r>
              <a:rPr lang="fr-FR" sz="2800" dirty="0">
                <a:solidFill>
                  <a:schemeClr val="tx2">
                    <a:lumMod val="50000"/>
                  </a:schemeClr>
                </a:solidFill>
              </a:rPr>
              <a:t>Pl</a:t>
            </a:r>
            <a:r>
              <a:rPr lang="fr-FR" sz="2800" noProof="0" dirty="0">
                <a:solidFill>
                  <a:schemeClr val="tx2">
                    <a:lumMod val="50000"/>
                  </a:schemeClr>
                </a:solidFill>
              </a:rPr>
              <a:t>anification familiale</a:t>
            </a:r>
          </a:p>
          <a:p>
            <a:pPr lvl="1"/>
            <a:r>
              <a:rPr lang="fr-FR" sz="2400" noProof="0" dirty="0">
                <a:solidFill>
                  <a:schemeClr val="tx2">
                    <a:lumMod val="50000"/>
                  </a:schemeClr>
                </a:solidFill>
              </a:rPr>
              <a:t>Conseils relatifs à la planification familiale</a:t>
            </a:r>
          </a:p>
          <a:p>
            <a:pPr lvl="1"/>
            <a:r>
              <a:rPr lang="fr-FR" sz="2400" noProof="0" dirty="0">
                <a:solidFill>
                  <a:schemeClr val="tx2">
                    <a:lumMod val="50000"/>
                  </a:schemeClr>
                </a:solidFill>
              </a:rPr>
              <a:t>Présenter aux clients les préservatifs et les contraceptifs oraux</a:t>
            </a:r>
          </a:p>
          <a:p>
            <a:pPr lvl="1"/>
            <a:r>
              <a:rPr lang="fr-FR" sz="2400" noProof="0" dirty="0">
                <a:solidFill>
                  <a:schemeClr val="tx2">
                    <a:lumMod val="50000"/>
                  </a:schemeClr>
                </a:solidFill>
              </a:rPr>
              <a:t>Suivi des méthodes de planification familiale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fr-FR" noProof="0" dirty="0">
                <a:solidFill>
                  <a:schemeClr val="tx2">
                    <a:lumMod val="50000"/>
                  </a:schemeClr>
                </a:solidFill>
              </a:rPr>
              <a:t>Conseils pour les soins du nouveau-né</a:t>
            </a:r>
          </a:p>
          <a:p>
            <a:pPr>
              <a:buFont typeface="Arial" pitchFamily="34" charset="0"/>
              <a:buChar char="•"/>
            </a:pPr>
            <a:r>
              <a:rPr lang="fr-FR" noProof="0" dirty="0">
                <a:solidFill>
                  <a:schemeClr val="tx2">
                    <a:lumMod val="50000"/>
                  </a:schemeClr>
                </a:solidFill>
              </a:rPr>
              <a:t>Conseils sur </a:t>
            </a:r>
            <a:r>
              <a:rPr lang="fr-FR" dirty="0">
                <a:solidFill>
                  <a:schemeClr val="tx2">
                    <a:lumMod val="50000"/>
                  </a:schemeClr>
                </a:solidFill>
              </a:rPr>
              <a:t>la nutrition et les soins appropriés pour les enfants</a:t>
            </a:r>
            <a:endParaRPr lang="fr-FR" noProof="0" dirty="0">
              <a:solidFill>
                <a:schemeClr val="tx2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fr-FR" noProof="0" dirty="0">
                <a:solidFill>
                  <a:schemeClr val="tx2">
                    <a:lumMod val="50000"/>
                  </a:schemeClr>
                </a:solidFill>
              </a:rPr>
              <a:t>Évaluation des clients pour les orienter en cas d’affections chroniques comme le diabète, l’hypertension, l’asthme</a:t>
            </a:r>
          </a:p>
          <a:p>
            <a:pPr>
              <a:buFont typeface="Arial" pitchFamily="34" charset="0"/>
              <a:buChar char="•"/>
            </a:pPr>
            <a:r>
              <a:rPr lang="fr-FR" noProof="0" dirty="0">
                <a:solidFill>
                  <a:schemeClr val="tx2">
                    <a:lumMod val="50000"/>
                  </a:schemeClr>
                </a:solidFill>
              </a:rPr>
              <a:t>Premiers soins, selon la description du manuel du vendeur DVMA</a:t>
            </a:r>
          </a:p>
          <a:p>
            <a:endParaRPr lang="fr-FR" noProof="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610600" cy="1143000"/>
          </a:xfrm>
          <a:solidFill>
            <a:schemeClr val="accent3">
              <a:lumMod val="5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fr-FR" sz="4400" b="1" kern="1200" dirty="0">
                <a:solidFill>
                  <a:schemeClr val="bg1"/>
                </a:solidFill>
                <a:effectLst/>
                <a:latin typeface="+mj-lt"/>
                <a:ea typeface="+mj-ea"/>
                <a:cs typeface="+mj-cs"/>
              </a:rPr>
              <a:t>Services susceptibles d’être proposés</a:t>
            </a:r>
            <a:r>
              <a:rPr lang="fr-FR" sz="4400" b="1" kern="1200" dirty="0">
                <a:effectLst/>
                <a:latin typeface="+mj-lt"/>
                <a:ea typeface="+mj-ea"/>
                <a:cs typeface="+mj-cs"/>
              </a:rPr>
              <a:t> au </a:t>
            </a:r>
            <a:r>
              <a:rPr lang="fr-FR" sz="4400" b="1" kern="1200" dirty="0">
                <a:solidFill>
                  <a:schemeClr val="bg1"/>
                </a:solidFill>
                <a:effectLst/>
                <a:latin typeface="+mj-lt"/>
                <a:ea typeface="+mj-ea"/>
                <a:cs typeface="+mj-cs"/>
              </a:rPr>
              <a:t>DVMA </a:t>
            </a:r>
            <a:r>
              <a:rPr lang="fr-FR" sz="4000" noProof="0" dirty="0"/>
              <a:t>(2)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2429</TotalTime>
  <Words>614</Words>
  <Application>Microsoft Office PowerPoint</Application>
  <PresentationFormat>On-screen Show (4:3)</PresentationFormat>
  <Paragraphs>67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Courier New</vt:lpstr>
      <vt:lpstr>Office Theme</vt:lpstr>
      <vt:lpstr>Formation pour les dépôts de vente de médicaments accrédités  Ouganda</vt:lpstr>
      <vt:lpstr>Objectifs</vt:lpstr>
      <vt:lpstr>Introduction</vt:lpstr>
      <vt:lpstr>Pourquoi les clients viennent-ils dans des dépôts de vente de médicaments ? </vt:lpstr>
      <vt:lpstr>Éléments d’un traitement réussi</vt:lpstr>
      <vt:lpstr>Affections susceptibles d’être prises en charge au DVMA (1)</vt:lpstr>
      <vt:lpstr>Affections susceptibles d’être prises en charge au DVMA (2)</vt:lpstr>
      <vt:lpstr>Services susceptibles d’être proposés au DVMA (1)</vt:lpstr>
      <vt:lpstr>Services susceptibles d’être proposés au DVMA (2)</vt:lpstr>
      <vt:lpstr>Importance particulière</vt:lpstr>
      <vt:lpstr>Responsabilités supplémentaires</vt:lpstr>
      <vt:lpstr>Exercice 1</vt:lpstr>
      <vt:lpstr>Exercice 2</vt:lpstr>
      <vt:lpstr>Exercice 3</vt:lpstr>
    </vt:vector>
  </TitlesOfParts>
  <Company>MSH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athomson</dc:creator>
  <cp:lastModifiedBy>Owner</cp:lastModifiedBy>
  <cp:revision>257</cp:revision>
  <cp:lastPrinted>2015-12-03T20:06:14Z</cp:lastPrinted>
  <dcterms:created xsi:type="dcterms:W3CDTF">2011-09-08T16:26:48Z</dcterms:created>
  <dcterms:modified xsi:type="dcterms:W3CDTF">2019-05-16T18:45:10Z</dcterms:modified>
</cp:coreProperties>
</file>