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5" r:id="rId3"/>
    <p:sldId id="258" r:id="rId4"/>
    <p:sldId id="284" r:id="rId5"/>
    <p:sldId id="259" r:id="rId6"/>
    <p:sldId id="261" r:id="rId7"/>
    <p:sldId id="262" r:id="rId8"/>
    <p:sldId id="263" r:id="rId9"/>
    <p:sldId id="279" r:id="rId10"/>
    <p:sldId id="264" r:id="rId11"/>
    <p:sldId id="265" r:id="rId12"/>
    <p:sldId id="278" r:id="rId13"/>
    <p:sldId id="267" r:id="rId14"/>
    <p:sldId id="280" r:id="rId15"/>
    <p:sldId id="269" r:id="rId16"/>
    <p:sldId id="281" r:id="rId17"/>
    <p:sldId id="270" r:id="rId18"/>
    <p:sldId id="282" r:id="rId19"/>
    <p:sldId id="271" r:id="rId20"/>
    <p:sldId id="272" r:id="rId21"/>
    <p:sldId id="283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abienne Boulongne-Collier" initials="FB [7]" lastIdx="1" clrIdx="6">
    <p:extLst/>
  </p:cmAuthor>
  <p:cmAuthor id="1" name="Fabienne Boulongne-Collier" initials="FB" lastIdx="1" clrIdx="0">
    <p:extLst/>
  </p:cmAuthor>
  <p:cmAuthor id="2" name="Fabienne Boulongne-Collier" initials="FB [2]" lastIdx="1" clrIdx="1">
    <p:extLst/>
  </p:cmAuthor>
  <p:cmAuthor id="3" name="Fabienne Boulongne-Collier" initials="FB [3]" lastIdx="1" clrIdx="2">
    <p:extLst/>
  </p:cmAuthor>
  <p:cmAuthor id="4" name="Fabienne Boulongne-Collier" initials="FB [4]" lastIdx="1" clrIdx="3">
    <p:extLst/>
  </p:cmAuthor>
  <p:cmAuthor id="5" name="Fabienne Boulongne-Collier" initials="FB [5]" lastIdx="1" clrIdx="4">
    <p:extLst/>
  </p:cmAuthor>
  <p:cmAuthor id="6" name="Fabienne Boulongne-Collier" initials="FB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73"/>
    <p:restoredTop sz="94422"/>
  </p:normalViewPr>
  <p:slideViewPr>
    <p:cSldViewPr>
      <p:cViewPr varScale="1">
        <p:scale>
          <a:sx n="121" d="100"/>
          <a:sy n="121" d="100"/>
        </p:scale>
        <p:origin x="24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4-22T16:04:04.452" idx="1">
    <p:pos x="10" y="10"/>
    <p:text>Mettre ou non à l'impératif ????</p:text>
    <p:extLst>
      <p:ext uri="{C676402C-5697-4E1C-873F-D02D1690AC5C}">
        <p15:threadingInfo xmlns:p15="http://schemas.microsoft.com/office/powerpoint/2012/main" timeZoneBias="420"/>
      </p:ext>
    </p:extLst>
  </p:cm>
  <p:cm authorId="3" dt="2019-04-22T16:04:43.829" idx="1">
    <p:pos x="10" y="106"/>
    <p:text>supprimer l'espace avant le point</p:text>
    <p:extLst>
      <p:ext uri="{C676402C-5697-4E1C-873F-D02D1690AC5C}">
        <p15:threadingInfo xmlns:p15="http://schemas.microsoft.com/office/powerpoint/2012/main" timeZoneBias="420">
          <p15:parentCm authorId="2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9-04-22T16:04:55.900" idx="1">
    <p:pos x="10" y="10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928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5/13/19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69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188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[Left side, from top to bottom] </a:t>
            </a:r>
            <a:r>
              <a:rPr lang="fr-FR" noProof="0" dirty="0"/>
              <a:t>iris, pupille, sclère</a:t>
            </a:r>
          </a:p>
          <a:p>
            <a:r>
              <a:rPr lang="en-US" dirty="0"/>
              <a:t>[Right side] </a:t>
            </a:r>
            <a:r>
              <a:rPr lang="fr-FR" noProof="0" dirty="0"/>
              <a:t>conjonctive (tapisse les paupières et la surface de l’œil)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32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search.yahoo.com/images/view;_ylt=A0PDoX8FNYROZzQAASCJzbkF;_ylu=X3oDMTBlMTQ4cGxyBHNlYwNzcgRzbGsDaW1n?back=http://images.search.yahoo.com/search/images?p=Foreign+body+in+eye+photos&amp;n=30&amp;ei=utf-8&amp;y=Search&amp;fr=yfp-t-701-s&amp;b=1&amp;tab=organic&amp;w=580&amp;h=435&amp;imgurl=www.insightseyecare.net/PageImages/ConjunctivalForeignBody.jpg&amp;rurl=http://www.insightseyecare.net/emergency.html&amp;size=51.5+KB&amp;name=If+an+eye+care+emergency+arises+please+call+Dr+Klopfenstein&amp;" TargetMode="Externa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search.yahoo.com/images/view;_ylt=A0PDoYAlPYROZ3YA6i6JzbkF;_ylu=X3oDMTBlMTQ4cGxyBHNlYwNzcgRzbGsDaW1n?back=http://images.search.yahoo.com/search/images?p=opthalmia+new+borne&amp;n=30&amp;ei=utf-8&amp;y=Search&amp;fr=yfp-t-701-s&amp;b=1&amp;tab=organic&amp;w=700&amp;h=406&amp;imgurl=rpmedia.ask.com/ts?u=/wikipedia/commons/thumb/2/27/Gonococcal_ophthalmia_neonatorum.jpg/190px-Gonococcal_ophthalmia_neonatorum.jpg&amp;rurl=http://www.ask.com/wiki/Neonatal_conjunctivitis&amp;size=28.3+KB&amp;name=newborn+with+gonococcal+ophthalmia+neonatorum.&amp;p=opthalmia+new+borne&amp;oid=23b616ea90f298b50b061da4c73c62a2&amp;fr2=&amp;fr=yfp-t-701-s&amp;rw=ophthalmia+newborn&amp;tt=newborn+with+gonococcal+ophthalmia+neonatorum.&amp;b=0&amp;ni=28&amp;no=2&amp;tab=organic&amp;sigr=11fbjhvjs&amp;sigb=13o53lv1j&amp;sigi=142j8df8f&amp;.crumb=Z8nR4Fw7wY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search.yahoo.com/images/view;_ylt=A0PDoYAlPYROZ3YA6i6JzbkF;_ylu=X3oDMTBlMTQ4cGxyBHNlYwNzcgRzbGsDaW1n?back=http://images.search.yahoo.com/search/images?p=opthalmia+new+borne&amp;n=30&amp;ei=utf-8&amp;y=Search&amp;fr=yfp-t-701-s&amp;b=1&amp;tab=organic&amp;w=700&amp;h=406&amp;imgurl=rpmedia.ask.com/ts?u=/wikipedia/commons/thumb/2/27/Gonococcal_ophthalmia_neonatorum.jpg/190px-Gonococcal_ophthalmia_neonatorum.jpg&amp;rurl=http://www.ask.com/wiki/Neonatal_conjunctivitis&amp;size=28.3+KB&amp;name=newborn+with+gonococcal+ophthalmia+neonatorum.&amp;p=opthalmia+new+borne&amp;oid=23b616ea90f298b50b061da4c73c62a2&amp;fr2=&amp;fr=yfp-t-701-s&amp;rw=ophthalmia+newborn&amp;tt=newborn+with+gonococcal+ophthalmia+neonatorum.&amp;b=0&amp;ni=28&amp;no=2&amp;tab=organic&amp;sigr=11fbjhvjs&amp;sigb=13o53lv1j&amp;sigi=142j8df8f&amp;.crumb=Z8nR4Fw7wY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search.yahoo.com/images/view;_ylt=A0PDoX6ENYROUw8ACwSJzbkF;_ylu=X3oDMTBlMTQ4cGxyBHNlYwNzcgRzbGsDaW1n?back=http://images.search.yahoo.com/search/images?p=stye+photos&amp;sado=1&amp;n=30&amp;ei=utf-8&amp;fr=yfp-t-701-s&amp;fr2=sg-gac&amp;b=1&amp;tab=organic&amp;w=400&amp;h=320&amp;imgurl=medicalimages.allrefer.com/large/stye.jpg&amp;rurl=http://health.allrefer.com/pictures-images/stye.html&amp;size=7.4+KB&amp;name=Stye+(Pictures,+Images,+Photos,+&amp;amp;+Diagrams)&amp;p=stye+photos&amp;oid=21610d5858b4caa6c3ea5f63a3cd9ddc&amp;fr2=sg-gac&amp;fr=yfp-t-701-s&amp;tt=Stye+(Pictures,+Images,+Photos,+&amp;amp;+Diagrams)&amp;b=0&amp;ni=28&amp;no=7&amp;tab=organic&amp;sigr=11k9s2knp&amp;sigb=13pcd6l09&amp;sigi=119vvt42q&amp;.crumb=Z8nR4Fw7wY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search.yahoo.com/images/view;_ylt=A0PDoX6ENYROUw8ACwSJzbkF;_ylu=X3oDMTBlMTQ4cGxyBHNlYwNzcgRzbGsDaW1n?back=http://images.search.yahoo.com/search/images?p=stye+photos&amp;sado=1&amp;n=30&amp;ei=utf-8&amp;fr=yfp-t-701-s&amp;fr2=sg-gac&amp;b=1&amp;tab=organic&amp;w=400&amp;h=320&amp;imgurl=medicalimages.allrefer.com/large/stye.jpg&amp;rurl=http://health.allrefer.com/pictures-images/stye.html&amp;size=7.4+KB&amp;name=Stye+(Pictures,+Images,+Photos,+&amp;amp;+Diagrams)&amp;p=stye+photos&amp;oid=21610d5858b4caa6c3ea5f63a3cd9ddc&amp;fr2=sg-gac&amp;fr=yfp-t-701-s&amp;tt=Stye+(Pictures,+Images,+Photos,+&amp;amp;+Diagrams)&amp;b=0&amp;ni=28&amp;no=7&amp;tab=organic&amp;sigr=11k9s2knp&amp;sigb=13pcd6l09&amp;sigi=119vvt42q&amp;.crumb=Z8nR4Fw7wY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search.yahoo.com/images/view;_ylt=A0PDoX9tN4RO2VQASieJzbkF;_ylu=X3oDMTBlMTQ4cGxyBHNlYwNzcgRzbGsDaW1n?back=http://images.search.yahoo.com/search/images?p=eye+cataract&amp;sado=1&amp;n=30&amp;ei=utf-8&amp;fr=yfp-t-701-s&amp;fr2=sg-gac&amp;b=1&amp;tab=organic&amp;w=1600&amp;h=1200&amp;imgurl=lh5.ggpht.com/-ZWwblGc2eDo/SODqnPaci7I/AAAAAAAAB6U/r0_Gm-DEN8Q/IMG_0516.JPG&amp;rurl=http://picasaweb.google.com/lh/photo/Q60wnvZna7pmWbshxk4BHg&amp;size=808.1+KB&amp;name=cataract+eye+-+she+is+totally+blind+in+one+eye&amp;p=eye+cataract&amp;oid=978b92626f16cb5384e69fb4ac97c476&amp;fr2=sg-gac&amp;fr=yfp-t-701-s&amp;tt=cataract+eye+-+she+is+totally+blind+in+one+eye&amp;b=0&amp;ni=28&amp;no=18&amp;tab=organic&amp;sigr=11r51f2sk&amp;sigb=13qrcb4n4&amp;sigi=12b04h23v&amp;.crumb=Z8nR4Fw7wY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search.yahoo.com/images/view;_ylt=A0PDoTCpPIROQRkAd9.JzbkF;_ylu=X3oDMTBlMTQ4cGxyBHNlYwNzcgRzbGsDaW1n?back=http://images.search.yahoo.com/search/images?p=bacterial+keratitis&amp;sado=1&amp;n=30&amp;ei=utf-8&amp;fr=yfp-t-701-s&amp;fr2=sg-gac&amp;b=1&amp;tab=organic&amp;w=500&amp;h=500&amp;imgurl=eyepathologist.com/images/KL14053.jpg&amp;rurl=http://eyepathologist.com/disease.asp?IDNUM=324630&amp;size=104+KB&amp;name=The+EyePathologist+-+Keratitis+-+infectious+-+%C2%A9+Duke+University&amp;p=bacterial+keratitis&amp;oid=28de0d8b903204da52b16fd35ba67d47&amp;fr2=sg-gac&amp;fr=yfp-t-701-s&amp;tt=The+EyePathologist+-+Keratitis+-+infectious+-+%C2%A9+Duke+University&amp;b=0&amp;ni=28&amp;no=1&amp;tab=organic&amp;sigr=11i8jkuas&amp;sigb=141mbgbut&amp;sigi=115vjpgj8&amp;.crumb=Z8nR4Fw7wY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search.yahoo.com/images/view;_ylt=A0PDoTCpPIROQRkAd9.JzbkF;_ylu=X3oDMTBlMTQ4cGxyBHNlYwNzcgRzbGsDaW1n?back=http://images.search.yahoo.com/search/images?p=bacterial+keratitis&amp;sado=1&amp;n=30&amp;ei=utf-8&amp;fr=yfp-t-701-s&amp;fr2=sg-gac&amp;b=1&amp;tab=organic&amp;w=500&amp;h=500&amp;imgurl=eyepathologist.com/images/KL14053.jpg&amp;rurl=http://eyepathologist.com/disease.asp?IDNUM=324630&amp;size=104+KB&amp;name=The+EyePathologist+-+Keratitis+-+infectious+-+%C2%A9+Duke+University&amp;p=bacterial+keratitis&amp;oid=28de0d8b903204da52b16fd35ba67d47&amp;fr2=sg-gac&amp;fr=yfp-t-701-s&amp;tt=The+EyePathologist+-+Keratitis+-+infectious+-+%C2%A9+Duke+University&amp;b=0&amp;ni=28&amp;no=1&amp;tab=organic&amp;sigr=11i8jkuas&amp;sigb=141mbgbut&amp;sigi=115vjpgj8&amp;.crumb=Z8nR4Fw7wYT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search.yahoo.com/images/view;_ylt=A0PDoTBqPYROzwgArXWJzbkF;_ylu=X3oDMTBlMTQ4cGxyBHNlYwNzcgRzbGsDaW1n?back=http://images.search.yahoo.com/search/images?p=xeropthalmia&amp;n=30&amp;ei=utf-8&amp;y=Search&amp;fr=yfp-t-701-s&amp;b=1&amp;tab=organic&amp;w=238&amp;h=269&amp;imgurl=www.ssc.education.ed.ac.uk/resources/vi&amp;amp;multi/bowmandutton/plate1.jpg&amp;rurl=http://www.ssc.education.ed.ac.uk/resources/vi&amp;amp;multi/bowmandutton/bowmandutton3.html&amp;size=20.3+KB&amp;name=Definition:+Scarring+of+the+cornea+due+to+poor+wetting+by+the+tear+...&amp;p=xeropthalmia&amp;oid=6c39101d325ec68e748d1fc2141dcc4e&amp;fr2=&amp;fr=yfp-t-701-s&amp;rw=xerophthalmia&amp;tt=Definition:+Scarring+of+the+cornea+due+to+poor+wetting+by+the+tear+...&amp;b=0&amp;ni=28&amp;no=27&amp;tab=organic&amp;sigr=12or7cotd&amp;sigb=13hnvbuf8&amp;sigi=12936dr4o&amp;.crumb=Z8nR4Fw7wY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19400"/>
            <a:ext cx="8534400" cy="1447800"/>
          </a:xfrm>
        </p:spPr>
        <p:txBody>
          <a:bodyPr>
            <a:noAutofit/>
          </a:bodyPr>
          <a:lstStyle/>
          <a:p>
            <a:pPr algn="ctr"/>
            <a:r>
              <a:rPr lang="fr-FR" sz="4000" dirty="0"/>
              <a:t>Module 3 : Session 12</a:t>
            </a:r>
          </a:p>
          <a:p>
            <a:pPr algn="ctr"/>
            <a:r>
              <a:rPr lang="fr-FR" sz="4000" dirty="0"/>
              <a:t>Affections de l’œil</a:t>
            </a:r>
            <a:r>
              <a:rPr lang="fr-FR" sz="400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85800" y="5638800"/>
            <a:ext cx="3052635" cy="953388"/>
            <a:chOff x="553715" y="5257800"/>
            <a:chExt cx="3052635" cy="9533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Évaluation du patient pour l’œil rouge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9226387"/>
              </p:ext>
            </p:extLst>
          </p:nvPr>
        </p:nvGraphicFramePr>
        <p:xfrm>
          <a:off x="685800" y="1752600"/>
          <a:ext cx="7772400" cy="519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Raison</a:t>
                      </a:r>
                      <a:endParaRPr lang="fr-FR" sz="1800" b="1" i="0" noProof="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Depuis combien de temps avez-vous l’œil rouge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à connaître la cause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conjonctivites virales et bactériennes ne durent souvent qu’une courte période de temps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allergique dure longtemps</a:t>
                      </a:r>
                      <a:r>
                        <a:rPr lang="fr-FR" sz="1800" noProof="0" dirty="0"/>
                        <a:t>.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l’œil qui coule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à connaître la cause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bactérienne cause un écoulement de pus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virale cause une démangeaison, un larmoiement mais pas d’écoulement de pus</a:t>
                      </a:r>
                      <a:r>
                        <a:rPr lang="fr-FR" sz="1800" noProof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fr-FR" sz="1800" noProof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Vos yeux vous démangent-ils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allergique cause une démangeaison des yeux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conjonctivites virales et bactériennes ne causent pas de démangeaison</a:t>
                      </a:r>
                      <a:r>
                        <a:rPr lang="fr-FR" sz="1800" noProof="0" dirty="0"/>
                        <a:t>.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Évaluation du patient pour l’œil rouge </a:t>
            </a:r>
            <a:r>
              <a:rPr lang="en-US" b="0" dirty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06009912"/>
              </p:ext>
            </p:extLst>
          </p:nvPr>
        </p:nvGraphicFramePr>
        <p:xfrm>
          <a:off x="685800" y="1600201"/>
          <a:ext cx="7848600" cy="5189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999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Justification de la question</a:t>
                      </a:r>
                      <a:endParaRPr lang="fr-FR" sz="18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9564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du mal à voir clairement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perte de vision indique un problème sérieux qui requiert une orientation immédiate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478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Connaissez-vous des personnes dans votre entourage qui présentent le même problème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virale affecte généralement beaucoup de personnes à la fois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5434">
                <a:tc>
                  <a:txBody>
                    <a:bodyPr/>
                    <a:lstStyle/>
                    <a:p>
                      <a:pPr marL="6858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Avez-vous d’autres maladies, comme de l’allergie nasale ou de l’asthme 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conjonctivite allergique est courante chez les personnes souffrant d’allergies</a:t>
                      </a:r>
                      <a:r>
                        <a:rPr lang="fr-FR" sz="1800" noProof="0" dirty="0"/>
                        <a:t>.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0124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traitement avez-vous reçu jusqu’à maintenant </a:t>
                      </a:r>
                      <a:r>
                        <a:rPr lang="fr-FR" sz="1800" noProof="0" dirty="0"/>
                        <a:t>?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à choisir le médicament qui convient au patient</a:t>
                      </a:r>
                      <a:r>
                        <a:rPr lang="fr-FR" sz="1800" noProof="0" dirty="0"/>
                        <a:t>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Peut guider la décision d’orientation, surtout si les symptômes s’aggravent</a:t>
                      </a:r>
                      <a:r>
                        <a:rPr lang="fr-FR" sz="1800" noProof="0" dirty="0"/>
                        <a:t>.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01000" cy="944563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Prise en charge de l’œil rouge </a:t>
            </a:r>
            <a:r>
              <a:rPr lang="fr-FR" sz="4000" b="1" dirty="0"/>
              <a:t>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28653038"/>
              </p:ext>
            </p:extLst>
          </p:nvPr>
        </p:nvGraphicFramePr>
        <p:xfrm>
          <a:off x="762000" y="1447800"/>
          <a:ext cx="8153400" cy="5074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r>
                        <a:rPr lang="fr-FR" sz="2000" b="1" i="0" baseline="0" noProof="0" dirty="0"/>
                        <a:t>Signes et symptômes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Œil rouge sans écoulement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Sensitivité à la lumière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Larmoiement excessif </a:t>
                      </a:r>
                      <a:r>
                        <a:rPr lang="fr-FR" sz="1800" b="0" i="0" baseline="0" noProof="0" dirty="0"/>
                        <a:t> </a:t>
                      </a:r>
                    </a:p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0" noProof="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fr-FR" sz="2000" b="1" noProof="0" dirty="0"/>
                        <a:t>Traitement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 type d’œil rouge se guérit en 1 à 2 semaines sans traitement.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Aucun antibiotique n’est nécessaire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 le patient s’il n’y a pas d’amélioration au bout d’1 semaine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fr-FR" sz="2000" b="1" i="0" baseline="0" noProof="0" dirty="0"/>
                        <a:t>Prévention</a:t>
                      </a:r>
                      <a:endParaRPr lang="fr-FR" sz="2000" b="1" i="0" noProof="0" dirty="0">
                        <a:solidFill>
                          <a:srgbClr val="FF0000"/>
                        </a:solidFill>
                      </a:endParaRP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Se laver régulièrement les mains à l’eau et au savon.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Éviter de se toucher les yeux avec les mains</a:t>
                      </a: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Utiliser une serviette et un mouchoir propres tous les jours</a:t>
                      </a: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 pas utiliser de serviettes ou de mouchoirs utilisés par d’autres</a:t>
                      </a: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FR" sz="1800" b="0" baseline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800" b="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Éviter de serrer la main d’une personne infectée</a:t>
                      </a:r>
                      <a:r>
                        <a:rPr lang="fr-FR" sz="1800" b="0" noProof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1"/>
            <a:ext cx="1828800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Prise en charge de l’œil rouge </a:t>
            </a:r>
            <a:r>
              <a:rPr lang="en-US" b="0" dirty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33054262"/>
              </p:ext>
            </p:extLst>
          </p:nvPr>
        </p:nvGraphicFramePr>
        <p:xfrm>
          <a:off x="685800" y="1447800"/>
          <a:ext cx="8229600" cy="510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5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3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0540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fr-FR" sz="1400" b="1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fr-FR" sz="1400" b="1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fr-FR" sz="1400" b="1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fr-FR" sz="1400" b="1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fr-FR" sz="1400" b="1" noProof="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fr-FR" sz="2000" b="1" noProof="0" dirty="0"/>
                        <a:t>Signes and symptômes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Rougeur de l’œil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Écoulement jaunâtre de l’œil</a:t>
                      </a:r>
                      <a:endParaRPr lang="fr-FR" sz="1800" b="0" noProof="0" dirty="0"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cils peuvent se coller en raison de l’écoulement</a:t>
                      </a:r>
                      <a:endParaRPr lang="fr-FR" sz="1800" b="0" noProof="0" dirty="0"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Sensation de corps étranger dans l’œil</a:t>
                      </a:r>
                      <a:endParaRPr lang="fr-FR" sz="1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fr-FR" sz="2000" b="1" noProof="0" dirty="0"/>
                        <a:t>Traitement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Pommade ophtalmique de tétracycline 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Appliquez 3 fois par jour pendant 7 jours,</a:t>
                      </a:r>
                      <a:endParaRPr lang="fr-FR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fr-FR" sz="1800" b="1" noProof="0" dirty="0"/>
                        <a:t> ou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Pommade ophtalmique de chloramphénicol </a:t>
                      </a: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Appliquez 3 fois par jour pendant 7 jours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 le patient s’il n’y a pas d’amélioration au bout d’1 semaine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01000" cy="944563"/>
          </a:xfrm>
        </p:spPr>
        <p:txBody>
          <a:bodyPr>
            <a:noAutofit/>
          </a:bodyPr>
          <a:lstStyle/>
          <a:p>
            <a:pPr algn="ctr"/>
            <a:r>
              <a:rPr lang="fr-FR" sz="3200" dirty="0"/>
              <a:t>Prise en charge d’un corps étranger dans l’œil</a:t>
            </a:r>
            <a:endParaRPr lang="fr-FR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6082982"/>
              </p:ext>
            </p:extLst>
          </p:nvPr>
        </p:nvGraphicFramePr>
        <p:xfrm>
          <a:off x="762000" y="1447800"/>
          <a:ext cx="8153400" cy="52532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fr-FR" sz="1800" b="1" i="0" baseline="0" noProof="0" dirty="0"/>
                    </a:p>
                    <a:p>
                      <a:pPr>
                        <a:lnSpc>
                          <a:spcPct val="80000"/>
                        </a:lnSpc>
                      </a:pPr>
                      <a:endParaRPr lang="fr-FR" sz="2000" b="1" noProof="0" dirty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sz="2000" b="1" noProof="0" dirty="0"/>
                        <a:t>Causes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Solides : poussières, insectes, métal, particules de bois</a:t>
                      </a:r>
                      <a:r>
                        <a:rPr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Liquides : éclaboussures de fluides irritants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sz="20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Signes et symptômes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Douleur, larmes et rougeur intenses 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corps étranger peut être visible. </a:t>
                      </a:r>
                      <a:endParaRPr lang="fr-FR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sz="2000" b="1" noProof="0" dirty="0"/>
                        <a:t>Prise en charge (solides)</a:t>
                      </a:r>
                      <a:r>
                        <a:rPr lang="fr-FR" sz="2000" noProof="0" dirty="0"/>
                        <a:t>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Roulez un morceau de ouate humide en forme de bâtonnet mince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Dégagez la paupière</a:t>
                      </a:r>
                      <a:r>
                        <a:rPr lang="fr-FR" sz="2000" noProof="0" dirty="0"/>
                        <a:t>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Retirez délicatement le corps étranger</a:t>
                      </a:r>
                      <a:r>
                        <a:rPr lang="fr-FR" sz="2000" noProof="0" dirty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fr-FR" sz="20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80000"/>
                        </a:lnSpc>
                      </a:pPr>
                      <a:endParaRPr lang="fr-FR" sz="2000" b="1" noProof="0" dirty="0"/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ce moyen ne marche pas </a:t>
                      </a:r>
                      <a:r>
                        <a:rPr lang="fr-FR" sz="2000" i="1" noProof="0" dirty="0"/>
                        <a:t>: </a:t>
                      </a:r>
                      <a:r>
                        <a:rPr lang="fr-FR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Orientez la personne vers un spécialiste des yeux</a:t>
                      </a:r>
                      <a:r>
                        <a:rPr lang="fr-FR" sz="2000" i="1" noProof="0" dirty="0"/>
                        <a:t>. </a:t>
                      </a:r>
                      <a:endParaRPr lang="fr-FR" sz="2000" b="1" i="1" noProof="0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endParaRPr lang="fr-FR" sz="2000" b="1" noProof="0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endParaRPr lang="fr-FR" sz="2000" b="1" noProof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2000" b="1" noProof="0" dirty="0"/>
                        <a:t>Prise en charge (liquides)</a:t>
                      </a:r>
                      <a:r>
                        <a:rPr lang="fr-FR" sz="2000" noProof="0" dirty="0"/>
                        <a:t>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endParaRPr lang="fr-FR" sz="2000" b="1" noProof="0" dirty="0"/>
                    </a:p>
                    <a:p>
                      <a:pPr marL="342900" indent="-342900">
                        <a:lnSpc>
                          <a:spcPct val="8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Lavez l’œil abondamment avec de l’eau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propre</a:t>
                      </a:r>
                      <a:r>
                        <a:rPr lang="fr-FR" sz="2000" noProof="0" dirty="0"/>
                        <a:t>.</a:t>
                      </a:r>
                    </a:p>
                    <a:p>
                      <a:pPr marL="0" indent="0"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endParaRPr lang="fr-FR" sz="2000" noProof="0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fr-FR" sz="18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la cornée est endommagée</a:t>
                      </a:r>
                      <a:r>
                        <a:rPr lang="en-US" sz="2000" b="1" i="1" dirty="0">
                          <a:effectLst/>
                        </a:rPr>
                        <a:t> </a:t>
                      </a:r>
                      <a:r>
                        <a:rPr lang="fr-FR" sz="2000" i="1" noProof="0" dirty="0"/>
                        <a:t>: Orientez le patient vers un spécialiste des yeux.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ihover-img" descr="http://ts3.mm.bing.net/images/thumbnail.aspx?q=1147982787798&amp;id=adbff64edf8fba8f71ad7cc9d7279cac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2057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82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8001000" cy="1066800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Ophtalmie du nouveau-né (1)</a:t>
            </a:r>
          </a:p>
        </p:txBody>
      </p:sp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066800"/>
            <a:ext cx="7696200" cy="5105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fr-FR" sz="2000" b="1" dirty="0"/>
              <a:t>Signes et symptômes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Écoulement de pus des yeux des nourrissons de moins de 1 mois.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Rougissement d’un œil ou des deux yeux.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Gonflement des paupières.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Écoulement purulent.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Production excessive de larme. </a:t>
            </a: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fr-FR" sz="2000" b="1" dirty="0"/>
              <a:t>Causes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Infection bactérienne (provenant du canal génital ou d’une mauvaise hygiène de la personne qui s’occupe du nourrisson).</a:t>
            </a: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endParaRPr lang="fr-FR" sz="2000" dirty="0"/>
          </a:p>
        </p:txBody>
      </p:sp>
      <p:pic>
        <p:nvPicPr>
          <p:cNvPr id="4" name="ihover-img" descr="http://ts2.mm.bing.net/images/thumbnail.aspx?q=1204471726141&amp;id=ba336bae4ba39ac8a6877f32c46fdc4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38262"/>
            <a:ext cx="291084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066800"/>
            <a:ext cx="7696200" cy="5105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fr-FR" sz="2000" b="1" dirty="0"/>
              <a:t>Prévention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Des bons soins anténatals, incluant le dépistage et le traitement d’IST et d’infections des voies urinaires de la mère.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Un accouchement hygiénique</a:t>
            </a:r>
            <a:r>
              <a:rPr lang="fr-FR" dirty="0"/>
              <a:t> </a:t>
            </a:r>
            <a:endParaRPr lang="fr-FR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fr-FR" sz="2000" b="1" dirty="0"/>
              <a:t>Prise en charge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Le DVMA ne doit pas essayer de traiter cette affection.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b="1" dirty="0"/>
              <a:t>ORIENTEZ</a:t>
            </a:r>
            <a:r>
              <a:rPr lang="fr-FR" sz="2000" dirty="0"/>
              <a:t> immédiatement l’enfant vers l’établissement de santé le plus proche.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sz="2000" b="1" dirty="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</a:pPr>
            <a:endParaRPr lang="fr-FR" sz="2000" dirty="0"/>
          </a:p>
        </p:txBody>
      </p:sp>
      <p:pic>
        <p:nvPicPr>
          <p:cNvPr id="5" name="ihover-img" descr="http://ts2.mm.bing.net/images/thumbnail.aspx?q=1204471726141&amp;id=ba336bae4ba39ac8a6877f32c46fdc4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71600"/>
            <a:ext cx="291084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8001000" cy="10668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Ophtalmie du nouveau-né </a:t>
            </a:r>
            <a:r>
              <a:rPr lang="en-GB" b="0" dirty="0"/>
              <a:t>(2)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9014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7924800" cy="990600"/>
          </a:xfrm>
        </p:spPr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r>
              <a:rPr lang="fr-FR" sz="4400" dirty="0"/>
              <a:t>Prise en charge de l’orgelet (1) </a:t>
            </a:r>
            <a:br>
              <a:rPr lang="fr-FR" sz="4400" dirty="0"/>
            </a:br>
            <a:endParaRPr lang="fr-FR" sz="4400" dirty="0"/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371600"/>
            <a:ext cx="5181600" cy="4724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2000" b="1" dirty="0"/>
              <a:t>Signes et symptômes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Démangeaisons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Enflure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Douleur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Sensibilité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Formation de pus</a:t>
            </a:r>
          </a:p>
          <a:p>
            <a:pPr marL="0" indent="0">
              <a:lnSpc>
                <a:spcPct val="80000"/>
              </a:lnSpc>
            </a:pPr>
            <a:endParaRPr lang="fr-FR" sz="2000" b="1" dirty="0"/>
          </a:p>
          <a:p>
            <a:pPr>
              <a:lnSpc>
                <a:spcPct val="80000"/>
              </a:lnSpc>
            </a:pPr>
            <a:r>
              <a:rPr lang="fr-FR" sz="2000" b="1" dirty="0"/>
              <a:t>Cause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Une infection localisée du follicule pileux des paupières (généralement bactérienne) </a:t>
            </a:r>
          </a:p>
          <a:p>
            <a:pPr>
              <a:lnSpc>
                <a:spcPct val="80000"/>
              </a:lnSpc>
            </a:pPr>
            <a:r>
              <a:rPr lang="fr-FR" sz="2000" dirty="0"/>
              <a:t> </a:t>
            </a:r>
            <a:r>
              <a:rPr lang="fr-FR" sz="2000" i="1" dirty="0"/>
              <a:t> </a:t>
            </a:r>
          </a:p>
          <a:p>
            <a:pPr marL="0" indent="0">
              <a:lnSpc>
                <a:spcPct val="80000"/>
              </a:lnSpc>
            </a:pPr>
            <a:r>
              <a:rPr lang="fr-FR" sz="2000" b="1" dirty="0"/>
              <a:t>Nom local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« Kasekere »</a:t>
            </a:r>
          </a:p>
          <a:p>
            <a:pPr>
              <a:lnSpc>
                <a:spcPct val="80000"/>
              </a:lnSpc>
            </a:pPr>
            <a:endParaRPr lang="fr-FR" sz="2000" b="1" dirty="0"/>
          </a:p>
        </p:txBody>
      </p:sp>
      <p:pic>
        <p:nvPicPr>
          <p:cNvPr id="4" name="yui_3_3_0_12_1317287304048369" descr="http://ts3.mm.bing.net/images/thumbnail.aspx?q=1291359691182&amp;id=90c65318c15ae962edb07b38fa458a49">
            <a:hlinkClick r:id="rId2" tooltip="&quot;Stye (Pictures, Images, Photos, &amp; Diagrams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954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371600"/>
            <a:ext cx="5257800" cy="4724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2000" b="1" dirty="0"/>
              <a:t>Prise en charge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Généralement, l’orgelet se guérit spontanément.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Évitez de vous frotter les yeux parce que cela pourrait propager l’infection.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Appliquez une compresse chaude sur l’œil.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200" dirty="0"/>
              <a:t>Appliquez une </a:t>
            </a:r>
            <a:r>
              <a:rPr lang="fr-FR" sz="2200" b="1" dirty="0"/>
              <a:t>pommade ophtalmique de tétracycline de 1 %</a:t>
            </a:r>
            <a:r>
              <a:rPr lang="fr-FR" sz="2200" dirty="0"/>
              <a:t> 2 à 4 fois par jour</a:t>
            </a:r>
            <a:r>
              <a:rPr lang="fr-FR" sz="2000" dirty="0"/>
              <a:t>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Retirez le cil lorsqu’il se détache. </a:t>
            </a:r>
            <a:endParaRPr lang="fr-FR" sz="2000" b="1" dirty="0"/>
          </a:p>
          <a:p>
            <a:pPr>
              <a:lnSpc>
                <a:spcPct val="80000"/>
              </a:lnSpc>
            </a:pPr>
            <a:endParaRPr lang="fr-FR" sz="2000" b="1" dirty="0"/>
          </a:p>
          <a:p>
            <a:pPr>
              <a:lnSpc>
                <a:spcPct val="80000"/>
              </a:lnSpc>
            </a:pPr>
            <a:r>
              <a:rPr lang="fr-FR" sz="2000" b="1" dirty="0"/>
              <a:t>Prévention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Retirez tous les cils qui se détachent.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fr-FR" sz="2000" dirty="0"/>
              <a:t>Pratiquez une bonne hygiène personnelle. </a:t>
            </a:r>
          </a:p>
        </p:txBody>
      </p:sp>
      <p:pic>
        <p:nvPicPr>
          <p:cNvPr id="5" name="yui_3_3_0_12_1317287304048369" descr="http://ts3.mm.bing.net/images/thumbnail.aspx?q=1291359691182&amp;id=90c65318c15ae962edb07b38fa458a49">
            <a:hlinkClick r:id="rId2" tooltip="&quot;Stye (Pictures, Images, Photos, &amp; Diagrams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954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305800" cy="990600"/>
          </a:xfrm>
        </p:spPr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r>
              <a:rPr lang="fr-FR" sz="4400" dirty="0"/>
              <a:t>Prise en charge de l’orgelet </a:t>
            </a:r>
            <a:r>
              <a:rPr lang="en-GB" sz="4400" b="0" dirty="0"/>
              <a:t>(2)</a:t>
            </a:r>
            <a:r>
              <a:rPr lang="en-GB" sz="4400" dirty="0"/>
              <a:t> </a:t>
            </a:r>
            <a:br>
              <a:rPr lang="en-GB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91272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hover-img" descr="http://ts1.mm.bing.net/images/thumbnail.aspx?q=1278322677600&amp;id=1f1efb3d9ea75e912487c4b96aeb390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9050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4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274637"/>
            <a:ext cx="8001000" cy="12493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Affections de l’œil qu’il FAUT orienter immédiatement : cataractes</a:t>
            </a:r>
          </a:p>
        </p:txBody>
      </p:sp>
      <p:sp>
        <p:nvSpPr>
          <p:cNvPr id="120835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1"/>
            <a:ext cx="5410200" cy="28955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fr-FR" sz="2000" b="1" dirty="0"/>
              <a:t>Signes et symptômes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200" dirty="0"/>
              <a:t>Opacification du cristallin à l’intérieur de l’œil</a:t>
            </a:r>
            <a:r>
              <a:rPr lang="fr-FR" sz="2000" dirty="0"/>
              <a:t>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Vision diminuée.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200" dirty="0"/>
              <a:t>La pupille n’est pas noire comme elle doit l’être normalement, mais grise</a:t>
            </a:r>
            <a:r>
              <a:rPr lang="fr-FR" sz="2000" dirty="0"/>
              <a:t>, blanche, marron ou rougeâtre.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L’affection n’est pas douloureuse, sauf en cas de traumatisme à l’œil.  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200" dirty="0"/>
              <a:t>L’œil n’est pas rouge, sauf dans le cas de traumatisme. </a:t>
            </a:r>
          </a:p>
          <a:p>
            <a:pPr>
              <a:lnSpc>
                <a:spcPct val="90000"/>
              </a:lnSpc>
            </a:pPr>
            <a:endParaRPr lang="fr-FR" sz="2000" b="1" dirty="0"/>
          </a:p>
          <a:p>
            <a:pPr>
              <a:lnSpc>
                <a:spcPct val="90000"/>
              </a:lnSpc>
            </a:pPr>
            <a:endParaRPr lang="fr-FR" sz="2000" b="1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685800" y="4495800"/>
            <a:ext cx="4114800" cy="19351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FR" sz="2000" b="1" dirty="0"/>
              <a:t>Causes 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Âge avancé</a:t>
            </a:r>
            <a:r>
              <a:rPr lang="en-US" sz="2000" dirty="0"/>
              <a:t> 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Traumatisme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Génétique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Déshydratation grave pendant l’enfance</a:t>
            </a:r>
            <a:endParaRPr lang="fr-FR" sz="2000" b="1" dirty="0"/>
          </a:p>
          <a:p>
            <a:pPr>
              <a:lnSpc>
                <a:spcPct val="90000"/>
              </a:lnSpc>
            </a:pPr>
            <a:endParaRPr lang="fr-FR" sz="2000" b="1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5105400" y="4495800"/>
            <a:ext cx="3429000" cy="8381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FR" sz="2000" b="1" dirty="0"/>
              <a:t>Prise en charge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Orientez immédiatement</a:t>
            </a:r>
            <a:endParaRPr lang="fr-FR" sz="2000" b="1" dirty="0"/>
          </a:p>
          <a:p>
            <a:pPr>
              <a:lnSpc>
                <a:spcPct val="90000"/>
              </a:lnSpc>
            </a:pPr>
            <a:endParaRPr lang="fr-FR" sz="2000" b="1" dirty="0"/>
          </a:p>
          <a:p>
            <a:pPr>
              <a:lnSpc>
                <a:spcPct val="90000"/>
              </a:lnSpc>
            </a:pPr>
            <a:endParaRPr lang="fr-FR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 faire en présence d’un œil rouge, d’un corps étranger dans l’œil, d’une ophtalmie et d’un orgelet</a:t>
            </a:r>
          </a:p>
        </p:txBody>
      </p:sp>
    </p:spTree>
    <p:extLst>
      <p:ext uri="{BB962C8B-B14F-4D97-AF65-F5344CB8AC3E}">
        <p14:creationId xmlns:p14="http://schemas.microsoft.com/office/powerpoint/2010/main" val="1055916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524000"/>
            <a:ext cx="72390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fr-FR" sz="800" b="1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sz="2000" b="1" dirty="0"/>
              <a:t>Signes et symptômes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Inflammation de la cornée.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Rougeur de la partie blanche de l’œil.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La cornée est opaque (pas transparente).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La vision n’est pas nette.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L’affection touche souvent un seul œil.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L’œil est douloureux.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endParaRPr lang="fr-FR" sz="2000" dirty="0"/>
          </a:p>
          <a:p>
            <a:pPr>
              <a:lnSpc>
                <a:spcPct val="80000"/>
              </a:lnSpc>
            </a:pPr>
            <a:r>
              <a:rPr lang="fr-FR" sz="2000" b="1" dirty="0"/>
              <a:t>Causes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Infection : causant des lésions dans la cornée.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Blessure : produit chimique, corps étranger.</a:t>
            </a:r>
            <a:endParaRPr lang="fr-FR" sz="2000" b="1" dirty="0"/>
          </a:p>
        </p:txBody>
      </p:sp>
      <p:pic>
        <p:nvPicPr>
          <p:cNvPr id="4" name="ihover-img" descr="http://ts4.mm.bing.net/images/thumbnail.aspx?q=1168717784735&amp;id=6e54a62b45d5de472a95f8d2f0065f9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7678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Affections de l’œil qu’il FAUT orienter immédiatement : </a:t>
            </a:r>
            <a:r>
              <a:rPr lang="en-GB" b="1" dirty="0"/>
              <a:t>kératite (1)</a:t>
            </a:r>
            <a:endParaRPr lang="en-US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447800"/>
            <a:ext cx="56388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fr-FR" sz="800" b="1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b="1" dirty="0"/>
              <a:t>Prise en charge </a:t>
            </a:r>
            <a:r>
              <a:rPr lang="fr-FR" sz="2000" dirty="0"/>
              <a:t>(adultes et enfants)</a:t>
            </a:r>
            <a:r>
              <a:rPr lang="fr-FR" sz="2000" b="1" dirty="0"/>
              <a:t>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Appliquez une </a:t>
            </a:r>
            <a:r>
              <a:rPr lang="fr-FR" sz="2000" b="1" dirty="0"/>
              <a:t>pommade ophtalmique de tétracycline de 1 %</a:t>
            </a:r>
            <a:r>
              <a:rPr lang="fr-FR" sz="2000" dirty="0"/>
              <a:t>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Expliquez la gravité de l’affection au patient ou à la personne responsable.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fr-FR" sz="2000" b="1" dirty="0">
                <a:solidFill>
                  <a:srgbClr val="FF0000"/>
                </a:solidFill>
              </a:rPr>
              <a:t>ORIENTEZ</a:t>
            </a:r>
            <a:r>
              <a:rPr lang="fr-FR" sz="2000" dirty="0"/>
              <a:t> vers un spécialiste qualifié.</a:t>
            </a:r>
            <a:endParaRPr lang="fr-FR" sz="2000" b="1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fr-FR" sz="2000" b="1" dirty="0"/>
          </a:p>
          <a:p>
            <a:pPr marL="0" indent="0">
              <a:lnSpc>
                <a:spcPct val="80000"/>
              </a:lnSpc>
            </a:pPr>
            <a:r>
              <a:rPr lang="fr-FR" sz="2000" b="1" dirty="0"/>
              <a:t>Prévention </a:t>
            </a:r>
            <a:endParaRPr lang="fr-FR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/>
              <a:t>Portez des lunettes de protection lorsque vous faites des travaux qui risquent d’être dangereux.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/>
              <a:t>Parlez aux enfants du risque de blessures aux yeux s’ils jouent avec des bâtons. </a:t>
            </a:r>
          </a:p>
        </p:txBody>
      </p:sp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Affections de l’œil qu’il FAUT orienter immédiatement : kératite</a:t>
            </a:r>
            <a:r>
              <a:rPr lang="fr-FR" b="0" dirty="0"/>
              <a:t>(2)</a:t>
            </a:r>
          </a:p>
        </p:txBody>
      </p:sp>
      <p:pic>
        <p:nvPicPr>
          <p:cNvPr id="6" name="ihover-img" descr="http://ts4.mm.bing.net/images/thumbnail.aspx?q=1168717784735&amp;id=6e54a62b45d5de472a95f8d2f0065f9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7678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9525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524001"/>
            <a:ext cx="7315200" cy="47243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</a:pPr>
            <a:r>
              <a:rPr lang="fr-FR" sz="2000" b="1" dirty="0"/>
              <a:t>Signes et symptômes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200" dirty="0"/>
              <a:t>Sécheresse de la partie du globe oculaire exposée à l’air et à la lumière</a:t>
            </a:r>
            <a:r>
              <a:rPr lang="fr-FR" sz="2000" dirty="0"/>
              <a:t>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Cécité nocturne.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200" dirty="0"/>
              <a:t>Assèchement de la conjonctive et de la cornée</a:t>
            </a:r>
            <a:r>
              <a:rPr lang="fr-FR" sz="2000" dirty="0"/>
              <a:t>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Endommagement complet de la cornée et cécité.</a:t>
            </a:r>
            <a:endParaRPr lang="fr-FR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sz="2000" b="1" dirty="0"/>
              <a:t>Cause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fr-FR" sz="2000" dirty="0"/>
              <a:t>Carence en vitamine A </a:t>
            </a:r>
            <a:endParaRPr lang="fr-FR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sz="2000" b="1" dirty="0"/>
              <a:t>Prise en charge </a:t>
            </a:r>
            <a:r>
              <a:rPr lang="fr-FR" sz="2000" dirty="0"/>
              <a:t>: </a:t>
            </a:r>
            <a:r>
              <a:rPr lang="fr-FR" sz="2000" b="1" dirty="0">
                <a:solidFill>
                  <a:srgbClr val="FF0000"/>
                </a:solidFill>
              </a:rPr>
              <a:t>ORIENTEZ </a:t>
            </a:r>
            <a:r>
              <a:rPr lang="fr-FR" sz="2000" dirty="0"/>
              <a:t>vers un hôpital.</a:t>
            </a:r>
            <a:endParaRPr lang="fr-FR" sz="2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fr-FR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fr-FR" sz="2000" b="1" dirty="0"/>
              <a:t>Prévention</a:t>
            </a:r>
            <a:endParaRPr lang="fr-FR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r-FR" sz="2200" dirty="0"/>
              <a:t>Un régime alimentaire équilibré, surtout pour les enfants, les femmes, les patients hospitalisés pendant longtemps, les élèves pensionnaires</a:t>
            </a:r>
            <a:r>
              <a:rPr lang="fr-FR" sz="2000" dirty="0"/>
              <a:t>.</a:t>
            </a:r>
          </a:p>
        </p:txBody>
      </p:sp>
      <p:pic>
        <p:nvPicPr>
          <p:cNvPr id="4" name="yui_3_3_0_12_1317289325517418" descr="http://ts3.mm.bing.net/images/thumbnail.aspx?q=1220824013634&amp;id=a1fd510c251885539f9cce4e9b1fb489">
            <a:hlinkClick r:id="rId2" tooltip="&quot;Definition: Scarring of the cornea due to poor wetting by the tear 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362200"/>
            <a:ext cx="17907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Affections de l’œil qu’il FAUT orienter immédiatement : </a:t>
            </a:r>
            <a:r>
              <a:rPr lang="en-GB" b="1" dirty="0"/>
              <a:t>xérophtalmie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153400" cy="4724400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</a:pPr>
            <a:r>
              <a:rPr lang="fr-FR" sz="3600" dirty="0"/>
              <a:t>Après avoir participé activement à cette session, la personne pourra </a:t>
            </a:r>
            <a:r>
              <a:rPr lang="fr-FR" sz="3400" dirty="0"/>
              <a:t>:</a:t>
            </a:r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fr-FR" sz="3400" dirty="0"/>
              <a:t>Préciser les affections de l’œil que le vendeur d’un DVMA peut traiter et celles qu’il doit orienter.</a:t>
            </a:r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fr-FR" sz="3400" dirty="0"/>
              <a:t>Faire correspondre les signes et symptômes des affections suivantes de l’œil avec les affections rencontrées :</a:t>
            </a:r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a. Œil rouge (conjonctivite)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b. Corps étranger dans l’œil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c. Orgelet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d. Ophtalmie du nouveau-né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e. Kératite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f.  Cataracte</a:t>
            </a:r>
            <a:endParaRPr lang="fr-FR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fr-FR" dirty="0"/>
              <a:t>g. Xérophtalmie </a:t>
            </a:r>
            <a:endParaRPr lang="fr-FR" sz="2400" dirty="0"/>
          </a:p>
          <a:p>
            <a:pPr marL="457200" lvl="0" indent="-309563">
              <a:spcBef>
                <a:spcPts val="300"/>
              </a:spcBef>
              <a:spcAft>
                <a:spcPts val="300"/>
              </a:spcAft>
            </a:pPr>
            <a:r>
              <a:rPr lang="fr-FR" sz="3400" dirty="0"/>
              <a:t>3. Décrire le traitement à recommander pour chaque affection de l’œil mentionnée ci-dessus.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L’œil est un organe délicat</a:t>
            </a:r>
            <a:r>
              <a:rPr lang="en-US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Certaines affections de l’œil sont de courte durée et peuvent être facilement prises en charge au DVMA</a:t>
            </a:r>
            <a:r>
              <a:rPr lang="en-US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Nombre de cas doivent être orientés pour recevoir des soins spécialisés puisqu’il peut y avoir des signes de sérieuses complications qui pourraient conduire à des lésions oculaires permanentes ou même la perte de la vue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38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/>
              <a:t>Structure de l’œil</a:t>
            </a:r>
          </a:p>
        </p:txBody>
      </p:sp>
      <p:pic>
        <p:nvPicPr>
          <p:cNvPr id="4" name="Content Placeholder 3" descr="h9991343_005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81200"/>
            <a:ext cx="508635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/>
              <a:t>Affections courantes de l’œil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34339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Œil rouge (conjonctivite)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Corps étranger dans l’œil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Ophtalmie du nouveau-né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Orgelet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>
                <a:solidFill>
                  <a:srgbClr val="FF0000"/>
                </a:solidFill>
              </a:rPr>
              <a:t>Kératite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>
                <a:solidFill>
                  <a:srgbClr val="FF0000"/>
                </a:solidFill>
              </a:rPr>
              <a:t>Cataracte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>
                <a:solidFill>
                  <a:srgbClr val="FF0000"/>
                </a:solidFill>
              </a:rPr>
              <a:t>Xérophtalmie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4" name="Right Brace 3"/>
          <p:cNvSpPr/>
          <p:nvPr/>
        </p:nvSpPr>
        <p:spPr>
          <a:xfrm>
            <a:off x="3276600" y="3657600"/>
            <a:ext cx="1219200" cy="1676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191000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Orienter vers un spécialiste des yeux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600200"/>
            <a:ext cx="7162800" cy="17526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Œil rouge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Œil rouge </a:t>
            </a:r>
            <a:r>
              <a:rPr lang="fr-FR" sz="4000" b="1" dirty="0"/>
              <a:t>(conjonctivite)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4114800" cy="4876800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L’œil rouge (aussi appelé </a:t>
            </a:r>
            <a:r>
              <a:rPr lang="fr-FR" i="1" dirty="0"/>
              <a:t>conjonctivite) </a:t>
            </a:r>
            <a:r>
              <a:rPr lang="fr-FR" dirty="0"/>
              <a:t>est une inflammation du sac conjonctival (partie blanche de l’œil).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99154"/>
            <a:ext cx="2590800" cy="174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Œil rouge </a:t>
            </a:r>
            <a:r>
              <a:rPr lang="en-US" b="0" dirty="0"/>
              <a:t>(2) 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467600" cy="4876800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L’inflammation (conjonctivite) peut se produire pour les raisons suivantes :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Allergie affectant l’œil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Infections bactériennes ou virales</a:t>
            </a:r>
          </a:p>
          <a:p>
            <a:pPr lvl="1">
              <a:buFont typeface="Arial" pitchFamily="34" charset="0"/>
              <a:buChar char="•"/>
            </a:pPr>
            <a:r>
              <a:rPr lang="fr-FR" dirty="0"/>
              <a:t>Blessure à l’œil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2585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1317</Words>
  <Application>Microsoft Macintosh PowerPoint</Application>
  <PresentationFormat>On-screen Show (4:3)</PresentationFormat>
  <Paragraphs>228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Wingdings</vt:lpstr>
      <vt:lpstr>Office Theme</vt:lpstr>
      <vt:lpstr>Formation pour les dépôts de vente de médicaments accrédités Ouganda</vt:lpstr>
      <vt:lpstr>Exercice 1</vt:lpstr>
      <vt:lpstr>Objectifs</vt:lpstr>
      <vt:lpstr>Introduction</vt:lpstr>
      <vt:lpstr>Structure de l’œil</vt:lpstr>
      <vt:lpstr>Affections courantes de l’œil</vt:lpstr>
      <vt:lpstr>Œil rouge</vt:lpstr>
      <vt:lpstr>Œil rouge (conjonctivite) (1)</vt:lpstr>
      <vt:lpstr>Œil rouge (2) </vt:lpstr>
      <vt:lpstr>Évaluation du patient pour l’œil rouge (1)</vt:lpstr>
      <vt:lpstr>Évaluation du patient pour l’œil rouge (2)</vt:lpstr>
      <vt:lpstr>Prise en charge de l’œil rouge (1)</vt:lpstr>
      <vt:lpstr>Prise en charge de l’œil rouge (2)</vt:lpstr>
      <vt:lpstr>Prise en charge d’un corps étranger dans l’œil</vt:lpstr>
      <vt:lpstr>Ophtalmie du nouveau-né (1)</vt:lpstr>
      <vt:lpstr>Ophtalmie du nouveau-né (2)</vt:lpstr>
      <vt:lpstr> Prise en charge de l’orgelet (1)  </vt:lpstr>
      <vt:lpstr> Prise en charge de l’orgelet (2)  </vt:lpstr>
      <vt:lpstr>Affections de l’œil qu’il FAUT orienter immédiatement : cataractes</vt:lpstr>
      <vt:lpstr>Affections de l’œil qu’il FAUT orienter immédiatement : kératite (1)</vt:lpstr>
      <vt:lpstr>Affections de l’œil qu’il FAUT orienter immédiatement : kératite(2)</vt:lpstr>
      <vt:lpstr>Affections de l’œil qu’il FAUT orienter immédiatement : xérophtalmie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Odile Bosch</cp:lastModifiedBy>
  <cp:revision>178</cp:revision>
  <dcterms:created xsi:type="dcterms:W3CDTF">2011-09-08T16:26:48Z</dcterms:created>
  <dcterms:modified xsi:type="dcterms:W3CDTF">2019-05-13T13:56:21Z</dcterms:modified>
</cp:coreProperties>
</file>