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256" r:id="rId2"/>
    <p:sldId id="358" r:id="rId3"/>
    <p:sldId id="3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2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6" r:id="rId45"/>
    <p:sldId id="307" r:id="rId46"/>
    <p:sldId id="308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60" r:id="rId61"/>
    <p:sldId id="334" r:id="rId62"/>
    <p:sldId id="336" r:id="rId63"/>
    <p:sldId id="338" r:id="rId64"/>
    <p:sldId id="339" r:id="rId65"/>
    <p:sldId id="340" r:id="rId66"/>
    <p:sldId id="341" r:id="rId67"/>
    <p:sldId id="343" r:id="rId6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97"/>
    <p:restoredTop sz="86263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16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05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05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29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74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EEB42-285F-45ED-B21D-BE3FBCFF071B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19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Formation pour les dépôts de vente de médicaments accrédités</a:t>
            </a:r>
            <a:br>
              <a:rPr lang="fr-FR" sz="4000" dirty="0"/>
            </a:br>
            <a:r>
              <a:rPr lang="fr-FR" sz="4000" i="1" dirty="0"/>
              <a:t>Ouganda</a:t>
            </a:r>
            <a:endParaRPr lang="fr-FR" sz="4000" i="1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noProof="0" dirty="0">
                <a:solidFill>
                  <a:schemeClr val="bg1"/>
                </a:solidFill>
              </a:rPr>
              <a:t>L’administration de médicaments</a:t>
            </a: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413903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685800" y="5410200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401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Avantages de la voie rectale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7848600" cy="47212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Utilisée pour les enfants.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Utilisée pour un client qui vomit.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Utilisée pour les clients inconscients.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Effet plus immédiat que la voie orale</a:t>
            </a:r>
            <a:r>
              <a:rPr lang="fr-FR" sz="3200" noProof="0" dirty="0">
                <a:latin typeface="+mj-lt"/>
                <a:cs typeface="Arial" charset="0"/>
              </a:rPr>
              <a:t>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401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Inconvénients de la voie rectale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848600" cy="47212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Inconvénient pour le client.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Gênant pour le </a:t>
            </a:r>
            <a:r>
              <a:rPr lang="fr-FR" sz="3200" noProof="0" dirty="0">
                <a:latin typeface="+mj-lt"/>
                <a:cs typeface="Arial" charset="0"/>
              </a:rPr>
              <a:t>client.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Peut causer une </a:t>
            </a:r>
            <a:r>
              <a:rPr lang="fr-FR" sz="3200" noProof="0" dirty="0">
                <a:latin typeface="+mj-lt"/>
                <a:cs typeface="Arial" charset="0"/>
              </a:rPr>
              <a:t>irritation de la muqueuse rectale (anus).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Variation dans l’absorption du médicament.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>
              <a:latin typeface="+mj-lt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Voie parentérale</a:t>
            </a:r>
            <a:endParaRPr lang="fr-FR" sz="4000" b="1" noProof="0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>
                <a:cs typeface="Arial" pitchFamily="34" charset="0"/>
              </a:rPr>
              <a:t>Les médicaments</a:t>
            </a:r>
            <a:r>
              <a:rPr lang="fr-FR" noProof="0" dirty="0"/>
              <a:t> sont donnés à l’aide d’une aiguille et d’une seringue.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Cette voie est préférable pour les infections graves et les urgences.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Exemples :</a:t>
            </a:r>
          </a:p>
          <a:p>
            <a:pPr lvl="1"/>
            <a:r>
              <a:rPr lang="fr-FR" sz="2400" noProof="0" dirty="0"/>
              <a:t>Voie intraveineuse</a:t>
            </a:r>
          </a:p>
          <a:p>
            <a:pPr lvl="1"/>
            <a:r>
              <a:rPr lang="fr-FR" sz="2400" noProof="0" dirty="0"/>
              <a:t>Voie intramusculaire</a:t>
            </a:r>
          </a:p>
          <a:p>
            <a:pPr lvl="1"/>
            <a:r>
              <a:rPr lang="fr-FR" sz="2400" noProof="0" dirty="0"/>
              <a:t>Voie sous-cutanée </a:t>
            </a:r>
            <a:endParaRPr lang="fr-FR" noProof="0" dirty="0"/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N’oubliez pas : </a:t>
            </a:r>
            <a:r>
              <a:rPr lang="fr-FR" i="1" noProof="0" dirty="0"/>
              <a:t>il est illégal de stocker des injectables dans le DVMA</a:t>
            </a:r>
            <a:r>
              <a:rPr lang="fr-FR" noProof="0" dirty="0"/>
              <a:t>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Voie topique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001000" cy="4953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Pour traiter les maladies ou les troubles localisés.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Le médicament est appliqué directement sur la surface de la peau ou des muqueuses.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Crèmes, gels, lotions, pommades et poudres.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Exemples :</a:t>
            </a:r>
          </a:p>
          <a:p>
            <a:pPr lvl="1">
              <a:defRPr/>
            </a:pPr>
            <a:r>
              <a:rPr lang="fr-FR" sz="2400" noProof="0" dirty="0">
                <a:latin typeface="+mj-lt"/>
                <a:cs typeface="Arial" charset="0"/>
              </a:rPr>
              <a:t>Yeux : gouttes ou pommades ophtalmiques </a:t>
            </a:r>
          </a:p>
          <a:p>
            <a:pPr lvl="1">
              <a:defRPr/>
            </a:pPr>
            <a:r>
              <a:rPr lang="fr-FR" sz="2400" noProof="0" dirty="0">
                <a:latin typeface="+mj-lt"/>
                <a:cs typeface="Arial" charset="0"/>
              </a:rPr>
              <a:t>Vagin : pessaires, crèmes ou pommades </a:t>
            </a:r>
          </a:p>
          <a:p>
            <a:pPr lvl="1">
              <a:defRPr/>
            </a:pPr>
            <a:r>
              <a:rPr lang="fr-FR" sz="2400" noProof="0" dirty="0">
                <a:latin typeface="+mj-lt"/>
                <a:cs typeface="Arial" charset="0"/>
              </a:rPr>
              <a:t>Nez et poumons : vaporisateur nasal, gouttes nasales, inhalateurs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Exercice 1 : Discussion plénière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Une mère est venue </a:t>
            </a:r>
            <a:r>
              <a:rPr lang="fr-FR" dirty="0"/>
              <a:t>avec un enfant en convulsion au </a:t>
            </a:r>
            <a:r>
              <a:rPr lang="fr-FR" noProof="0" dirty="0"/>
              <a:t>DVMA de Musa. Il a administré du diazépam par voie rectale à l’enfant.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Était-ce un bon choix de médicament ?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Quels sont les avantages du diazépam par voie rectale par rapport aux comprimés de diazépam</a:t>
            </a:r>
            <a:r>
              <a:rPr lang="fr-FR" dirty="0"/>
              <a:t> </a:t>
            </a:r>
            <a:r>
              <a:rPr lang="fr-FR" sz="3200" noProof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34551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086600" cy="25908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Formes galéniques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I</a:t>
            </a:r>
            <a:r>
              <a:rPr lang="fr-FR" sz="4000" b="1" noProof="0" dirty="0"/>
              <a:t>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924800" cy="510235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Forme galénique = la façon dont le médicament est présenté pour son utilisation par le client.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La forme galénique détermine comment le médicament est administré. 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Pour dispenser correctement, le responsable du DVMA doit connaître les différentes formes galéniques et la façon dont elles sont utilisées.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Formes galéniques courantes</a:t>
            </a:r>
          </a:p>
        </p:txBody>
      </p:sp>
      <p:sp>
        <p:nvSpPr>
          <p:cNvPr id="42291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077200" cy="4953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Comprimés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G</a:t>
            </a:r>
            <a:r>
              <a:rPr lang="fr-FR" sz="2800" noProof="0" dirty="0"/>
              <a:t>élules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Sirops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/>
              <a:t>S</a:t>
            </a:r>
            <a:r>
              <a:rPr lang="fr-FR" sz="2800" noProof="0" dirty="0"/>
              <a:t>uspensions orales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Gouttes ophtalmiques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Gouttes pour les oreilles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Suppositoires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Pessaires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Crèmes et pommades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noProof="0" dirty="0"/>
              <a:t>Granulées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524000"/>
            <a:ext cx="3887788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Loi\Local Settings\Temporary Internet Files\Content.IE5\1WF86B3Q\MP90044848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43400"/>
            <a:ext cx="3314699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Comprimés </a:t>
            </a:r>
          </a:p>
        </p:txBody>
      </p:sp>
      <p:sp>
        <p:nvSpPr>
          <p:cNvPr id="423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01000" cy="50260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Formes galéniques solides données par la bouche.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Formes ovales, circulaires, triangulaires ou carrées.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Une fois avalés, les comprimés doivent se dissoudre avant d’être absorbés par le sang.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Utilisés quand </a:t>
            </a:r>
            <a:r>
              <a:rPr lang="fr-FR" noProof="0" dirty="0"/>
              <a:t>: </a:t>
            </a:r>
          </a:p>
          <a:p>
            <a:pPr lvl="1"/>
            <a:r>
              <a:rPr lang="fr-FR" noProof="0" dirty="0"/>
              <a:t>L’état du client n’est pas grave. </a:t>
            </a:r>
          </a:p>
          <a:p>
            <a:pPr lvl="1"/>
            <a:r>
              <a:rPr lang="fr-FR" noProof="0" dirty="0"/>
              <a:t>Le client peut avaler.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000" noProof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noProof="0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3716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noProof="0" dirty="0"/>
              <a:t>Quels sont les différents médicaments qui sont sous forme de comprimés dans votre dépôt de vente de médicaments 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noProof="0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/>
            <a:r>
              <a:rPr lang="fr-FR" sz="3600" dirty="0"/>
              <a:t>Après avoir participé activement à cette session, la personne pourra :</a:t>
            </a:r>
          </a:p>
          <a:p>
            <a:pPr marL="457200" lvl="0" indent="-457200"/>
            <a:r>
              <a:rPr lang="fr-FR" sz="3300" noProof="0" dirty="0"/>
              <a:t>1. Décrire les trois différentes voies d’administration des médicaments.</a:t>
            </a:r>
          </a:p>
          <a:p>
            <a:pPr marL="398463" lvl="0" indent="-398463"/>
            <a:r>
              <a:rPr lang="fr-FR" sz="3300" noProof="0" dirty="0"/>
              <a:t>2. Citer au moins quatre formes galéniques courantes de médicaments. </a:t>
            </a:r>
          </a:p>
          <a:p>
            <a:pPr marL="457200" lvl="0" indent="-457200"/>
            <a:r>
              <a:rPr lang="fr-FR" sz="3300" noProof="0" dirty="0"/>
              <a:t>3. </a:t>
            </a:r>
            <a:r>
              <a:rPr lang="fr-FR" sz="3300" dirty="0"/>
              <a:t>Étant donné une </a:t>
            </a:r>
            <a:r>
              <a:rPr lang="fr-FR" sz="3300" noProof="0" dirty="0"/>
              <a:t>forme galénique courante de médicament, la décrire. </a:t>
            </a:r>
          </a:p>
          <a:p>
            <a:pPr marL="0" lvl="0" indent="0"/>
            <a:r>
              <a:rPr lang="fr-FR" sz="3300" noProof="0" dirty="0"/>
              <a:t>4. Définir l’« interaction médicamenteuse ».”</a:t>
            </a:r>
          </a:p>
          <a:p>
            <a:pPr marL="339725" indent="-339725"/>
            <a:r>
              <a:rPr lang="fr-FR" sz="3300" noProof="0" dirty="0"/>
              <a:t>5. Trouver une liste des interactions médicamenteuses courantes dans le Manuel du vendeur du DVMA. 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Types de comprimés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924800" cy="5029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pitchFamily="34" charset="0"/>
              </a:rPr>
              <a:t>À croquer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pitchFamily="34" charset="0"/>
              </a:rPr>
              <a:t>Effervescents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pitchFamily="34" charset="0"/>
              </a:rPr>
              <a:t>À libération prolongée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pitchFamily="34" charset="0"/>
              </a:rPr>
              <a:t>Enrobage entérique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pitchFamily="34" charset="0"/>
              </a:rPr>
              <a:t>Enrobage dragéifié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3200" noProof="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Comprimés à croquer </a:t>
            </a:r>
          </a:p>
        </p:txBody>
      </p:sp>
      <p:sp>
        <p:nvSpPr>
          <p:cNvPr id="4259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Doivent être croqués avant d’être avalés.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client devrait boire de l’eau après avoir croqué les comprimés.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Cela permet au médicament de descendre dans l’estomac.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Exemples de comprimés à croquer </a:t>
            </a:r>
          </a:p>
        </p:txBody>
      </p:sp>
      <p:sp>
        <p:nvSpPr>
          <p:cNvPr id="42701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343400" cy="495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3200" dirty="0"/>
              <a:t>Comprimés de </a:t>
            </a:r>
            <a:r>
              <a:rPr lang="fr-FR" sz="3200" dirty="0" err="1"/>
              <a:t>t</a:t>
            </a:r>
            <a:r>
              <a:rPr lang="fr-FR" sz="3200" noProof="0" dirty="0"/>
              <a:t>risilicate de m</a:t>
            </a:r>
            <a:r>
              <a:rPr lang="fr-FR" sz="3200" dirty="0"/>
              <a:t>agnésium </a:t>
            </a:r>
            <a:r>
              <a:rPr lang="fr-FR" sz="3200" noProof="0" dirty="0"/>
              <a:t>(</a:t>
            </a:r>
            <a:r>
              <a:rPr lang="fr-FR" noProof="0" dirty="0"/>
              <a:t>pour les brûlures d’estomac et les ulcères peptiques)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Charbon </a:t>
            </a:r>
            <a:r>
              <a:rPr lang="fr-FR" noProof="0" dirty="0"/>
              <a:t>(pour traiter l’excès de gaz dans l’estomac et en cas d’empoisonnement)</a:t>
            </a: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  <p:pic>
        <p:nvPicPr>
          <p:cNvPr id="427012" name="Picture 3" descr="C:\Users\EDCO\Desktop\vit C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1524000"/>
            <a:ext cx="2514600" cy="2423160"/>
          </a:xfrm>
          <a:noFill/>
        </p:spPr>
      </p:pic>
      <p:pic>
        <p:nvPicPr>
          <p:cNvPr id="1026" name="Picture 2" descr="F:\pictures for illustrations\100_2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7338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>
                <a:cs typeface="Arial" pitchFamily="34" charset="0"/>
              </a:rPr>
              <a:t>C</a:t>
            </a:r>
            <a:r>
              <a:rPr lang="fr-FR" sz="4000" b="1" noProof="0" dirty="0">
                <a:cs typeface="Arial" pitchFamily="34" charset="0"/>
              </a:rPr>
              <a:t>omprimés effervescents </a:t>
            </a:r>
            <a:endParaRPr lang="fr-FR" sz="4000" b="1" noProof="0" dirty="0"/>
          </a:p>
        </p:txBody>
      </p:sp>
      <p:sp>
        <p:nvSpPr>
          <p:cNvPr id="42803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Dissous dans un peu d’eau dans un verre et formant une </a:t>
            </a:r>
            <a:r>
              <a:rPr lang="fr-FR" sz="3200" noProof="0" dirty="0"/>
              <a:t>solution.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client avale la solution.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Remarque : les comprimés effervescents agissent plus rapidement que les comprimés ordinaires.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b="1" noProof="0" dirty="0"/>
              <a:t>Exemples </a:t>
            </a:r>
            <a:r>
              <a:rPr lang="fr-FR" sz="4000" dirty="0"/>
              <a:t>de comprimés effervescents</a:t>
            </a:r>
            <a:endParaRPr lang="fr-FR" sz="4000" b="1" noProof="0" dirty="0"/>
          </a:p>
        </p:txBody>
      </p:sp>
      <p:sp>
        <p:nvSpPr>
          <p:cNvPr id="4290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3962400" cy="495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3200" dirty="0"/>
              <a:t>Paracétamol effervescent </a:t>
            </a:r>
            <a:r>
              <a:rPr lang="fr-FR" noProof="0" dirty="0"/>
              <a:t>(Parafiz)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dirty="0"/>
              <a:t>Multivitamines </a:t>
            </a:r>
            <a:r>
              <a:rPr lang="fr-FR" sz="3200" noProof="0" dirty="0"/>
              <a:t>(</a:t>
            </a:r>
            <a:r>
              <a:rPr lang="fr-FR" noProof="0" dirty="0"/>
              <a:t>Lavit)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  <p:pic>
        <p:nvPicPr>
          <p:cNvPr id="429060" name="Picture 2" descr="C:\Users\EDCO\Desktop\effervscent tablets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1676400"/>
            <a:ext cx="3505200" cy="45720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C</a:t>
            </a:r>
            <a:r>
              <a:rPr lang="fr-FR" sz="4000" b="1" noProof="0" dirty="0"/>
              <a:t>omprimés à libération prolongée </a:t>
            </a:r>
            <a:r>
              <a:rPr lang="fr-FR" sz="4000" dirty="0"/>
              <a:t>(LP) </a:t>
            </a:r>
            <a:endParaRPr lang="fr-FR" sz="4000" b="1" noProof="0" dirty="0"/>
          </a:p>
        </p:txBody>
      </p:sp>
      <p:sp>
        <p:nvSpPr>
          <p:cNvPr id="4300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Ces comprimés produisent une </a:t>
            </a:r>
            <a:r>
              <a:rPr lang="fr-FR" dirty="0"/>
              <a:t>action</a:t>
            </a:r>
            <a:r>
              <a:rPr lang="fr-FR" sz="3200" noProof="0" dirty="0"/>
              <a:t> prolongée.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Étiquetés</a:t>
            </a:r>
            <a:r>
              <a:rPr lang="fr-FR" sz="3200" noProof="0" dirty="0"/>
              <a:t> </a:t>
            </a:r>
            <a:r>
              <a:rPr lang="fr-FR" dirty="0"/>
              <a:t>« </a:t>
            </a:r>
            <a:r>
              <a:rPr lang="fr-FR" sz="3200" noProof="0" dirty="0"/>
              <a:t>retard</a:t>
            </a:r>
            <a:r>
              <a:rPr lang="fr-FR" dirty="0"/>
              <a:t> »</a:t>
            </a:r>
            <a:r>
              <a:rPr lang="fr-FR" sz="3200" noProof="0" dirty="0"/>
              <a:t> ou « LP ».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Doivent être avalés entiers (ne pas les croquer ou les casser).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Exemple : Diclof</a:t>
            </a:r>
            <a:r>
              <a:rPr lang="fr-FR" dirty="0"/>
              <a:t>é</a:t>
            </a:r>
            <a:r>
              <a:rPr lang="fr-FR" sz="3200" noProof="0" dirty="0"/>
              <a:t>nac retard ou LP.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fr-FR" sz="4000" dirty="0"/>
            </a:br>
            <a:r>
              <a:rPr lang="fr-FR" sz="4000" dirty="0"/>
              <a:t>Comprimés à enrobage entérique</a:t>
            </a:r>
            <a:br>
              <a:rPr lang="fr-FR" sz="4000" dirty="0"/>
            </a:br>
            <a:endParaRPr lang="fr-FR" sz="4000" noProof="0" dirty="0"/>
          </a:p>
        </p:txBody>
      </p:sp>
      <p:sp>
        <p:nvSpPr>
          <p:cNvPr id="4311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Recouverts d’une substance pour éviter qu’ils soient détruits par l’acide gastrique.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Avalés entiers </a:t>
            </a:r>
            <a:r>
              <a:rPr lang="fr-FR" sz="3200" noProof="0" dirty="0"/>
              <a:t>(ni écrasés ni croqués !) ; ne pas les casser.</a:t>
            </a:r>
            <a:r>
              <a:rPr lang="fr-FR" noProof="0" dirty="0"/>
              <a:t>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Exemples : </a:t>
            </a:r>
          </a:p>
          <a:p>
            <a:pPr lvl="1"/>
            <a:r>
              <a:rPr lang="fr-FR" sz="2800" noProof="0" dirty="0"/>
              <a:t>Oméprazole </a:t>
            </a:r>
            <a:r>
              <a:rPr lang="fr-FR" noProof="0" dirty="0"/>
              <a:t>(ulcère </a:t>
            </a:r>
            <a:r>
              <a:rPr lang="fr-FR" sz="2800" noProof="0" dirty="0"/>
              <a:t>peptique)</a:t>
            </a:r>
          </a:p>
          <a:p>
            <a:pPr lvl="1"/>
            <a:r>
              <a:rPr lang="fr-FR" sz="2800" noProof="0" dirty="0"/>
              <a:t>Bisacodyle (constipation)</a:t>
            </a:r>
          </a:p>
          <a:p>
            <a:pPr lvl="1"/>
            <a:r>
              <a:rPr lang="fr-FR" noProof="0" dirty="0"/>
              <a:t>Aspirine</a:t>
            </a:r>
            <a:r>
              <a:rPr lang="fr-FR" sz="2800" noProof="0" dirty="0"/>
              <a:t>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noProof="0" dirty="0"/>
              <a:t>Exemples de </a:t>
            </a:r>
            <a:r>
              <a:rPr lang="fr-FR" sz="4000" dirty="0"/>
              <a:t>comprimés à enrobage entérique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18011263"/>
              </p:ext>
            </p:extLst>
          </p:nvPr>
        </p:nvGraphicFramePr>
        <p:xfrm>
          <a:off x="685800" y="1600200"/>
          <a:ext cx="7772400" cy="441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208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</a:t>
                      </a:r>
                      <a:r>
                        <a:rPr lang="fr-FR" sz="2400" b="1" baseline="0" noProof="0" dirty="0"/>
                        <a:t> </a:t>
                      </a:r>
                      <a:endParaRPr lang="fr-FR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752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Aspirine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 descr="F:\pictures for illustrations\100_2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19400"/>
            <a:ext cx="3352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dirty="0"/>
              <a:t>Comprimés à enrobage dragéifiés</a:t>
            </a:r>
            <a:endParaRPr lang="fr-FR" sz="4000" b="1" noProof="0" dirty="0"/>
          </a:p>
        </p:txBody>
      </p:sp>
      <p:sp>
        <p:nvSpPr>
          <p:cNvPr id="4321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Recouvert d’une couche sucrée pour masquer le goût amer.</a:t>
            </a:r>
          </a:p>
          <a:p>
            <a:pPr>
              <a:buFont typeface="Arial" pitchFamily="34" charset="0"/>
              <a:buChar char="•"/>
            </a:pPr>
            <a:r>
              <a:rPr lang="fr-FR" noProof="0" dirty="0"/>
              <a:t>Avalés en entier sans croquer pour éviter le goût </a:t>
            </a:r>
            <a:r>
              <a:rPr lang="fr-FR" dirty="0"/>
              <a:t>amer</a:t>
            </a:r>
            <a:r>
              <a:rPr lang="fr-FR" sz="3200" noProof="0" dirty="0"/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fr-FR" sz="3200" noProof="0" dirty="0"/>
              <a:t>Exemples :</a:t>
            </a:r>
            <a:r>
              <a:rPr lang="fr-FR" sz="3200" b="1" noProof="0" dirty="0"/>
              <a:t> </a:t>
            </a:r>
          </a:p>
          <a:p>
            <a:pPr lvl="1"/>
            <a:r>
              <a:rPr lang="fr-FR" dirty="0"/>
              <a:t>Comprimés de quinine</a:t>
            </a:r>
          </a:p>
          <a:p>
            <a:pPr lvl="1"/>
            <a:r>
              <a:rPr lang="fr-FR" sz="2800" noProof="0" dirty="0"/>
              <a:t>Métronidazole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Enrobé d’un film</a:t>
            </a:r>
          </a:p>
        </p:txBody>
      </p:sp>
      <p:sp>
        <p:nvSpPr>
          <p:cNvPr id="4331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Recouvert d’un mince revêtement (pour masquer le goût </a:t>
            </a:r>
            <a:r>
              <a:rPr lang="fr-FR" dirty="0"/>
              <a:t>amer</a:t>
            </a:r>
            <a:r>
              <a:rPr lang="fr-FR" noProof="0" dirty="0"/>
              <a:t> ou l’odeur). </a:t>
            </a:r>
            <a:endParaRPr lang="fr-FR" dirty="0"/>
          </a:p>
          <a:p>
            <a:pPr marL="0" indent="0"/>
            <a:r>
              <a:rPr lang="fr-FR" sz="3200" noProof="0" dirty="0"/>
              <a:t>Exemples :</a:t>
            </a:r>
          </a:p>
          <a:p>
            <a:pPr lvl="1"/>
            <a:r>
              <a:rPr lang="fr-FR" sz="2800" noProof="0" dirty="0"/>
              <a:t>Métronidazole </a:t>
            </a:r>
          </a:p>
          <a:p>
            <a:pPr lvl="1"/>
            <a:r>
              <a:rPr lang="fr-FR" sz="2800" noProof="0" dirty="0"/>
              <a:t>Quinine </a:t>
            </a:r>
          </a:p>
          <a:p>
            <a:pPr marL="0" indent="0" eaLnBrk="1" hangingPunct="1"/>
            <a:endParaRPr lang="fr-FR" sz="3200" b="1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086600" cy="25908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Voies d’a</a:t>
            </a:r>
            <a:r>
              <a:rPr lang="fr-FR" sz="4000" b="1" noProof="0" dirty="0"/>
              <a:t>dministration des médicaments </a:t>
            </a:r>
          </a:p>
        </p:txBody>
      </p:sp>
    </p:spTree>
    <p:extLst>
      <p:ext uri="{BB962C8B-B14F-4D97-AF65-F5344CB8AC3E}">
        <p14:creationId xmlns:p14="http://schemas.microsoft.com/office/powerpoint/2010/main" val="9927650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G</a:t>
            </a:r>
            <a:r>
              <a:rPr lang="fr-FR" sz="4000" b="1" noProof="0" dirty="0"/>
              <a:t>élules </a:t>
            </a:r>
          </a:p>
        </p:txBody>
      </p:sp>
      <p:sp>
        <p:nvSpPr>
          <p:cNvPr id="43417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médicaments sont enfermés dans une coque de gélatine.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Destinés à être avalées entières (mais parfois les gélules peuvent être ouvertes).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Deux types :</a:t>
            </a:r>
          </a:p>
          <a:p>
            <a:pPr lvl="1"/>
            <a:r>
              <a:rPr lang="fr-FR" sz="2800" noProof="0" dirty="0"/>
              <a:t>Gélatine dure</a:t>
            </a:r>
          </a:p>
          <a:p>
            <a:pPr lvl="1"/>
            <a:r>
              <a:rPr lang="fr-FR" sz="2800" noProof="0" dirty="0"/>
              <a:t>Gélatine molle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>
              <a:defRPr/>
            </a:pPr>
            <a:r>
              <a:rPr lang="fr-FR" sz="4000" dirty="0"/>
              <a:t>Gélules de gélatine dure</a:t>
            </a:r>
            <a:endParaRPr lang="fr-FR" sz="4000" b="1" noProof="0" dirty="0"/>
          </a:p>
        </p:txBody>
      </p:sp>
      <p:sp>
        <p:nvSpPr>
          <p:cNvPr id="4352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médicament en poudre est enfermé dans une coque.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</a:t>
            </a:r>
            <a:r>
              <a:rPr lang="fr-FR" sz="3200" noProof="0" dirty="0"/>
              <a:t>ifférentes couleurs sont utilisées à des fins d’identification.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Elles masquent le mauvais goût du contenu.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Exemples de </a:t>
            </a:r>
            <a:r>
              <a:rPr lang="fr-FR" sz="4000" noProof="0" dirty="0"/>
              <a:t>g</a:t>
            </a:r>
            <a:r>
              <a:rPr lang="fr-FR" sz="4000" dirty="0"/>
              <a:t>élules de gélatine dure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25276639"/>
              </p:ext>
            </p:extLst>
          </p:nvPr>
        </p:nvGraphicFramePr>
        <p:xfrm>
          <a:off x="609600" y="1524000"/>
          <a:ext cx="8001000" cy="4953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1901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370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Amoxicilline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370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Doxycycline</a:t>
                      </a:r>
                      <a:r>
                        <a:rPr lang="fr-FR" sz="2400" baseline="0" noProof="0" dirty="0"/>
                        <a:t> </a:t>
                      </a:r>
                      <a:endParaRPr lang="fr-F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370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Ampicilline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4" name="Picture 2" descr="F:\pictures for illustrations\100_26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181600"/>
            <a:ext cx="1981200" cy="1202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F:\pictures for illustrations\100_2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00111"/>
            <a:ext cx="1905000" cy="1128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F:\pictures for illustrations\100_26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733800"/>
            <a:ext cx="1905000" cy="1208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>
              <a:defRPr/>
            </a:pPr>
            <a:r>
              <a:rPr lang="fr-FR" sz="4000" dirty="0"/>
              <a:t>Gélules de gélatine molle</a:t>
            </a:r>
            <a:endParaRPr lang="fr-FR" sz="4000" b="1" noProof="0" dirty="0"/>
          </a:p>
        </p:txBody>
      </p:sp>
      <p:sp>
        <p:nvSpPr>
          <p:cNvPr id="4372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 médicament liquide est enfermé dans une coque.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Stables et facile à avaler.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Libèrent le contenu très rapidement.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Elles peuvent être ouvertes (par ex., vitamine A) ou avalées entières.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noProof="0" dirty="0"/>
              <a:t>Exemples de </a:t>
            </a:r>
            <a:r>
              <a:rPr lang="fr-FR" sz="4000" noProof="0" dirty="0"/>
              <a:t>g</a:t>
            </a:r>
            <a:r>
              <a:rPr lang="fr-FR" sz="4000" dirty="0"/>
              <a:t>élules de gélatine molle</a:t>
            </a:r>
            <a:endParaRPr lang="fr-FR" sz="4000" b="1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86710115"/>
              </p:ext>
            </p:extLst>
          </p:nvPr>
        </p:nvGraphicFramePr>
        <p:xfrm>
          <a:off x="609600" y="1524000"/>
          <a:ext cx="80010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5904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4248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Gélules</a:t>
                      </a:r>
                      <a:r>
                        <a:rPr lang="fr-FR" sz="2400" baseline="0" noProof="0" dirty="0"/>
                        <a:t> de vitamine A</a:t>
                      </a:r>
                      <a:endParaRPr lang="fr-F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4248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Gélules Seven Seas® (huile de foie de morue)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Picture 3" descr="C:\Users\EDCO\Desktop\so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4572000"/>
            <a:ext cx="22098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F:\pictures for illustrations\100_26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667000"/>
            <a:ext cx="213360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Granulés</a:t>
            </a:r>
            <a:r>
              <a:rPr lang="fr-FR" sz="4400" b="1" noProof="0" dirty="0"/>
              <a:t> </a:t>
            </a:r>
          </a:p>
        </p:txBody>
      </p:sp>
      <p:sp>
        <p:nvSpPr>
          <p:cNvPr id="4392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Préparations constituées de grains solides et secs.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Fournis généralement en sachet de dose unique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Dissous généralement dans l’eau avant d’être absorbés. </a:t>
            </a:r>
            <a:r>
              <a:rPr lang="fr-FR" sz="3200" noProof="0" dirty="0"/>
              <a:t>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noProof="0" dirty="0"/>
              <a:t>Exemples de granulés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47876272"/>
              </p:ext>
            </p:extLst>
          </p:nvPr>
        </p:nvGraphicFramePr>
        <p:xfrm>
          <a:off x="838200" y="1600200"/>
          <a:ext cx="72390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4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4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0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Eno</a:t>
                      </a:r>
                      <a:r>
                        <a:rPr lang="fr-FR" sz="2400" noProof="0" dirty="0"/>
                        <a:t>®</a:t>
                      </a:r>
                      <a:r>
                        <a:rPr lang="fr-FR" sz="2400" b="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9800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Sels pour le foie Andrews</a:t>
                      </a:r>
                      <a:r>
                        <a:rPr lang="fr-FR" sz="2400" noProof="0" dirty="0"/>
                        <a:t>®</a:t>
                      </a:r>
                      <a:endParaRPr lang="fr-FR" sz="2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Picture 2" descr="C:\Users\EDCO\Desktop\e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88280" y="2286000"/>
            <a:ext cx="1950720" cy="1393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F:\pictures for illustrations\100_26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267200"/>
            <a:ext cx="20574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noProof="0" dirty="0"/>
              <a:t>Bains de bouche</a:t>
            </a:r>
            <a:r>
              <a:rPr lang="fr-FR" sz="4000" b="1" noProof="0" dirty="0"/>
              <a:t> </a:t>
            </a:r>
          </a:p>
        </p:txBody>
      </p:sp>
      <p:sp>
        <p:nvSpPr>
          <p:cNvPr id="44134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noProof="0" dirty="0"/>
              <a:t>Pour </a:t>
            </a:r>
            <a:r>
              <a:rPr lang="fr-FR" sz="3200" noProof="0" dirty="0"/>
              <a:t>nettoyer la bouche, traiter la mauvaise haleine, les troubles dentaires ou d’autres maladies de la bouche.</a:t>
            </a:r>
          </a:p>
          <a:p>
            <a:pPr marL="0" indent="0" eaLnBrk="1" hangingPunct="1"/>
            <a:endParaRPr lang="fr-FR" sz="3200" noProof="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noProof="0" dirty="0"/>
              <a:t>Exemples de </a:t>
            </a:r>
            <a:r>
              <a:rPr lang="fr-FR" sz="4000" dirty="0"/>
              <a:t>bains de </a:t>
            </a:r>
            <a:r>
              <a:rPr lang="fr-FR" sz="4000" b="1" noProof="0" dirty="0"/>
              <a:t>bouche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50885364"/>
              </p:ext>
            </p:extLst>
          </p:nvPr>
        </p:nvGraphicFramePr>
        <p:xfrm>
          <a:off x="685800" y="1600201"/>
          <a:ext cx="7772400" cy="49726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7613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</a:t>
                      </a:r>
                      <a:r>
                        <a:rPr lang="fr-FR" sz="2400" b="1" baseline="0" noProof="0" dirty="0"/>
                        <a:t> </a:t>
                      </a:r>
                      <a:endParaRPr lang="fr-FR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3186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Bains de bouche Sonatec®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863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Bains de bouche Colgate®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Picture 2" descr="C:\Users\EDCO\Desktop\colg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43600" y="4419600"/>
            <a:ext cx="128016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F:\pictures for illustrations\100_2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0"/>
            <a:ext cx="12954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Pastilles </a:t>
            </a:r>
          </a:p>
        </p:txBody>
      </p:sp>
      <p:sp>
        <p:nvSpPr>
          <p:cNvPr id="44339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Une préparation solide constituée principalement de sucre et de gomme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Servent à </a:t>
            </a:r>
            <a:r>
              <a:rPr lang="fr-FR" sz="3200" noProof="0" dirty="0"/>
              <a:t>traiter l’inconfort dans la bouche et la gorge (par ex., toux ou mal de gorge).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laisser se dissoudre lentement dans la bouche.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Ne jamais les avaler en entier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b="1" noProof="0" dirty="0">
                <a:latin typeface="+mj-lt"/>
                <a:cs typeface="Calibri" pitchFamily="34" charset="0"/>
              </a:rPr>
              <a:t>Une voie d’administration</a:t>
            </a:r>
            <a:r>
              <a:rPr lang="fr-FR" sz="3200" noProof="0" dirty="0">
                <a:latin typeface="+mj-lt"/>
                <a:cs typeface="Calibri" pitchFamily="34" charset="0"/>
              </a:rPr>
              <a:t> est la voie selon laquelle un médicament est introduit sur ou dans le corps.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Calibri" pitchFamily="34" charset="0"/>
              </a:rPr>
              <a:t>La voie d’administration d’un médicament comprend en gros trois catégories majeures :</a:t>
            </a:r>
          </a:p>
          <a:p>
            <a:pPr marL="914400" lvl="1" indent="-514350">
              <a:buAutoNum type="arabicPeriod"/>
              <a:defRPr/>
            </a:pPr>
            <a:r>
              <a:rPr lang="fr-FR" sz="2800" noProof="0" dirty="0">
                <a:latin typeface="+mj-lt"/>
                <a:cs typeface="Calibri" pitchFamily="34" charset="0"/>
              </a:rPr>
              <a:t>Voie entérale </a:t>
            </a:r>
          </a:p>
          <a:p>
            <a:pPr marL="914400" lvl="1" indent="-514350">
              <a:buAutoNum type="arabicPeriod"/>
              <a:defRPr/>
            </a:pPr>
            <a:r>
              <a:rPr lang="fr-FR" dirty="0">
                <a:latin typeface="+mj-lt"/>
                <a:cs typeface="Calibri" pitchFamily="34" charset="0"/>
              </a:rPr>
              <a:t>Voie parentérale</a:t>
            </a:r>
          </a:p>
          <a:p>
            <a:pPr marL="914400" lvl="1" indent="-514350">
              <a:buAutoNum type="arabicPeriod"/>
              <a:defRPr/>
            </a:pPr>
            <a:r>
              <a:rPr lang="fr-FR" sz="2800" noProof="0" dirty="0">
                <a:latin typeface="+mj-lt"/>
                <a:cs typeface="Calibri" pitchFamily="34" charset="0"/>
              </a:rPr>
              <a:t>Voie topique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noProof="0" dirty="0">
              <a:latin typeface="+mj-lt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noProof="0" dirty="0"/>
              <a:t>Exemples de pastilles</a:t>
            </a:r>
            <a:r>
              <a:rPr lang="fr-FR" sz="4000" b="1" noProof="0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21240005"/>
              </p:ext>
            </p:extLst>
          </p:nvPr>
        </p:nvGraphicFramePr>
        <p:xfrm>
          <a:off x="762000" y="1447800"/>
          <a:ext cx="7772400" cy="51400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68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3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916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Photo</a:t>
                      </a:r>
                      <a:r>
                        <a:rPr lang="en-US" sz="24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0484">
                <a:tc>
                  <a:txBody>
                    <a:bodyPr/>
                    <a:lstStyle/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Wingdings"/>
                        <a:buNone/>
                        <a:defRPr/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Pastilles Zecuf</a:t>
                      </a:r>
                      <a:r>
                        <a:rPr lang="en-US" sz="2400" dirty="0"/>
                        <a:t>®</a:t>
                      </a:r>
                      <a:r>
                        <a:rPr lang="en-US" sz="24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19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Pastilles Travasil</a:t>
                      </a:r>
                      <a:r>
                        <a:rPr lang="en-US" sz="2400" dirty="0"/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0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Strepsils</a:t>
                      </a:r>
                      <a:r>
                        <a:rPr lang="en-US" sz="2400" dirty="0"/>
                        <a:t>®</a:t>
                      </a:r>
                      <a:endParaRPr lang="en-US" sz="2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170" name="Picture 2" descr="F:\pictures for illustrations\100_2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1905000" cy="131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F:\pictures for illustrations\100_2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1905000" cy="108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F:\pictures for illustrations\100_26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5105400"/>
            <a:ext cx="19050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Suppositoires</a:t>
            </a:r>
            <a:r>
              <a:rPr lang="fr-FR" sz="4400" b="1" noProof="0" dirty="0"/>
              <a:t> </a:t>
            </a:r>
          </a:p>
        </p:txBody>
      </p:sp>
      <p:sp>
        <p:nvSpPr>
          <p:cNvPr id="4454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924800" cy="5102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Des p</a:t>
            </a:r>
            <a:r>
              <a:rPr lang="fr-FR" sz="3200" noProof="0" dirty="0"/>
              <a:t>réparations solides en forme d’obus qui sont insérées dans le rectum (anus).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Les s</a:t>
            </a:r>
            <a:r>
              <a:rPr lang="fr-FR" sz="3200" noProof="0" dirty="0"/>
              <a:t>uppositoires peuvent avoir un effet local ou systémique : </a:t>
            </a:r>
          </a:p>
          <a:p>
            <a:pPr lvl="1"/>
            <a:r>
              <a:rPr lang="fr-FR" dirty="0"/>
              <a:t>Les suppositoires d’A</a:t>
            </a:r>
            <a:r>
              <a:rPr lang="fr-FR" sz="2800" noProof="0" dirty="0"/>
              <a:t>nusol sont utilisés pour traiter les hémorroïdes. </a:t>
            </a:r>
          </a:p>
          <a:p>
            <a:pPr lvl="1"/>
            <a:r>
              <a:rPr lang="fr-FR" dirty="0"/>
              <a:t>Les suppositoires de P</a:t>
            </a:r>
            <a:r>
              <a:rPr lang="fr-FR" sz="2800" noProof="0" dirty="0"/>
              <a:t>aracétamol sont utilisés pour traiter la douleur et faire baisser la fièvre.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Forme des suppositoires</a:t>
            </a:r>
            <a:endParaRPr lang="fr-FR" sz="4000" noProof="0" dirty="0"/>
          </a:p>
        </p:txBody>
      </p:sp>
      <p:pic>
        <p:nvPicPr>
          <p:cNvPr id="4" name="Picture 2" descr="C:\Users\EDCO\Desktop\supposotor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2133600"/>
            <a:ext cx="5029200" cy="3275012"/>
          </a:xfr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77200" cy="1233031"/>
          </a:xfrm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Exemples de suppositoires</a:t>
            </a:r>
            <a:endParaRPr lang="fr-FR" sz="4000" b="1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94829639"/>
              </p:ext>
            </p:extLst>
          </p:nvPr>
        </p:nvGraphicFramePr>
        <p:xfrm>
          <a:off x="685800" y="1600200"/>
          <a:ext cx="80772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044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6756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Diclofénac</a:t>
                      </a:r>
                      <a:r>
                        <a:rPr lang="fr-FR" sz="2400" baseline="0" noProof="0" dirty="0"/>
                        <a:t>  </a:t>
                      </a:r>
                      <a:endParaRPr lang="fr-F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Paracétamol (diminuer la fièvre et la douleur)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195" name="Picture 3" descr="F:\pictures for illustrations\100_2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419600"/>
            <a:ext cx="22860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F:\pictures for illustrations\100_2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0"/>
            <a:ext cx="22860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4000" b="1" noProof="0" dirty="0"/>
              <a:t>Insérer un suppositoire (1)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fr-FR" sz="2800" noProof="0" dirty="0"/>
              <a:t>Lavez la région anale (anus) et séchez doucement en tapotant avec du papier de toilette ou une serviette propre. </a:t>
            </a:r>
          </a:p>
          <a:p>
            <a:pPr marL="514350" indent="-514350">
              <a:buAutoNum type="arabicPeriod"/>
            </a:pPr>
            <a:r>
              <a:rPr lang="fr-FR" sz="2800" dirty="0"/>
              <a:t>L</a:t>
            </a:r>
            <a:r>
              <a:rPr lang="fr-FR" sz="2800" noProof="0" dirty="0"/>
              <a:t>avez-vous les mains avec du savon.</a:t>
            </a:r>
          </a:p>
          <a:p>
            <a:pPr marL="514350" indent="-514350">
              <a:buAutoNum type="arabicPeriod"/>
            </a:pPr>
            <a:r>
              <a:rPr lang="fr-FR" sz="2800" noProof="0" dirty="0"/>
              <a:t>Couchez-vous sur le côté en ramenant vos genoux vers la poitrine. </a:t>
            </a:r>
          </a:p>
          <a:p>
            <a:pPr marL="514350" indent="-514350">
              <a:buAutoNum type="arabicPeriod"/>
            </a:pPr>
            <a:r>
              <a:rPr lang="fr-FR" sz="2800" noProof="0" dirty="0"/>
              <a:t>Détendez les fesses juste avant d’insérer le suppositoire.</a:t>
            </a:r>
          </a:p>
          <a:p>
            <a:pPr marL="514350" indent="-514350">
              <a:buAutoNum type="arabicPeriod"/>
            </a:pPr>
            <a:r>
              <a:rPr lang="fr-FR" sz="2800" dirty="0"/>
              <a:t>Poussez doucement le suppositoire à l’intérieur de l’anus, aussi loin que possible </a:t>
            </a:r>
          </a:p>
          <a:p>
            <a:pPr marL="514350" indent="-514350">
              <a:buAutoNum type="arabicPeriod"/>
            </a:pPr>
            <a:r>
              <a:rPr lang="fr-FR" sz="2800" noProof="0" dirty="0"/>
              <a:t>Restez étendu pendant quelques minutes et serrez les fesses.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/>
            <a:r>
              <a:rPr lang="fr-FR" sz="4000" dirty="0"/>
              <a:t>Insérer un suppositoire </a:t>
            </a:r>
            <a:r>
              <a:rPr lang="fr-FR" sz="4000" noProof="0" dirty="0"/>
              <a:t>(2)</a:t>
            </a:r>
            <a:endParaRPr lang="fr-FR" sz="4000" b="1" noProof="0" dirty="0"/>
          </a:p>
        </p:txBody>
      </p:sp>
      <p:sp>
        <p:nvSpPr>
          <p:cNvPr id="7885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800" noProof="0" dirty="0"/>
              <a:t>Lavez-vous les mains.</a:t>
            </a:r>
          </a:p>
          <a:p>
            <a:pPr marL="0" indent="0" eaLnBrk="1" hangingPunct="1"/>
            <a:r>
              <a:rPr lang="fr-FR" sz="2800" noProof="0" dirty="0"/>
              <a:t>Souvenez-vous : attendez au moins une heure avant d’aller aux toilettes ou dans une latrine après avoir insérer un suppositoire. </a:t>
            </a:r>
            <a:endParaRPr lang="fr-FR" sz="3200" noProof="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92866"/>
            <a:ext cx="3486150" cy="226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Pessaires</a:t>
            </a:r>
            <a:r>
              <a:rPr lang="fr-FR" sz="4000" noProof="0" dirty="0"/>
              <a:t> </a:t>
            </a:r>
          </a:p>
        </p:txBody>
      </p:sp>
      <p:sp>
        <p:nvSpPr>
          <p:cNvPr id="4474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préparations solides destinées à être insérées dans le </a:t>
            </a:r>
            <a:r>
              <a:rPr lang="fr-FR" sz="3200" noProof="0" dirty="0"/>
              <a:t>vagin.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dirty="0"/>
              <a:t>Insérés parfois à l’aide d’un applicateur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Pour </a:t>
            </a:r>
            <a:r>
              <a:rPr lang="fr-FR" sz="3200" noProof="0" dirty="0"/>
              <a:t>traiter la candidose vaginale.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Exemple de pessaires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48275618"/>
              </p:ext>
            </p:extLst>
          </p:nvPr>
        </p:nvGraphicFramePr>
        <p:xfrm>
          <a:off x="609600" y="1600200"/>
          <a:ext cx="7924800" cy="434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6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9204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4196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Clotrimazole</a:t>
                      </a:r>
                      <a:r>
                        <a:rPr lang="fr-FR" sz="2400" baseline="0" noProof="0" dirty="0"/>
                        <a:t> (</a:t>
                      </a:r>
                      <a:r>
                        <a:rPr lang="fr-FR" sz="2400" noProof="0" dirty="0"/>
                        <a:t>pour traiter la candidose vaginale)</a:t>
                      </a:r>
                      <a:r>
                        <a:rPr lang="fr-FR" sz="2400" baseline="0" noProof="0" dirty="0"/>
                        <a:t> </a:t>
                      </a:r>
                      <a:endParaRPr lang="fr-F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20" name="Picture 4" descr="F:\pictures for illustrations\100_2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8870" y="2514600"/>
            <a:ext cx="369073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fr-FR" sz="4000" b="1" noProof="0" dirty="0"/>
              <a:t>Comment insérer les pessaires vaginaux (1)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800" noProof="0" dirty="0"/>
              <a:t>1. </a:t>
            </a:r>
            <a:r>
              <a:rPr lang="fr-FR" sz="2800" dirty="0"/>
              <a:t>L</a:t>
            </a:r>
            <a:r>
              <a:rPr lang="fr-FR" sz="2800" noProof="0" dirty="0"/>
              <a:t>avez-vous les mains à l’eau et au savon.</a:t>
            </a:r>
          </a:p>
          <a:p>
            <a:pPr marL="339725" indent="-339725" eaLnBrk="1" hangingPunct="1"/>
            <a:r>
              <a:rPr lang="fr-FR" sz="2800" noProof="0" dirty="0"/>
              <a:t>2. Retirez le pessaire de la boîte et placez-le fermement dans l’applicateur.</a:t>
            </a:r>
          </a:p>
          <a:p>
            <a:pPr marL="339725" indent="-339725" eaLnBrk="1" hangingPunct="1"/>
            <a:r>
              <a:rPr lang="fr-FR" sz="2800" noProof="0" dirty="0"/>
              <a:t>3. Couchez-vous sur le dos avec les genoux fléchis vers la poitrine.</a:t>
            </a:r>
          </a:p>
          <a:p>
            <a:pPr marL="398463" indent="-398463"/>
            <a:r>
              <a:rPr lang="fr-FR" sz="2800" noProof="0" dirty="0"/>
              <a:t>4. Insérez l’applicateur avec le pessaire </a:t>
            </a:r>
            <a:r>
              <a:rPr lang="fr-FR" sz="2800" dirty="0"/>
              <a:t>dans le vagin aussi </a:t>
            </a:r>
            <a:r>
              <a:rPr lang="fr-FR" sz="2800" noProof="0" dirty="0"/>
              <a:t>loin que le confort le permet. </a:t>
            </a:r>
          </a:p>
          <a:p>
            <a:pPr marL="398463" indent="-398463"/>
            <a:r>
              <a:rPr lang="fr-FR" sz="2800" noProof="0" dirty="0"/>
              <a:t>5. Appuyez lentement sur le piston de l’applicateur jusqu’à ce qu’il s’arrête. Le pessaire est ainsi libéré dans le vagin.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dirty="0"/>
              <a:t>Comment insérer les pessaires vaginaux </a:t>
            </a:r>
            <a:r>
              <a:rPr lang="fr-FR" sz="4000" b="0" noProof="0" dirty="0"/>
              <a:t>(2)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0260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fr-FR" sz="2800" noProof="0" dirty="0"/>
              <a:t>6. Retirez doucement l’applicateur.</a:t>
            </a:r>
          </a:p>
          <a:p>
            <a:pPr marL="339725" indent="-339725" eaLnBrk="1" hangingPunct="1"/>
            <a:r>
              <a:rPr lang="fr-FR" sz="2800" noProof="0" dirty="0"/>
              <a:t>7. Restez un moment dans cette position pour éviter une fuite. 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Voie entérale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La voie entérale concerne l’administration du médicament dans le tractus gastro-intestinal (GIT).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Elle est classée comme suit :</a:t>
            </a:r>
          </a:p>
          <a:p>
            <a:pPr lvl="1">
              <a:defRPr/>
            </a:pPr>
            <a:r>
              <a:rPr lang="fr-FR" sz="2800" noProof="0" dirty="0">
                <a:latin typeface="+mj-lt"/>
                <a:cs typeface="Arial" charset="0"/>
              </a:rPr>
              <a:t>Voie orale</a:t>
            </a:r>
          </a:p>
          <a:p>
            <a:pPr lvl="1">
              <a:defRPr/>
            </a:pPr>
            <a:r>
              <a:rPr lang="fr-FR" sz="2800" noProof="0" dirty="0">
                <a:latin typeface="+mj-lt"/>
                <a:cs typeface="Arial" charset="0"/>
              </a:rPr>
              <a:t>Voie buccale (entre la joue et la gencive)</a:t>
            </a:r>
          </a:p>
          <a:p>
            <a:pPr lvl="1">
              <a:defRPr/>
            </a:pPr>
            <a:r>
              <a:rPr lang="fr-FR" dirty="0">
                <a:latin typeface="+mj-lt"/>
                <a:cs typeface="Arial" charset="0"/>
              </a:rPr>
              <a:t>Voie s</a:t>
            </a:r>
            <a:r>
              <a:rPr lang="fr-FR" sz="2800" noProof="0" dirty="0" err="1">
                <a:latin typeface="+mj-lt"/>
                <a:cs typeface="Arial" charset="0"/>
              </a:rPr>
              <a:t>ublinguale</a:t>
            </a:r>
            <a:r>
              <a:rPr lang="fr-FR" sz="2800" noProof="0" dirty="0">
                <a:latin typeface="+mj-lt"/>
                <a:cs typeface="Arial" charset="0"/>
              </a:rPr>
              <a:t> (sous la langue)</a:t>
            </a:r>
          </a:p>
          <a:p>
            <a:pPr lvl="1">
              <a:defRPr/>
            </a:pPr>
            <a:r>
              <a:rPr lang="fr-FR" sz="2800" noProof="0" dirty="0">
                <a:latin typeface="+mj-lt"/>
                <a:cs typeface="Arial" charset="0"/>
              </a:rPr>
              <a:t>Voie rectale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noProof="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Suspension orale </a:t>
            </a:r>
          </a:p>
        </p:txBody>
      </p:sp>
      <p:sp>
        <p:nvSpPr>
          <p:cNvPr id="4495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3200" noProof="0" dirty="0"/>
              <a:t>Des préparations liquides à usage oral contenant un ou plusieurs ingrédients actifs. </a:t>
            </a:r>
          </a:p>
          <a:p>
            <a:pPr lvl="1">
              <a:lnSpc>
                <a:spcPct val="80000"/>
              </a:lnSpc>
            </a:pPr>
            <a:r>
              <a:rPr lang="fr-FR" sz="2800" noProof="0" dirty="0"/>
              <a:t>Peut être en forme de poudre sèche pour la reconstitution </a:t>
            </a:r>
          </a:p>
          <a:p>
            <a:pPr lvl="1">
              <a:lnSpc>
                <a:spcPct val="80000"/>
              </a:lnSpc>
            </a:pPr>
            <a:r>
              <a:rPr lang="fr-FR" noProof="0" dirty="0"/>
              <a:t>Peut être en forme liquide</a:t>
            </a:r>
            <a:endParaRPr lang="fr-FR" sz="2800" noProof="0" dirty="0"/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3200" noProof="0" dirty="0"/>
              <a:t>Secouez la suspension orale avant de mesurer la dose uniforme.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305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Classification des suspensions orales </a:t>
            </a:r>
          </a:p>
        </p:txBody>
      </p:sp>
      <p:sp>
        <p:nvSpPr>
          <p:cNvPr id="450563" name="Content Placeholder 2"/>
          <p:cNvSpPr>
            <a:spLocks noGrp="1"/>
          </p:cNvSpPr>
          <p:nvPr>
            <p:ph sz="quarter" idx="2"/>
          </p:nvPr>
        </p:nvSpPr>
        <p:spPr>
          <a:xfrm>
            <a:off x="685800" y="2133600"/>
            <a:ext cx="3810000" cy="4267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Amoxicilline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Erythromycine </a:t>
            </a:r>
          </a:p>
          <a:p>
            <a:pPr eaLnBrk="1" hangingPunct="1"/>
            <a:endParaRPr lang="fr-FR" b="1" noProof="0" dirty="0"/>
          </a:p>
          <a:p>
            <a:pPr eaLnBrk="1" hangingPunct="1"/>
            <a:r>
              <a:rPr lang="fr-FR" sz="2000" b="1" noProof="0" dirty="0"/>
              <a:t>Remarque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Les poudres sèches doivent être mélangées avec de l’eau potable propre avant l’usage.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Les suspensions orales ne peuvent être conservées que pendant 1 semaine après avoir été </a:t>
            </a:r>
            <a:r>
              <a:rPr lang="fr-FR" dirty="0"/>
              <a:t>mélangées. </a:t>
            </a:r>
            <a:endParaRPr lang="fr-FR" noProof="0" dirty="0"/>
          </a:p>
        </p:txBody>
      </p:sp>
      <p:sp>
        <p:nvSpPr>
          <p:cNvPr id="450564" name="Content Placeholder 3"/>
          <p:cNvSpPr>
            <a:spLocks noGrp="1"/>
          </p:cNvSpPr>
          <p:nvPr>
            <p:ph sz="quarter" idx="4"/>
          </p:nvPr>
        </p:nvSpPr>
        <p:spPr>
          <a:xfrm>
            <a:off x="4572000" y="2165350"/>
            <a:ext cx="4162425" cy="446405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Cotrimoxazole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Mélange de trisilicate de magnésium</a:t>
            </a:r>
          </a:p>
          <a:p>
            <a:pPr eaLnBrk="1" hangingPunct="1">
              <a:lnSpc>
                <a:spcPct val="150000"/>
              </a:lnSpc>
            </a:pPr>
            <a:r>
              <a:rPr lang="fr-FR" sz="2000" b="1" noProof="0" dirty="0"/>
              <a:t>Remarque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Ne pas ajouter d’eau aux suspensions liquides.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Secouer les suspensions liquides avant de les absorber.</a:t>
            </a:r>
          </a:p>
          <a:p>
            <a:pPr eaLnBrk="1" hangingPunct="1">
              <a:buFont typeface="Arial" pitchFamily="34" charset="0"/>
              <a:buChar char="•"/>
            </a:pPr>
            <a:endParaRPr lang="fr-FR" noProof="0" dirty="0"/>
          </a:p>
        </p:txBody>
      </p:sp>
      <p:sp>
        <p:nvSpPr>
          <p:cNvPr id="45056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152400" y="1524000"/>
            <a:ext cx="4343400" cy="609600"/>
          </a:xfrm>
        </p:spPr>
        <p:txBody>
          <a:bodyPr>
            <a:normAutofit fontScale="55000" lnSpcReduction="20000"/>
          </a:bodyPr>
          <a:lstStyle/>
          <a:p>
            <a:pPr algn="ctr" eaLnBrk="1" hangingPunct="1"/>
            <a:endParaRPr lang="fr-FR" noProof="0" dirty="0"/>
          </a:p>
          <a:p>
            <a:pPr algn="ctr" eaLnBrk="1" hangingPunct="1"/>
            <a:r>
              <a:rPr lang="fr-FR" sz="3500" dirty="0"/>
              <a:t>S</a:t>
            </a:r>
            <a:r>
              <a:rPr lang="fr-FR" sz="3500" noProof="0" dirty="0"/>
              <a:t>uspensions orales en poudre sèche</a:t>
            </a:r>
          </a:p>
          <a:p>
            <a:pPr eaLnBrk="1" hangingPunct="1"/>
            <a:endParaRPr lang="fr-FR" noProof="0" dirty="0"/>
          </a:p>
        </p:txBody>
      </p:sp>
      <p:sp>
        <p:nvSpPr>
          <p:cNvPr id="45056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343400" y="1600200"/>
            <a:ext cx="3886200" cy="381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r-FR" sz="1900" dirty="0"/>
              <a:t>S</a:t>
            </a:r>
            <a:r>
              <a:rPr lang="fr-FR" sz="1900" noProof="0" dirty="0"/>
              <a:t>uspensions orales en liquide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noProof="0" dirty="0"/>
              <a:t>Exemples de suspensions orales</a:t>
            </a:r>
            <a:r>
              <a:rPr lang="fr-FR" sz="4000" b="1" noProof="0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33131335"/>
              </p:ext>
            </p:extLst>
          </p:nvPr>
        </p:nvGraphicFramePr>
        <p:xfrm>
          <a:off x="685800" y="1600200"/>
          <a:ext cx="77724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245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</a:t>
                      </a:r>
                      <a:r>
                        <a:rPr lang="fr-FR" sz="2400" b="1" baseline="0" noProof="0" dirty="0"/>
                        <a:t> </a:t>
                      </a:r>
                      <a:endParaRPr lang="fr-FR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</a:t>
                      </a:r>
                      <a:r>
                        <a:rPr lang="en-US" sz="2400" b="1" baseline="0" dirty="0"/>
                        <a:t> 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3819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Suspension orale d’amoxicilline </a:t>
                      </a:r>
                      <a:r>
                        <a:rPr lang="fr-FR" sz="2400" b="0" baseline="0" noProof="0" dirty="0"/>
                        <a:t>(poudre sèche)</a:t>
                      </a:r>
                      <a:endParaRPr lang="fr-FR" sz="2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4736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Suspension orale de trisilicate de magnésium (Alcid)</a:t>
                      </a:r>
                      <a:r>
                        <a:rPr lang="fr-FR" sz="2400" b="0" baseline="0" noProof="0" dirty="0"/>
                        <a:t> (préparation liquide)</a:t>
                      </a:r>
                      <a:endParaRPr lang="fr-FR" sz="2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D:\pictures for illustrations\100_2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362200"/>
            <a:ext cx="1295400" cy="2057400"/>
          </a:xfrm>
          <a:prstGeom prst="rect">
            <a:avLst/>
          </a:prstGeom>
          <a:noFill/>
        </p:spPr>
      </p:pic>
      <p:pic>
        <p:nvPicPr>
          <p:cNvPr id="1027" name="Picture 3" descr="D:\pictures for illustrations\100_26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648200"/>
            <a:ext cx="13716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Préparations topiques </a:t>
            </a:r>
          </a:p>
        </p:txBody>
      </p:sp>
      <p:sp>
        <p:nvSpPr>
          <p:cNvPr id="4515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préparations semi-solides qui sont appliquées sur la surface de la peau</a:t>
            </a:r>
            <a:r>
              <a:rPr lang="fr-FR" sz="3200" noProof="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Crèmes, pommades, lotions ou gels.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À usage externe uniquement.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fr-FR" sz="4000" noProof="0" dirty="0"/>
              <a:t>Exemples de préparations topiques</a:t>
            </a:r>
            <a:endParaRPr lang="fr-FR" sz="4000" b="1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26143847"/>
              </p:ext>
            </p:extLst>
          </p:nvPr>
        </p:nvGraphicFramePr>
        <p:xfrm>
          <a:off x="685800" y="1524000"/>
          <a:ext cx="7696200" cy="53341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1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4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237">
                <a:tc>
                  <a:txBody>
                    <a:bodyPr/>
                    <a:lstStyle/>
                    <a:p>
                      <a:r>
                        <a:rPr lang="fr-FR" sz="2100" b="1" noProof="0" dirty="0"/>
                        <a:t>Préparation topique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100" b="1" noProof="0" dirty="0"/>
                        <a:t>Usage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6786">
                <a:tc>
                  <a:txBody>
                    <a:bodyPr/>
                    <a:lstStyle/>
                    <a:p>
                      <a:r>
                        <a:rPr lang="fr-FR" sz="2100" noProof="0" dirty="0"/>
                        <a:t>Crème à</a:t>
                      </a:r>
                      <a:r>
                        <a:rPr lang="fr-FR" sz="2100" baseline="0" noProof="0" dirty="0"/>
                        <a:t> l</a:t>
                      </a:r>
                      <a:r>
                        <a:rPr lang="fr-FR" sz="2100" noProof="0" dirty="0"/>
                        <a:t>’hydrocortisone 1 %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traiter l’</a:t>
                      </a:r>
                      <a:r>
                        <a:rPr lang="fr-FR" sz="2100" baseline="0" noProof="0" dirty="0"/>
                        <a:t>eczéma et les piqûres d’insectes</a:t>
                      </a:r>
                      <a:endParaRPr lang="fr-FR" sz="2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969">
                <a:tc>
                  <a:txBody>
                    <a:bodyPr/>
                    <a:lstStyle/>
                    <a:p>
                      <a:r>
                        <a:rPr lang="fr-FR" sz="2100" noProof="0" dirty="0"/>
                        <a:t>Pommade</a:t>
                      </a:r>
                      <a:r>
                        <a:rPr lang="fr-FR" sz="2100" baseline="0" noProof="0" dirty="0"/>
                        <a:t> de b</a:t>
                      </a:r>
                      <a:r>
                        <a:rPr lang="fr-FR" sz="2100" noProof="0" dirty="0"/>
                        <a:t>étaméthasone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traiter l’</a:t>
                      </a:r>
                      <a:r>
                        <a:rPr lang="fr-FR" sz="2100" baseline="0" noProof="0" dirty="0"/>
                        <a:t>eczéma </a:t>
                      </a:r>
                      <a:endParaRPr lang="fr-FR" sz="2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70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Deep Heat Rub </a:t>
                      </a:r>
                      <a:r>
                        <a:rPr lang="fr-FR" sz="2100" noProof="0" dirty="0"/>
                        <a:t>(pommade)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traiter les</a:t>
                      </a:r>
                      <a:r>
                        <a:rPr lang="fr-FR" sz="2100" baseline="0" noProof="0" dirty="0"/>
                        <a:t> douleurs musculaires</a:t>
                      </a:r>
                      <a:endParaRPr lang="fr-FR" sz="2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7823">
                <a:tc>
                  <a:txBody>
                    <a:bodyPr/>
                    <a:lstStyle/>
                    <a:p>
                      <a:r>
                        <a:rPr lang="fr-FR" sz="2100" noProof="0" dirty="0"/>
                        <a:t>Gel de diclofénac</a:t>
                      </a:r>
                      <a:endParaRPr lang="fr-FR" sz="2100" baseline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traiter les</a:t>
                      </a:r>
                      <a:r>
                        <a:rPr lang="fr-FR" sz="2100" baseline="0" noProof="0" dirty="0"/>
                        <a:t> douleurs </a:t>
                      </a:r>
                      <a:endParaRPr lang="fr-FR" sz="2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237">
                <a:tc>
                  <a:txBody>
                    <a:bodyPr/>
                    <a:lstStyle/>
                    <a:p>
                      <a:r>
                        <a:rPr lang="fr-FR" sz="2100" noProof="0" dirty="0"/>
                        <a:t>Liniment universel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diminuer les</a:t>
                      </a:r>
                      <a:r>
                        <a:rPr lang="fr-FR" sz="2100" baseline="0" noProof="0" dirty="0"/>
                        <a:t> douleurs musculaires </a:t>
                      </a:r>
                      <a:endParaRPr lang="fr-FR" sz="2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6786">
                <a:tc>
                  <a:txBody>
                    <a:bodyPr/>
                    <a:lstStyle/>
                    <a:p>
                      <a:r>
                        <a:rPr lang="fr-FR" sz="2100" noProof="0" dirty="0"/>
                        <a:t>Lotion à la calamine</a:t>
                      </a:r>
                      <a:r>
                        <a:rPr lang="fr-FR" sz="2100" baseline="0" noProof="0" dirty="0"/>
                        <a:t>  </a:t>
                      </a:r>
                      <a:endParaRPr lang="fr-FR" sz="2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100" noProof="0" dirty="0"/>
                        <a:t>Pour traiter la varicelle et l’herpès zoster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/>
            <a:r>
              <a:rPr lang="fr-FR" sz="4000" b="1" noProof="0" dirty="0"/>
              <a:t>Quelques préparations topiques courantes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09563660"/>
              </p:ext>
            </p:extLst>
          </p:nvPr>
        </p:nvGraphicFramePr>
        <p:xfrm>
          <a:off x="609600" y="1447800"/>
          <a:ext cx="79248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5905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2095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Lotion</a:t>
                      </a:r>
                      <a:r>
                        <a:rPr lang="fr-FR" sz="2400" b="0" baseline="0" noProof="0" dirty="0"/>
                        <a:t> à la c</a:t>
                      </a:r>
                      <a:r>
                        <a:rPr lang="fr-FR" sz="2400" b="0" noProof="0" dirty="0"/>
                        <a:t>alamine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Crème à l’hydrocortisone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42" name="Picture 2" descr="F:\pictures for illustrations\100_2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133600"/>
            <a:ext cx="1524000" cy="2113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 descr="F:\pictures for illustrations\100_2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724400"/>
            <a:ext cx="213360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Préparations ophtalmiques</a:t>
            </a:r>
          </a:p>
        </p:txBody>
      </p:sp>
      <p:sp>
        <p:nvSpPr>
          <p:cNvPr id="4536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50260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Des </a:t>
            </a:r>
            <a:r>
              <a:rPr lang="fr-FR" sz="3200" noProof="0" dirty="0"/>
              <a:t>préparations stériles qui sont appliquées dans l’œil.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Collyre ou crème pour les yeux.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Peuvent contenir des antibiotiques, des stéroïdes ou des médicaments antiviraux.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Période d’application:</a:t>
            </a:r>
          </a:p>
          <a:p>
            <a:pPr lvl="1"/>
            <a:r>
              <a:rPr lang="fr-FR" dirty="0"/>
              <a:t>Collyre </a:t>
            </a:r>
            <a:r>
              <a:rPr lang="fr-FR" sz="2800" noProof="0" dirty="0"/>
              <a:t>: pendant la journée</a:t>
            </a:r>
          </a:p>
          <a:p>
            <a:pPr lvl="1"/>
            <a:r>
              <a:rPr lang="fr-FR" sz="2800" noProof="0" dirty="0"/>
              <a:t>Pommades : la nuit</a:t>
            </a:r>
          </a:p>
          <a:p>
            <a:pPr eaLnBrk="1" hangingPunct="1"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Exemples de préparations ophtalmiques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76748753"/>
              </p:ext>
            </p:extLst>
          </p:nvPr>
        </p:nvGraphicFramePr>
        <p:xfrm>
          <a:off x="1066800" y="1524000"/>
          <a:ext cx="7162800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8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r>
                        <a:rPr lang="fr-FR" sz="2000" b="1" noProof="0" dirty="0"/>
                        <a:t>Ingrédient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noProof="0" dirty="0"/>
                        <a:t>Utilisation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Betéméthasone (stéroïde)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2000" noProof="0" dirty="0"/>
                        <a:t>Pour traiter les allergies de l’œil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noProof="0" dirty="0"/>
                        <a:t>Pommade à la tétracycline</a:t>
                      </a:r>
                      <a:r>
                        <a:rPr lang="fr-FR" sz="2000" baseline="0" noProof="0" dirty="0"/>
                        <a:t> pour les yeux </a:t>
                      </a:r>
                      <a:r>
                        <a:rPr lang="fr-FR" sz="2000" noProof="0" dirty="0"/>
                        <a:t>(antibiotique)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2000" noProof="0" dirty="0"/>
                        <a:t>Pour la conjonctivite néonatale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Chloramphénicol (antibiotique)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2000" noProof="0" dirty="0">
                          <a:solidFill>
                            <a:schemeClr val="tx1"/>
                          </a:solidFill>
                        </a:rPr>
                        <a:t>Pour traiter les infections bactériennes de l’œil</a:t>
                      </a:r>
                    </a:p>
                    <a:p>
                      <a:endParaRPr lang="fr-FR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fr-FR" sz="2000" noProof="0" dirty="0"/>
                        <a:t>Dexaméthasone (stéroïde)</a:t>
                      </a:r>
                    </a:p>
                    <a:p>
                      <a:r>
                        <a:rPr lang="fr-FR" sz="2000" noProof="0" dirty="0"/>
                        <a:t>Néomycine (antibiotique)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2000" noProof="0" dirty="0">
                          <a:solidFill>
                            <a:schemeClr val="tx1"/>
                          </a:solidFill>
                        </a:rPr>
                        <a:t>Pour traiter les allergies de l’œil</a:t>
                      </a:r>
                      <a:r>
                        <a:rPr lang="fr-FR" sz="2000" baseline="0" noProof="0" dirty="0">
                          <a:solidFill>
                            <a:schemeClr val="tx1"/>
                          </a:solidFill>
                        </a:rPr>
                        <a:t> liées à une infection bactérienne</a:t>
                      </a:r>
                    </a:p>
                    <a:p>
                      <a:endParaRPr lang="fr-FR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Gouttes ophtalmiques</a:t>
            </a:r>
            <a:endParaRPr lang="fr-FR" sz="4000" b="1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0493596"/>
              </p:ext>
            </p:extLst>
          </p:nvPr>
        </p:nvGraphicFramePr>
        <p:xfrm>
          <a:off x="762000" y="1524000"/>
          <a:ext cx="79248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6926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Exemple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Photo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9126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Collyre de chloramphénicol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0748">
                <a:tc>
                  <a:txBody>
                    <a:bodyPr/>
                    <a:lstStyle/>
                    <a:p>
                      <a:r>
                        <a:rPr lang="fr-FR" sz="2400" b="0" noProof="0" dirty="0"/>
                        <a:t>Gouttes pour les yeux/oreilles néomycine + dexaméthasone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266" name="Picture 2" descr="F:\pictures for illustrations\100_2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90800"/>
            <a:ext cx="17526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7" name="Picture 3" descr="F:\pictures for illustrations\100_2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495800"/>
            <a:ext cx="19050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Inhalateurs</a:t>
            </a:r>
          </a:p>
        </p:txBody>
      </p:sp>
      <p:sp>
        <p:nvSpPr>
          <p:cNvPr id="4556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949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fr-FR" dirty="0"/>
              <a:t>Des s</a:t>
            </a:r>
            <a:r>
              <a:rPr lang="fr-FR" sz="3200" noProof="0" dirty="0"/>
              <a:t>olutions ou suspensions administrées sous forme de vaporisation.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fr-FR" dirty="0"/>
              <a:t>Le </a:t>
            </a:r>
            <a:r>
              <a:rPr lang="fr-FR" noProof="0" dirty="0"/>
              <a:t>médicament est délivré directement dans les poumons</a:t>
            </a:r>
            <a:r>
              <a:rPr lang="fr-FR" sz="3200" noProof="0" dirty="0"/>
              <a:t>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fr-FR" noProof="0" dirty="0"/>
              <a:t>Pour la </a:t>
            </a:r>
            <a:r>
              <a:rPr lang="fr-FR" sz="3200" noProof="0" dirty="0"/>
              <a:t>prévention et le traitement de l’asthme.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fr-FR" sz="3200" noProof="0" dirty="0"/>
              <a:t>Exemple : inhalateur Salbutamol (Vental).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sz="4000" dirty="0"/>
              <a:t>Voie entérale : o</a:t>
            </a:r>
            <a:r>
              <a:rPr lang="fr-FR" sz="4000" b="1" noProof="0" dirty="0"/>
              <a:t>rale 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51054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Les médicaments</a:t>
            </a:r>
            <a:r>
              <a:rPr lang="fr-FR" sz="3200" noProof="0" dirty="0">
                <a:latin typeface="+mj-lt"/>
                <a:cs typeface="Arial" charset="0"/>
              </a:rPr>
              <a:t> sont donnés par la bouche.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La méthode la plus courante, moins chère et commode.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Comprimés, gélules, sirops, suspensions orales, poudres.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268191"/>
            <a:ext cx="2897188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Loi\Local Settings\Temporary Internet Files\Content.IE5\1WF86B3Q\MP90044848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334000"/>
            <a:ext cx="21336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Exercice 2</a:t>
            </a:r>
          </a:p>
        </p:txBody>
      </p:sp>
      <p:sp>
        <p:nvSpPr>
          <p:cNvPr id="4556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949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fr-FR" sz="3200" noProof="0" dirty="0"/>
          </a:p>
          <a:p>
            <a:pPr marL="0" indent="0" eaLnBrk="1" hangingPunct="1">
              <a:lnSpc>
                <a:spcPct val="90000"/>
              </a:lnSpc>
            </a:pPr>
            <a:r>
              <a:rPr lang="fr-FR" noProof="0" dirty="0"/>
              <a:t>Travail de groupe pour répondre aux questions portant sur les formes galéniques.</a:t>
            </a:r>
            <a:endParaRPr lang="fr-FR" sz="3200" noProof="0" dirty="0"/>
          </a:p>
        </p:txBody>
      </p:sp>
    </p:spTree>
    <p:extLst>
      <p:ext uri="{BB962C8B-B14F-4D97-AF65-F5344CB8AC3E}">
        <p14:creationId xmlns:p14="http://schemas.microsoft.com/office/powerpoint/2010/main" val="5400895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67000"/>
            <a:ext cx="7239000" cy="17526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I</a:t>
            </a:r>
            <a:r>
              <a:rPr lang="fr-FR" b="1" noProof="0" dirty="0"/>
              <a:t>nteractions médicamenteuses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Définition et généralités</a:t>
            </a:r>
          </a:p>
        </p:txBody>
      </p:sp>
      <p:sp>
        <p:nvSpPr>
          <p:cNvPr id="4679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interactions médicamenteuses interviennent quand l’effet d’un médicament est modifié par la présence d’une autre substance.</a:t>
            </a:r>
          </a:p>
          <a:p>
            <a:pPr>
              <a:buFont typeface="Arial" pitchFamily="34" charset="0"/>
              <a:buChar char="•"/>
            </a:pPr>
            <a:r>
              <a:rPr lang="fr-FR" sz="3200" noProof="0" dirty="0"/>
              <a:t>L’autre substance peut être : </a:t>
            </a:r>
          </a:p>
          <a:p>
            <a:pPr lvl="1"/>
            <a:r>
              <a:rPr lang="fr-FR" sz="2800" noProof="0" dirty="0"/>
              <a:t>Un autre médicament : sur la même ordonnance, une autre ordonnance ou un médicament en vente libre</a:t>
            </a:r>
          </a:p>
          <a:p>
            <a:pPr lvl="1"/>
            <a:r>
              <a:rPr lang="fr-FR" sz="2800" noProof="0" dirty="0"/>
              <a:t>Une plante médicinale</a:t>
            </a:r>
          </a:p>
          <a:p>
            <a:pPr lvl="1"/>
            <a:r>
              <a:rPr lang="fr-FR" noProof="0" dirty="0"/>
              <a:t>Un ou plusieurs aliments</a:t>
            </a:r>
            <a:endParaRPr lang="fr-FR" sz="2800" noProof="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Que peut-il se passer avec une interaction ?</a:t>
            </a:r>
          </a:p>
        </p:txBody>
      </p:sp>
      <p:sp>
        <p:nvSpPr>
          <p:cNvPr id="47001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Susceptible de diminuer l’efficacité globale du traitement.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noProof="0" dirty="0"/>
              <a:t>Susceptible de créer ou d’accroître les effets négatifs du </a:t>
            </a:r>
            <a:r>
              <a:rPr lang="fr-FR" sz="3200" noProof="0" dirty="0"/>
              <a:t>médicament.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dirty="0"/>
              <a:t>I</a:t>
            </a:r>
            <a:r>
              <a:rPr lang="fr-FR" sz="4000" b="1" noProof="0" dirty="0"/>
              <a:t>nteractions médicamenteuses courantes (1)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99672017"/>
              </p:ext>
            </p:extLst>
          </p:nvPr>
        </p:nvGraphicFramePr>
        <p:xfrm>
          <a:off x="762000" y="1447800"/>
          <a:ext cx="7772400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Interaction médicamenteuse</a:t>
                      </a:r>
                      <a:r>
                        <a:rPr lang="fr-FR" sz="1800" b="1" baseline="0" noProof="0" dirty="0"/>
                        <a:t> </a:t>
                      </a:r>
                      <a:endParaRPr lang="fr-FR" sz="1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Effet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Mesures préventives à prendre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r>
                        <a:rPr kumimoji="0"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Doxycycline + suppléments de fer </a:t>
                      </a:r>
                      <a:endParaRPr lang="fr-FR" sz="18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L’absorption des deux médicaments peut être affectée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Attendre 2</a:t>
                      </a:r>
                      <a:r>
                        <a:rPr kumimoji="0" lang="fr-FR" sz="1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heures entre la prise de chacun</a:t>
                      </a:r>
                      <a:endParaRPr lang="fr-FR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r>
                        <a:rPr kumimoji="0"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Ciprofloxacine + antiacides au magnésium</a:t>
                      </a:r>
                      <a:endParaRPr lang="fr-FR" sz="18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 antiacides au magnésium réduisent l’absorption et l’efficacité du ciprofloxacine 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Prendre d’abord le ciprofloxacine et attendre 2 heures avant de prendre l’antiacide</a:t>
                      </a:r>
                      <a:endParaRPr lang="fr-FR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r>
                        <a:rPr kumimoji="0"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Oméprazole + antiacides au magnésium</a:t>
                      </a:r>
                      <a:endParaRPr lang="fr-FR" sz="18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 antiacides entraînent la destruction de l’oméprazole dans l’estomac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Prendre l’oméprazole et attendre 2 heures avant de prendre les antiacides au magnésium</a:t>
                      </a:r>
                      <a:endParaRPr lang="fr-FR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sz="4000" dirty="0"/>
              <a:t>Interactions médicamenteuses courantes </a:t>
            </a:r>
            <a:r>
              <a:rPr lang="fr-FR" sz="4000" b="0" noProof="0" dirty="0"/>
              <a:t>(2)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60910303"/>
              </p:ext>
            </p:extLst>
          </p:nvPr>
        </p:nvGraphicFramePr>
        <p:xfrm>
          <a:off x="762000" y="1600200"/>
          <a:ext cx="7696200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Interaction médicamenteuse</a:t>
                      </a:r>
                      <a:r>
                        <a:rPr lang="fr-FR" sz="1800" b="1" baseline="0" noProof="0" dirty="0"/>
                        <a:t> </a:t>
                      </a:r>
                      <a:endParaRPr lang="fr-FR" sz="1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Effet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noProof="0" dirty="0"/>
                        <a:t>Mesures préventives à prendre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Charbon + tout médicament pris oralement</a:t>
                      </a:r>
                      <a:endParaRPr lang="fr-FR" sz="1800" b="0" noProof="0" dirty="0"/>
                    </a:p>
                    <a:p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</a:t>
                      </a:r>
                      <a:r>
                        <a:rPr kumimoji="0" lang="fr-FR" sz="18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harbon empêche l’absorption de tout médicament administré en même temps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fr-FR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 pas prendre de charbon en même temps qu’un autre médicament</a:t>
                      </a:r>
                      <a:endParaRPr lang="fr-FR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r>
                        <a:rPr lang="fr-FR" sz="1800" noProof="0" dirty="0"/>
                        <a:t>Métronidazole</a:t>
                      </a:r>
                      <a:r>
                        <a:rPr lang="fr-FR" sz="1800" baseline="0" noProof="0" dirty="0"/>
                        <a:t> + alcool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1800" noProof="0" dirty="0"/>
                        <a:t>L’alcool réagit avec le métronidazole,</a:t>
                      </a:r>
                      <a:r>
                        <a:rPr lang="fr-FR" sz="1800" baseline="0" noProof="0" dirty="0"/>
                        <a:t> entraînant de forts vomissements pour le client</a:t>
                      </a:r>
                      <a:endParaRPr lang="fr-FR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800" noProof="0" dirty="0"/>
                        <a:t>Ne pas boire d’alcool pendant un traitement au métronidazole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Interactions médicamenteuses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535812"/>
              </p:ext>
            </p:extLst>
          </p:nvPr>
        </p:nvGraphicFramePr>
        <p:xfrm>
          <a:off x="685800" y="1600200"/>
          <a:ext cx="7848600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900" b="1" noProof="0" dirty="0"/>
                        <a:t>Interaction aliment-médicament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b="1" noProof="0" dirty="0"/>
                        <a:t>Effet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b="1" noProof="0" dirty="0"/>
                        <a:t>Mesures </a:t>
                      </a:r>
                      <a:r>
                        <a:rPr lang="fr-FR" sz="2000" b="1" noProof="0" dirty="0"/>
                        <a:t>préventives </a:t>
                      </a:r>
                      <a:r>
                        <a:rPr lang="fr-FR" sz="1900" b="1" u="sng" noProof="0" dirty="0"/>
                        <a:t>ou</a:t>
                      </a:r>
                      <a:r>
                        <a:rPr lang="fr-FR" sz="1900" b="1" noProof="0" dirty="0"/>
                        <a:t> favorables à</a:t>
                      </a:r>
                      <a:r>
                        <a:rPr lang="fr-FR" sz="1900" b="1" baseline="0" noProof="0" dirty="0"/>
                        <a:t> prendre</a:t>
                      </a:r>
                      <a:endParaRPr lang="fr-FR" sz="19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Ciprofloxacine</a:t>
                      </a:r>
                      <a:r>
                        <a:rPr lang="fr-FR" sz="1900" baseline="0" noProof="0" dirty="0"/>
                        <a:t> + lait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Le lait diminue l’efficacité du </a:t>
                      </a:r>
                      <a:r>
                        <a:rPr lang="fr-FR" sz="1900" baseline="0" noProof="0" dirty="0"/>
                        <a:t>ciprofloxacine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Prendre le ciprofloxacine, puis le lait 2</a:t>
                      </a:r>
                      <a:r>
                        <a:rPr lang="fr-FR" sz="1900" baseline="0" noProof="0" dirty="0"/>
                        <a:t> heures plus tard</a:t>
                      </a:r>
                      <a:endParaRPr lang="fr-FR" sz="19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Ampicilline + tout type d’aliment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La présence de nourriture dans l’estomac diminue l’</a:t>
                      </a:r>
                      <a:r>
                        <a:rPr lang="fr-FR" sz="1900" baseline="0" noProof="0" dirty="0"/>
                        <a:t>absorption de l’ampicilline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Prendre l’ampicilline 1 heure avant de manger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Coartem +</a:t>
                      </a:r>
                      <a:r>
                        <a:rPr lang="fr-FR" sz="1900" baseline="0" noProof="0" dirty="0"/>
                        <a:t> nourriture grasse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Les aliments gras améliorent l’</a:t>
                      </a:r>
                      <a:r>
                        <a:rPr lang="fr-FR" sz="1900" baseline="0" noProof="0" dirty="0"/>
                        <a:t>absorption du coartem et son efficacité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Prendre le coartem avec des aliments gras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Griséofulvine</a:t>
                      </a:r>
                      <a:r>
                        <a:rPr lang="fr-FR" sz="1900" baseline="0" noProof="0" dirty="0"/>
                        <a:t> + nourriture grasse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sz="1900" noProof="0" dirty="0"/>
                        <a:t>Les aliments gras améliorent l’absorption</a:t>
                      </a:r>
                      <a:r>
                        <a:rPr lang="fr-FR" sz="1900" baseline="0" noProof="0" dirty="0"/>
                        <a:t> et l’efficacité du griséofulvine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1900" noProof="0" dirty="0"/>
                        <a:t>Prendre le </a:t>
                      </a:r>
                      <a:r>
                        <a:rPr lang="fr-FR" sz="1900" baseline="0" noProof="0" dirty="0"/>
                        <a:t>griséofulvine avec des </a:t>
                      </a:r>
                      <a:r>
                        <a:rPr lang="fr-FR" sz="1900" noProof="0" dirty="0"/>
                        <a:t>aliments gras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noProof="0" dirty="0"/>
              <a:t>Exercice 3 : </a:t>
            </a:r>
            <a:r>
              <a:rPr lang="fr-FR" sz="4000" dirty="0"/>
              <a:t>I</a:t>
            </a:r>
            <a:r>
              <a:rPr lang="fr-FR" sz="4000" b="1" noProof="0" dirty="0"/>
              <a:t>nteractions médicamenteuses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 marL="0" indent="0"/>
            <a:r>
              <a:rPr lang="fr-FR" dirty="0"/>
              <a:t>Travail de groupe pour répondre aux questions portant sur les </a:t>
            </a:r>
            <a:r>
              <a:rPr lang="fr-FR" sz="3200" noProof="0" dirty="0"/>
              <a:t>interactions médicamenteuses.</a:t>
            </a:r>
          </a:p>
        </p:txBody>
      </p:sp>
    </p:spTree>
    <p:extLst>
      <p:ext uri="{BB962C8B-B14F-4D97-AF65-F5344CB8AC3E}">
        <p14:creationId xmlns:p14="http://schemas.microsoft.com/office/powerpoint/2010/main" val="2166070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Avantages de la voie orale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Sécurité : inverser le processus est possible en cas d’erreur.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Commode : l’automédication est possible.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É</a:t>
            </a:r>
            <a:r>
              <a:rPr lang="fr-FR" sz="3200" noProof="0" dirty="0">
                <a:latin typeface="+mj-lt"/>
                <a:cs typeface="Arial" charset="0"/>
              </a:rPr>
              <a:t>conomique : l’administration</a:t>
            </a:r>
            <a:r>
              <a:rPr lang="fr-FR" noProof="0" dirty="0">
                <a:latin typeface="+mj-lt"/>
                <a:cs typeface="Arial" charset="0"/>
              </a:rPr>
              <a:t> même est gratuite.</a:t>
            </a:r>
            <a:r>
              <a:rPr lang="fr-FR" sz="3200" noProof="0" dirty="0">
                <a:latin typeface="+mj-lt"/>
                <a:cs typeface="Arial" charset="0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sz="3200" noProof="0" dirty="0">
                <a:latin typeface="+mj-lt"/>
                <a:cs typeface="Arial" charset="0"/>
              </a:rPr>
              <a:t>Certains médicaments ne peuvent être administrés que par voie orale.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2493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Inconvénients de la voie orale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rmAutofit fontScale="92500" lnSpcReduction="10000"/>
          </a:bodyPr>
          <a:lstStyle/>
          <a:p>
            <a:pPr marL="365125" indent="-255588"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Action lente : médiocre en cas d’urgence.</a:t>
            </a:r>
          </a:p>
          <a:p>
            <a:pPr marL="365125" indent="-255588" eaLnBrk="1" hangingPunct="1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Pas pour les clients atteints de nausées et de vomissements.</a:t>
            </a:r>
          </a:p>
          <a:p>
            <a:pPr marL="365125" indent="-255588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Pas pour les clients inconscients.</a:t>
            </a:r>
          </a:p>
          <a:p>
            <a:pPr marL="365125" indent="-255588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Pas pour les clients non coopératifs.</a:t>
            </a:r>
          </a:p>
          <a:p>
            <a:pPr marL="365125" indent="-255588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Pas pour les médicaments qui sont détruits par les sucs gastriques.</a:t>
            </a:r>
          </a:p>
          <a:p>
            <a:pPr marL="365125" indent="-255588">
              <a:buFont typeface="Arial" pitchFamily="34" charset="0"/>
              <a:buChar char="•"/>
              <a:defRPr/>
            </a:pPr>
            <a:r>
              <a:rPr lang="fr-FR" dirty="0">
                <a:latin typeface="+mj-lt"/>
                <a:cs typeface="Arial" charset="0"/>
              </a:rPr>
              <a:t>L’a</a:t>
            </a:r>
            <a:r>
              <a:rPr lang="fr-FR" noProof="0" dirty="0">
                <a:latin typeface="+mj-lt"/>
                <a:cs typeface="Arial" charset="0"/>
              </a:rPr>
              <a:t>bsorption ne peut pas être garantie.</a:t>
            </a:r>
          </a:p>
          <a:p>
            <a:pPr marL="365125" indent="-255588">
              <a:buFont typeface="Arial" pitchFamily="34" charset="0"/>
              <a:buChar char="•"/>
              <a:defRPr/>
            </a:pPr>
            <a:r>
              <a:rPr lang="fr-FR" noProof="0" dirty="0">
                <a:latin typeface="+mj-lt"/>
                <a:cs typeface="Arial" charset="0"/>
              </a:rPr>
              <a:t>Peut irriter ou endommager la muqueuse gastrique.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noProof="0" dirty="0"/>
              <a:t>Voie entérale : rectale</a:t>
            </a:r>
            <a:r>
              <a:rPr lang="fr-FR" sz="4000" b="1" noProof="0" dirty="0"/>
              <a:t>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fr-FR" dirty="0">
                <a:latin typeface="+mj-lt"/>
                <a:cs typeface="Arial" charset="0"/>
              </a:rPr>
              <a:t>Les s</a:t>
            </a:r>
            <a:r>
              <a:rPr lang="fr-FR" noProof="0" dirty="0">
                <a:latin typeface="+mj-lt"/>
                <a:cs typeface="Arial" charset="0"/>
              </a:rPr>
              <a:t>uppositoires ou les lavements sont introduits dans le rectum </a:t>
            </a:r>
            <a:r>
              <a:rPr lang="fr-FR" sz="3200" noProof="0" dirty="0">
                <a:latin typeface="+mj-lt"/>
                <a:cs typeface="Arial" charset="0"/>
              </a:rPr>
              <a:t>(anus).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dirty="0">
                <a:latin typeface="+mj-lt"/>
                <a:cs typeface="Arial" charset="0"/>
              </a:rPr>
              <a:t>Effet local ou systémique </a:t>
            </a:r>
            <a:r>
              <a:rPr lang="fr-FR" sz="3200" noProof="0" dirty="0">
                <a:latin typeface="+mj-lt"/>
                <a:cs typeface="Arial" charset="0"/>
              </a:rPr>
              <a:t>: </a:t>
            </a:r>
          </a:p>
          <a:p>
            <a:pPr lvl="1">
              <a:defRPr/>
            </a:pPr>
            <a:r>
              <a:rPr lang="fr-FR" sz="2800" noProof="0" dirty="0">
                <a:latin typeface="+mj-lt"/>
                <a:cs typeface="Arial" charset="0"/>
              </a:rPr>
              <a:t>Local, par ex., utilisation </a:t>
            </a:r>
            <a:r>
              <a:rPr lang="fr-FR" dirty="0">
                <a:latin typeface="+mj-lt"/>
                <a:cs typeface="Arial" charset="0"/>
              </a:rPr>
              <a:t>d’</a:t>
            </a:r>
            <a:r>
              <a:rPr lang="fr-FR" sz="2800" noProof="0" dirty="0">
                <a:latin typeface="+mj-lt"/>
                <a:cs typeface="Arial" charset="0"/>
              </a:rPr>
              <a:t>Anusol pour le traitement des hémorroïdes.</a:t>
            </a:r>
          </a:p>
          <a:p>
            <a:pPr lvl="1">
              <a:defRPr/>
            </a:pPr>
            <a:r>
              <a:rPr lang="fr-FR" sz="2800" noProof="0" dirty="0">
                <a:latin typeface="+mj-lt"/>
                <a:cs typeface="Arial" charset="0"/>
              </a:rPr>
              <a:t>Systémique : par ex., gel rectal de Diazépam pour le traitement des convulsions chez les enfants.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sz="3200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3942</TotalTime>
  <Words>2314</Words>
  <Application>Microsoft Office PowerPoint</Application>
  <PresentationFormat>On-screen Show (4:3)</PresentationFormat>
  <Paragraphs>374</Paragraphs>
  <Slides>67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2" baseType="lpstr">
      <vt:lpstr>Arial</vt:lpstr>
      <vt:lpstr>Calibri</vt:lpstr>
      <vt:lpstr>Courier New</vt:lpstr>
      <vt:lpstr>Wingdings</vt:lpstr>
      <vt:lpstr>Office Theme</vt:lpstr>
      <vt:lpstr>Formation pour les dépôts de vente de médicaments accrédités Ouganda</vt:lpstr>
      <vt:lpstr>Objectifs</vt:lpstr>
      <vt:lpstr>Voies d’administration des médicaments </vt:lpstr>
      <vt:lpstr>Définition et généralités</vt:lpstr>
      <vt:lpstr>Voie entérale</vt:lpstr>
      <vt:lpstr>Voie entérale : orale  </vt:lpstr>
      <vt:lpstr>Avantages de la voie orale</vt:lpstr>
      <vt:lpstr>Inconvénients de la voie orale</vt:lpstr>
      <vt:lpstr>Voie entérale : rectale </vt:lpstr>
      <vt:lpstr>Avantages de la voie rectale</vt:lpstr>
      <vt:lpstr>Inconvénients de la voie rectale</vt:lpstr>
      <vt:lpstr>Voie parentérale</vt:lpstr>
      <vt:lpstr>Voie topique</vt:lpstr>
      <vt:lpstr>Exercice 1 : Discussion plénière</vt:lpstr>
      <vt:lpstr>Formes galéniques</vt:lpstr>
      <vt:lpstr>Introduction</vt:lpstr>
      <vt:lpstr>Formes galéniques courantes</vt:lpstr>
      <vt:lpstr>Comprimés </vt:lpstr>
      <vt:lpstr>Discussion</vt:lpstr>
      <vt:lpstr>Types de comprimés </vt:lpstr>
      <vt:lpstr>Comprimés à croquer </vt:lpstr>
      <vt:lpstr>Exemples de comprimés à croquer </vt:lpstr>
      <vt:lpstr>Comprimés effervescents </vt:lpstr>
      <vt:lpstr>Exemples de comprimés effervescents</vt:lpstr>
      <vt:lpstr>Comprimés à libération prolongée (LP) </vt:lpstr>
      <vt:lpstr> Comprimés à enrobage entérique </vt:lpstr>
      <vt:lpstr>Exemples de comprimés à enrobage entérique</vt:lpstr>
      <vt:lpstr>Comprimés à enrobage dragéifiés</vt:lpstr>
      <vt:lpstr>Enrobé d’un film</vt:lpstr>
      <vt:lpstr>Gélules </vt:lpstr>
      <vt:lpstr>Gélules de gélatine dure</vt:lpstr>
      <vt:lpstr>Exemples de gélules de gélatine dure</vt:lpstr>
      <vt:lpstr>Gélules de gélatine molle</vt:lpstr>
      <vt:lpstr>Exemples de gélules de gélatine molle</vt:lpstr>
      <vt:lpstr>Granulés </vt:lpstr>
      <vt:lpstr>Exemples de granulés</vt:lpstr>
      <vt:lpstr>Bains de bouche </vt:lpstr>
      <vt:lpstr>Exemples de bains de bouche</vt:lpstr>
      <vt:lpstr>Pastilles </vt:lpstr>
      <vt:lpstr>Exemples de pastilles </vt:lpstr>
      <vt:lpstr>Suppositoires </vt:lpstr>
      <vt:lpstr>Forme des suppositoires</vt:lpstr>
      <vt:lpstr>Exemples de suppositoires</vt:lpstr>
      <vt:lpstr>Insérer un suppositoire (1)</vt:lpstr>
      <vt:lpstr>Insérer un suppositoire (2)</vt:lpstr>
      <vt:lpstr>Pessaires </vt:lpstr>
      <vt:lpstr>Exemple de pessaires </vt:lpstr>
      <vt:lpstr>Comment insérer les pessaires vaginaux (1)</vt:lpstr>
      <vt:lpstr>Comment insérer les pessaires vaginaux (2)</vt:lpstr>
      <vt:lpstr>Suspension orale </vt:lpstr>
      <vt:lpstr>Classification des suspensions orales </vt:lpstr>
      <vt:lpstr>Exemples de suspensions orales </vt:lpstr>
      <vt:lpstr>Préparations topiques </vt:lpstr>
      <vt:lpstr>Exemples de préparations topiques</vt:lpstr>
      <vt:lpstr>Quelques préparations topiques courantes </vt:lpstr>
      <vt:lpstr>Préparations ophtalmiques</vt:lpstr>
      <vt:lpstr>Exemples de préparations ophtalmiques</vt:lpstr>
      <vt:lpstr>Gouttes ophtalmiques</vt:lpstr>
      <vt:lpstr>Inhalateurs</vt:lpstr>
      <vt:lpstr>Exercice 2</vt:lpstr>
      <vt:lpstr>Interactions médicamenteuses </vt:lpstr>
      <vt:lpstr>Définition et généralités</vt:lpstr>
      <vt:lpstr>Que peut-il se passer avec une interaction ?</vt:lpstr>
      <vt:lpstr>Interactions médicamenteuses courantes (1) </vt:lpstr>
      <vt:lpstr>Interactions médicamenteuses courantes (2)</vt:lpstr>
      <vt:lpstr>Interactions médicamenteuses </vt:lpstr>
      <vt:lpstr>Exercice 3 : Interactions médicamenteuses  </vt:lpstr>
    </vt:vector>
  </TitlesOfParts>
  <Manager/>
  <Company>MSH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athomson</dc:creator>
  <cp:keywords/>
  <dc:description/>
  <cp:lastModifiedBy>Owner</cp:lastModifiedBy>
  <cp:revision>372</cp:revision>
  <dcterms:created xsi:type="dcterms:W3CDTF">2011-09-08T16:26:48Z</dcterms:created>
  <dcterms:modified xsi:type="dcterms:W3CDTF">2019-05-16T18:43:24Z</dcterms:modified>
  <cp:category/>
</cp:coreProperties>
</file>