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26" r:id="rId3"/>
    <p:sldId id="327" r:id="rId4"/>
    <p:sldId id="329" r:id="rId5"/>
    <p:sldId id="362" r:id="rId6"/>
    <p:sldId id="336" r:id="rId7"/>
    <p:sldId id="340" r:id="rId8"/>
    <p:sldId id="331" r:id="rId9"/>
    <p:sldId id="364" r:id="rId10"/>
    <p:sldId id="363" r:id="rId11"/>
    <p:sldId id="335" r:id="rId12"/>
    <p:sldId id="365" r:id="rId13"/>
    <p:sldId id="355" r:id="rId14"/>
    <p:sldId id="361" r:id="rId15"/>
    <p:sldId id="359" r:id="rId16"/>
    <p:sldId id="332" r:id="rId17"/>
    <p:sldId id="367" r:id="rId18"/>
    <p:sldId id="3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enne Boulongne-Collier" initials="FB" lastIdx="1" clrIdx="0">
    <p:extLst/>
  </p:cmAuthor>
  <p:cmAuthor id="2" name="Fabienne Boulongne-Collier" initials="FB [2]" lastIdx="1" clrIdx="1">
    <p:extLst/>
  </p:cmAuthor>
  <p:cmAuthor id="3" name="Fabienne Boulongne-Collier" initials="FB [3]" lastIdx="1" clrIdx="2">
    <p:extLst/>
  </p:cmAuthor>
  <p:cmAuthor id="4" name="Fabienne Boulongne-Collier" initials="FB [4]" lastIdx="1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350" autoAdjust="0"/>
    <p:restoredTop sz="64354"/>
  </p:normalViewPr>
  <p:slideViewPr>
    <p:cSldViewPr>
      <p:cViewPr varScale="1">
        <p:scale>
          <a:sx n="73" d="100"/>
          <a:sy n="73" d="100"/>
        </p:scale>
        <p:origin x="22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889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BFDEB-5A91-4855-8B93-A9B152105DCD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DB70E-0A60-483E-80AB-06E5260422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52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141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[Center] Apport nutritionnel inadéquat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[Left box]</a:t>
            </a: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Perte d’appétit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Perte de nutriment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Malabsorption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Modification du métabolisme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[Right box]</a:t>
            </a: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Perte de poids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Retard de croissance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Déficit immunitaire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Muqueuses endommagées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[Lower center box]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Augmentation des maladies infectieuses :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incidence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gravité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durée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762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w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E90D9-DBF0-47DD-BBF8-AAA6929B9EF6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872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871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647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477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>
            <a:normAutofit/>
          </a:bodyPr>
          <a:lstStyle>
            <a:lvl1pPr algn="l">
              <a:defRPr sz="4400" b="1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3433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62001"/>
            <a:ext cx="8686800" cy="17526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Formation pour les dépôts de vente de médicaments accrédités</a:t>
            </a:r>
            <a:br>
              <a:rPr lang="fr-FR" dirty="0"/>
            </a:br>
            <a:r>
              <a:rPr lang="fr-FR" i="1" dirty="0"/>
              <a:t>Ouganda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743200"/>
            <a:ext cx="8534400" cy="1524000"/>
          </a:xfrm>
        </p:spPr>
        <p:txBody>
          <a:bodyPr>
            <a:no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</a:rPr>
              <a:t>Module 3 : Session 15 </a:t>
            </a:r>
          </a:p>
          <a:p>
            <a:pPr algn="ctr"/>
            <a:r>
              <a:rPr lang="fr-FR" sz="4000" dirty="0">
                <a:solidFill>
                  <a:schemeClr val="bg1"/>
                </a:solidFill>
              </a:rPr>
              <a:t>Malnutrition</a:t>
            </a:r>
          </a:p>
        </p:txBody>
      </p:sp>
      <p:pic>
        <p:nvPicPr>
          <p:cNvPr id="4" name="Picture 3" descr="C:\Users\lgwoyita\Documents\SDSI\EADSI_UG Final Documents\Marketing\ADS Pictures\ADS in Karuguz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441960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479413" y="5544002"/>
            <a:ext cx="3052635" cy="953388"/>
            <a:chOff x="553715" y="5257800"/>
            <a:chExt cx="3052635" cy="95338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Œdème bilatéral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00200"/>
            <a:ext cx="5133121" cy="4800600"/>
          </a:xfrm>
        </p:spPr>
        <p:txBody>
          <a:bodyPr>
            <a:normAutofit/>
          </a:bodyPr>
          <a:lstStyle/>
          <a:p>
            <a:r>
              <a:rPr lang="fr-FR" dirty="0"/>
              <a:t>Signes et symptômes :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Gonflement des deux pieds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FR" sz="2800" dirty="0"/>
              <a:t>L’évaluation se fait en appuyant avec les doigts sur les deux pieds. S’il reste une indentation sur la peau une fois les doigts soulevés, l’enfant souffre d’œdème bilatéral.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12027" y="5908047"/>
            <a:ext cx="1004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Wasting</a:t>
            </a:r>
          </a:p>
        </p:txBody>
      </p:sp>
      <p:pic>
        <p:nvPicPr>
          <p:cNvPr id="6" name="Picture 5" descr="Checking Odem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8921" y="4144772"/>
            <a:ext cx="2990850" cy="2222500"/>
          </a:xfrm>
          <a:prstGeom prst="rect">
            <a:avLst/>
          </a:prstGeom>
          <a:noFill/>
          <a:ln w="19050">
            <a:solidFill>
              <a:srgbClr val="EEECE1">
                <a:lumMod val="50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00200"/>
            <a:ext cx="2000250" cy="2355850"/>
          </a:xfrm>
          <a:prstGeom prst="rect">
            <a:avLst/>
          </a:prstGeom>
          <a:noFill/>
          <a:ln w="9525">
            <a:solidFill>
              <a:srgbClr val="EEECE1">
                <a:lumMod val="50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936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Retard de croissance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4953000" cy="4800600"/>
          </a:xfrm>
        </p:spPr>
        <p:txBody>
          <a:bodyPr>
            <a:normAutofit/>
          </a:bodyPr>
          <a:lstStyle/>
          <a:p>
            <a:r>
              <a:rPr lang="fr-FR" dirty="0"/>
              <a:t>Signes et symptômes :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dirty="0"/>
              <a:t>Semble être normalement proportionné</a:t>
            </a:r>
            <a:r>
              <a:rPr lang="en-US" dirty="0"/>
              <a:t>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dirty="0"/>
              <a:t>De petite taille par rapport à l’âge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3600" y="5791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Retard de croissance</a:t>
            </a: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5715000" y="1575771"/>
            <a:ext cx="2627313" cy="4215429"/>
            <a:chOff x="5943600" y="895350"/>
            <a:chExt cx="3162391" cy="5205047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0" y="895350"/>
              <a:ext cx="3162391" cy="5205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6075446" y="1518688"/>
              <a:ext cx="2898698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600200" y="4800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Ces deux fillettes ont le même âge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5029200" y="4865132"/>
            <a:ext cx="479674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Anémie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5181600" cy="4800600"/>
          </a:xfrm>
        </p:spPr>
        <p:txBody>
          <a:bodyPr>
            <a:normAutofit/>
          </a:bodyPr>
          <a:lstStyle/>
          <a:p>
            <a:r>
              <a:rPr lang="fr-FR" sz="2800" dirty="0"/>
              <a:t>Signes et symptômes 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400" dirty="0"/>
              <a:t>Pâleur des lèvres, gencives et de la langue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400" dirty="0"/>
              <a:t>Fatigue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400" dirty="0"/>
              <a:t>Vertige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400" dirty="0"/>
              <a:t>Maux de tête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400" dirty="0"/>
              <a:t>Respiration rapide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400" dirty="0"/>
              <a:t>Palpitations cardiaques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400" dirty="0"/>
              <a:t>Œdème (des jambes et des pieds)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400" dirty="0"/>
              <a:t>Émaciation</a:t>
            </a:r>
          </a:p>
        </p:txBody>
      </p:sp>
      <p:pic>
        <p:nvPicPr>
          <p:cNvPr id="1028" name="Picture 4" descr="Image result for images of palm pall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708" y="1953898"/>
            <a:ext cx="25812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.webmd.com/dtmcms/live/webmd/consumer_assets/site_images/articles/health_tools/what_your_mouth_says_about_your_health_slideshow/small_versions_421x286/photolibrary_rf_photo_of_white_teet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245" y="3886200"/>
            <a:ext cx="2108200" cy="143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115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fr-FR" dirty="0"/>
              <a:t>Anémie </a:t>
            </a:r>
            <a:r>
              <a:rPr lang="fr-FR" b="0" dirty="0"/>
              <a:t>(2)</a:t>
            </a:r>
            <a:endParaRPr lang="fr-FR" dirty="0"/>
          </a:p>
        </p:txBody>
      </p:sp>
      <p:sp>
        <p:nvSpPr>
          <p:cNvPr id="111619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600200"/>
            <a:ext cx="7848600" cy="4572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FR" sz="2800" dirty="0"/>
              <a:t>Définition : 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400" dirty="0"/>
              <a:t>Le sang ne contient pas suffisamment de globules rouges, ce qui cause une faiblesse du corps, de la fatigue, et la pâleur des paumes et des gencives.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fr-FR" sz="2400" dirty="0"/>
          </a:p>
          <a:p>
            <a:pPr marL="57150" indent="0">
              <a:lnSpc>
                <a:spcPct val="80000"/>
              </a:lnSpc>
            </a:pPr>
            <a:r>
              <a:rPr lang="fr-FR" sz="2800" dirty="0"/>
              <a:t>Conséquences :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400" dirty="0"/>
              <a:t>Les globules rouges transportent l’oxygène vers toutes les parties du corps.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400" dirty="0"/>
              <a:t>Une baisse d’oxygène entraîne de la fatigue, un ralentissement du développement intellectuel, des complications aux accouchements pour les femmes enceintes et un taux de mortalité plus élevé.</a:t>
            </a:r>
            <a:r>
              <a:rPr lang="fr-FR" sz="2400" b="1" dirty="0"/>
              <a:t>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fr-FR" sz="2800" b="1" dirty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fr-FR" sz="28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/>
          </p:cNvSpPr>
          <p:nvPr>
            <p:ph type="title" idx="4294967295"/>
          </p:nvPr>
        </p:nvSpPr>
        <p:spPr>
          <a:xfrm>
            <a:off x="533400" y="152400"/>
            <a:ext cx="8001000" cy="914400"/>
          </a:xfrm>
        </p:spPr>
        <p:txBody>
          <a:bodyPr/>
          <a:lstStyle/>
          <a:p>
            <a:pPr algn="ctr"/>
            <a:r>
              <a:rPr lang="fr-FR" dirty="0"/>
              <a:t>Causes de l’anémie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152197"/>
              </p:ext>
            </p:extLst>
          </p:nvPr>
        </p:nvGraphicFramePr>
        <p:xfrm>
          <a:off x="838200" y="1371599"/>
          <a:ext cx="7391400" cy="4500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3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8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108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baseline="0" noProof="0" dirty="0"/>
                        <a:t>Causes </a:t>
                      </a:r>
                      <a:r>
                        <a:rPr lang="fr-FR" sz="2800" b="1" noProof="0" dirty="0"/>
                        <a:t>courantes de l’anémie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Alimentation pauvre en fer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fr-FR" noProof="0" dirty="0"/>
                        <a:t>(trouvée dans </a:t>
                      </a:r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légumes à feuilles vert foncé</a:t>
                      </a:r>
                      <a:r>
                        <a:rPr lang="fr-FR" baseline="0" noProof="0" dirty="0"/>
                        <a:t>)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noProof="0" dirty="0"/>
                        <a:t>Paludisme</a:t>
                      </a:r>
                    </a:p>
                    <a:p>
                      <a:endParaRPr lang="fr-FR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noProof="0" dirty="0"/>
                        <a:t>Carence en vitamine B12 (trouvée dans la viande, le poisson, les produits laitiers, les œufs</a:t>
                      </a:r>
                      <a:r>
                        <a:rPr lang="fr-FR" baseline="0" noProof="0" dirty="0"/>
                        <a:t>)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noProof="0" dirty="0"/>
                        <a:t>Troubles liés au sang (drépanocytose</a:t>
                      </a:r>
                      <a:r>
                        <a:rPr lang="fr-FR" baseline="0" noProof="0" dirty="0"/>
                        <a:t>, </a:t>
                      </a:r>
                      <a:r>
                        <a:rPr lang="fr-FR" noProof="0" dirty="0"/>
                        <a:t>leucémie)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noProof="0" dirty="0"/>
                        <a:t>Hémorragie (causée par l’ankylostome, des règles abondantes, traumatisme, etc.)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noProof="0" dirty="0"/>
                        <a:t>Infections chroniques (</a:t>
                      </a:r>
                      <a:r>
                        <a:rPr lang="fr-FR" sz="1800" noProof="0" dirty="0"/>
                        <a:t>tuberculose, SIDA, schistosomiase, etc.)</a:t>
                      </a:r>
                      <a:endParaRPr lang="fr-FR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06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noProof="0" dirty="0"/>
                        <a:t>Grossesse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05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/>
              <a:t>Prise en charge de l’anémie</a:t>
            </a:r>
          </a:p>
        </p:txBody>
      </p:sp>
      <p:sp>
        <p:nvSpPr>
          <p:cNvPr id="114691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600200"/>
            <a:ext cx="8229600" cy="4648200"/>
          </a:xfrm>
        </p:spPr>
        <p:txBody>
          <a:bodyPr>
            <a:noAutofit/>
          </a:bodyPr>
          <a:lstStyle/>
          <a:p>
            <a:pPr marL="457200" indent="-457200">
              <a:buClrTx/>
              <a:buFont typeface="Arial" panose="020B0604020202020204" pitchFamily="34" charset="0"/>
              <a:buChar char="•"/>
            </a:pPr>
            <a:r>
              <a:rPr lang="fr-FR" sz="2800" b="1" dirty="0"/>
              <a:t>ORIENTEZ</a:t>
            </a:r>
            <a:r>
              <a:rPr lang="fr-FR" sz="2800" dirty="0"/>
              <a:t> tous les patients présentant des signes d’anémie vers un établissement de santé pour une évaluation plus poussée.</a:t>
            </a:r>
          </a:p>
          <a:p>
            <a:pPr>
              <a:lnSpc>
                <a:spcPct val="80000"/>
              </a:lnSpc>
            </a:pPr>
            <a:endParaRPr lang="fr-FR" sz="2800" b="1" dirty="0"/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fr-FR" sz="2800" b="1" dirty="0"/>
              <a:t>Conseillez</a:t>
            </a:r>
            <a:r>
              <a:rPr lang="fr-FR" sz="2800" dirty="0"/>
              <a:t> à tous les patients de :</a:t>
            </a:r>
            <a:endParaRPr lang="fr-FR" sz="2800" b="1" dirty="0"/>
          </a:p>
          <a:p>
            <a:pPr lvl="1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fr-FR" dirty="0"/>
              <a:t>Consommer des aliments riches en fer et vitamines (légumes à feuilles vert foncé, fruits, viande, foie).</a:t>
            </a:r>
          </a:p>
          <a:p>
            <a:pPr lvl="1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fr-FR" dirty="0"/>
              <a:t>Encouragez les patients à éviter, ou au moins à traiter rapidement les infections (le paludisme, l’ankylostomiase et les infections respiratoires).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fr-F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Suralimentation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Suralimentation : </a:t>
            </a:r>
            <a:r>
              <a:rPr lang="fr-FR" sz="2400" dirty="0"/>
              <a:t>Affection caractérisée par une surcharge pondérale ou l’obésité</a:t>
            </a:r>
            <a:r>
              <a:rPr lang="fr-FR" sz="28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Facteurs favorisant la suralimentation :</a:t>
            </a:r>
          </a:p>
          <a:p>
            <a:pPr marL="857250" lvl="1" indent="-457200">
              <a:spcBef>
                <a:spcPts val="0"/>
              </a:spcBef>
            </a:pPr>
            <a:r>
              <a:rPr lang="fr-FR" sz="2400" dirty="0"/>
              <a:t>Ingestion d’une quantité trop importante d’aliments (surtout les aliments et les boissons sucrés)</a:t>
            </a:r>
          </a:p>
          <a:p>
            <a:pPr marL="857250" lvl="1" indent="-457200">
              <a:spcBef>
                <a:spcPts val="0"/>
              </a:spcBef>
            </a:pPr>
            <a:r>
              <a:rPr lang="fr-FR" sz="2400" dirty="0"/>
              <a:t>Manque d’exercice physique</a:t>
            </a:r>
          </a:p>
          <a:p>
            <a:pPr marL="857250" lvl="1" indent="-457200">
              <a:spcBef>
                <a:spcPts val="0"/>
              </a:spcBef>
            </a:pPr>
            <a:r>
              <a:rPr lang="fr-FR" sz="2400" dirty="0"/>
              <a:t>Certaines maladies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Conséquences :</a:t>
            </a:r>
          </a:p>
          <a:p>
            <a:pPr marL="857250" lvl="1" indent="-457200"/>
            <a:r>
              <a:rPr lang="fr-FR" sz="2400" dirty="0"/>
              <a:t>Diabète</a:t>
            </a:r>
          </a:p>
          <a:p>
            <a:pPr marL="857250" lvl="1" indent="-457200"/>
            <a:r>
              <a:rPr lang="fr-FR" sz="2400" dirty="0"/>
              <a:t>Tension artérielle élevée</a:t>
            </a:r>
          </a:p>
          <a:p>
            <a:endParaRPr lang="fr-FR" sz="3000" dirty="0"/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fr-FR" dirty="0"/>
              <a:t>Reconnaître les signes et les symptômes de malnutrition. </a:t>
            </a:r>
          </a:p>
        </p:txBody>
      </p:sp>
    </p:spTree>
    <p:extLst>
      <p:ext uri="{BB962C8B-B14F-4D97-AF65-F5344CB8AC3E}">
        <p14:creationId xmlns:p14="http://schemas.microsoft.com/office/powerpoint/2010/main" val="3665421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Quelles sont les personnes courant le plus grand risque de malnutrition ?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685800" y="1600200"/>
            <a:ext cx="4038600" cy="2198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0" lvl="1" eaLnBrk="0" hangingPunct="0">
              <a:buClrTx/>
              <a:buFont typeface="Wingdings" pitchFamily="2" charset="2"/>
              <a:buChar char="ü"/>
            </a:pPr>
            <a:r>
              <a:rPr lang="fr-FR" sz="2000" dirty="0">
                <a:latin typeface="Calibri" pitchFamily="34" charset="0"/>
              </a:rPr>
              <a:t>Les enfants entre 6 mois et 5 ans</a:t>
            </a:r>
          </a:p>
          <a:p>
            <a:pPr marL="0" lvl="1" eaLnBrk="0" hangingPunct="0">
              <a:buClrTx/>
              <a:buFont typeface="Wingdings" pitchFamily="2" charset="2"/>
              <a:buChar char="ü"/>
            </a:pPr>
            <a:r>
              <a:rPr lang="fr-FR" sz="2000" dirty="0">
                <a:latin typeface="Calibri" pitchFamily="34" charset="0"/>
              </a:rPr>
              <a:t>Les enfants qui ne sont pas nourris au sein</a:t>
            </a:r>
          </a:p>
          <a:p>
            <a:pPr marL="0" lvl="1" eaLnBrk="0" hangingPunct="0">
              <a:buClrTx/>
              <a:buFont typeface="Wingdings" pitchFamily="2" charset="2"/>
              <a:buChar char="ü"/>
            </a:pPr>
            <a:r>
              <a:rPr lang="fr-FR" sz="2000" dirty="0">
                <a:latin typeface="Calibri" pitchFamily="34" charset="0"/>
              </a:rPr>
              <a:t>Les personnes infectées par le virus VIH</a:t>
            </a:r>
          </a:p>
          <a:p>
            <a:pPr marL="0" lvl="1" eaLnBrk="0" hangingPunct="0">
              <a:buClrTx/>
              <a:buFont typeface="Wingdings" pitchFamily="2" charset="2"/>
              <a:buChar char="ü"/>
            </a:pPr>
            <a:r>
              <a:rPr lang="fr-FR" sz="2000" dirty="0">
                <a:latin typeface="Calibri" pitchFamily="34" charset="0"/>
              </a:rPr>
              <a:t>Les femmes allaitantes</a:t>
            </a:r>
            <a:endParaRPr lang="fr-FR" sz="2400" dirty="0">
              <a:latin typeface="Calibri" pitchFamily="34" charset="0"/>
            </a:endParaRPr>
          </a:p>
        </p:txBody>
      </p:sp>
      <p:pic>
        <p:nvPicPr>
          <p:cNvPr id="5" name="Picture 4" descr="50TwoGir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447800"/>
            <a:ext cx="2672316" cy="2209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Cwomen&amp;bab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810000"/>
            <a:ext cx="2619375" cy="272747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D:\vaphotos\light21.pc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" t="11501" r="4875" b="4124"/>
          <a:stretch>
            <a:fillRect/>
          </a:stretch>
        </p:blipFill>
        <p:spPr bwMode="auto">
          <a:xfrm>
            <a:off x="1905000" y="3810000"/>
            <a:ext cx="2493963" cy="280331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9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2296" lvl="0" indent="0" algn="ctr">
              <a:spcAft>
                <a:spcPts val="2400"/>
              </a:spcAft>
            </a:pPr>
            <a:r>
              <a:rPr lang="fr-FR" dirty="0"/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/>
            <a:r>
              <a:rPr lang="fr-FR" sz="2800" dirty="0"/>
              <a:t>Après avoir participé activement à cette session, la personne pourra :</a:t>
            </a:r>
          </a:p>
          <a:p>
            <a:pPr marL="346075" lvl="0" indent="-346075"/>
            <a:r>
              <a:rPr lang="fr-FR" sz="2800" dirty="0"/>
              <a:t>1. Faire correspondre les affections de malnutrition suivantes avec leurs signes et symptômes : émaciation, retard de croissance, œdème </a:t>
            </a:r>
            <a:r>
              <a:rPr lang="fr-FR" sz="2800"/>
              <a:t>bilatéral, </a:t>
            </a:r>
            <a:r>
              <a:rPr lang="fr-FR" sz="2800" dirty="0"/>
              <a:t>anémie et suralimentation. </a:t>
            </a:r>
          </a:p>
          <a:p>
            <a:pPr marL="346075" lvl="0" indent="-346075"/>
            <a:r>
              <a:rPr lang="fr-FR" sz="2800" dirty="0"/>
              <a:t>2. Orienter les enfants de moins de 5 ans qui présentent des signes de malnutrition.</a:t>
            </a:r>
          </a:p>
          <a:p>
            <a:pPr marL="346075" lvl="0" indent="-346075"/>
            <a:r>
              <a:rPr lang="fr-FR" sz="2800" dirty="0"/>
              <a:t>3. Orienter les patients, surtout les femmes enceintes, qui présentent des signes d’anémie.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Malnutrition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fr-FR" dirty="0"/>
              <a:t>La malnutrition est l’affection qui se développe lorsque l’organisme ne reçoit pas la quantité suffisante de nutriments pour assurer une croissance et un fonctionnement adéquats du corps.</a:t>
            </a:r>
          </a:p>
          <a:p>
            <a:pPr marL="0" indent="0"/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79216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Le cercle vicieux de la malnutrition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32" y="1454391"/>
            <a:ext cx="8248368" cy="356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Conséquences de la malnutrition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ClrTx/>
              <a:defRPr/>
            </a:pPr>
            <a:r>
              <a:rPr lang="fr-FR" dirty="0"/>
              <a:t>Taux de mortalité, de maladies et de handicap élevés chez l’enfant</a:t>
            </a:r>
            <a:r>
              <a:rPr lang="en-US" dirty="0"/>
              <a:t> </a:t>
            </a:r>
            <a:r>
              <a:rPr lang="fr-FR" dirty="0">
                <a:ea typeface="MS PGothic" pitchFamily="34" charset="-128"/>
              </a:rPr>
              <a:t>: </a:t>
            </a:r>
          </a:p>
          <a:p>
            <a:pPr lvl="1">
              <a:buClrTx/>
              <a:buFont typeface="Arial" panose="020B0604020202020204" pitchFamily="34" charset="0"/>
              <a:buChar char="•"/>
              <a:defRPr/>
            </a:pPr>
            <a:r>
              <a:rPr lang="fr-FR" dirty="0">
                <a:ea typeface="Arial" pitchFamily="34" charset="0"/>
              </a:rPr>
              <a:t>Le taux de mortalité d’un enfant atteint </a:t>
            </a:r>
            <a:r>
              <a:rPr lang="fr-FR" dirty="0"/>
              <a:t>d’émaciation grave est neuf fois plus élevé</a:t>
            </a:r>
            <a:r>
              <a:rPr lang="fr-FR" dirty="0">
                <a:ea typeface="Arial" pitchFamily="34" charset="0"/>
              </a:rPr>
              <a:t>.</a:t>
            </a:r>
          </a:p>
          <a:p>
            <a:pPr lvl="1">
              <a:buClrTx/>
              <a:buFont typeface="Arial" panose="020B0604020202020204" pitchFamily="34" charset="0"/>
              <a:buChar char="•"/>
              <a:defRPr/>
            </a:pPr>
            <a:r>
              <a:rPr lang="fr-FR" dirty="0">
                <a:ea typeface="Arial" pitchFamily="34" charset="0"/>
              </a:rPr>
              <a:t>Le taux de mortalité d’un enfant présentant </a:t>
            </a:r>
            <a:r>
              <a:rPr lang="fr-FR" dirty="0"/>
              <a:t>un sérieux retard de croissance est quatre fois plus élevé</a:t>
            </a:r>
            <a:r>
              <a:rPr lang="fr-FR" dirty="0">
                <a:ea typeface="Arial" pitchFamily="34" charset="0"/>
              </a:rPr>
              <a:t>.</a:t>
            </a:r>
          </a:p>
          <a:p>
            <a:pPr lvl="1">
              <a:buClrTx/>
              <a:buFont typeface="Arial" panose="020B0604020202020204" pitchFamily="34" charset="0"/>
              <a:buChar char="•"/>
              <a:defRPr/>
            </a:pPr>
            <a:r>
              <a:rPr lang="fr-FR" dirty="0"/>
              <a:t>Le retard de croissance est associé à des résultats scolaires médiocres et une situation d’échec à l’école</a:t>
            </a:r>
            <a:r>
              <a:rPr lang="fr-FR" dirty="0">
                <a:ea typeface="Arial" pitchFamily="34" charset="0"/>
              </a:rPr>
              <a:t>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0056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/>
              <a:t>Conséquences de la malnutrition </a:t>
            </a:r>
            <a:r>
              <a:rPr lang="fr-FR" b="0" dirty="0"/>
              <a:t>(2)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fr-FR" dirty="0"/>
              <a:t>Résultats scolaires médiocres</a:t>
            </a:r>
            <a:r>
              <a:rPr lang="en-US" dirty="0"/>
              <a:t> </a:t>
            </a:r>
            <a:r>
              <a:rPr lang="fr-FR" dirty="0">
                <a:ea typeface="Arial" pitchFamily="34" charset="0"/>
              </a:rPr>
              <a:t>:</a:t>
            </a:r>
          </a:p>
          <a:p>
            <a:pPr lvl="1">
              <a:lnSpc>
                <a:spcPct val="90000"/>
              </a:lnSpc>
              <a:buClrTx/>
              <a:defRPr/>
            </a:pPr>
            <a:r>
              <a:rPr lang="fr-FR" dirty="0"/>
              <a:t>Retard pour commencer l’école</a:t>
            </a:r>
            <a:r>
              <a:rPr lang="fr-FR" dirty="0">
                <a:ea typeface="Arial" pitchFamily="34" charset="0"/>
              </a:rPr>
              <a:t> </a:t>
            </a:r>
          </a:p>
          <a:p>
            <a:pPr lvl="1">
              <a:lnSpc>
                <a:spcPct val="90000"/>
              </a:lnSpc>
              <a:buClrTx/>
              <a:defRPr/>
            </a:pPr>
            <a:r>
              <a:rPr lang="fr-FR" dirty="0"/>
              <a:t>Absentéisme élevé</a:t>
            </a:r>
            <a:endParaRPr lang="fr-FR" dirty="0">
              <a:ea typeface="Arial" pitchFamily="34" charset="0"/>
            </a:endParaRPr>
          </a:p>
          <a:p>
            <a:pPr lvl="1">
              <a:lnSpc>
                <a:spcPct val="90000"/>
              </a:lnSpc>
              <a:buClrTx/>
              <a:defRPr/>
            </a:pPr>
            <a:r>
              <a:rPr lang="fr-FR" dirty="0"/>
              <a:t>Capacité d’apprentissage médiocre</a:t>
            </a:r>
            <a:endParaRPr lang="fr-FR" dirty="0">
              <a:ea typeface="Arial" pitchFamily="34" charset="0"/>
            </a:endParaRPr>
          </a:p>
          <a:p>
            <a:pPr lvl="1">
              <a:lnSpc>
                <a:spcPct val="90000"/>
              </a:lnSpc>
              <a:buClrTx/>
              <a:defRPr/>
            </a:pPr>
            <a:r>
              <a:rPr lang="fr-FR" dirty="0"/>
              <a:t>Quotient intellectuel inférieu</a:t>
            </a:r>
            <a:r>
              <a:rPr lang="en-US" dirty="0"/>
              <a:t>r</a:t>
            </a:r>
            <a:endParaRPr lang="fr-FR" dirty="0">
              <a:ea typeface="Arial" pitchFamily="34" charset="0"/>
            </a:endParaRPr>
          </a:p>
          <a:p>
            <a:pPr marL="342900" lvl="2" indent="-342900">
              <a:lnSpc>
                <a:spcPct val="90000"/>
              </a:lnSpc>
              <a:buClrTx/>
              <a:defRPr/>
            </a:pPr>
            <a:r>
              <a:rPr lang="fr-FR" sz="3200" dirty="0"/>
              <a:t>Diminution des possibilités d’exercer une activité productrice de revenu à l’âge adulte</a:t>
            </a:r>
            <a:r>
              <a:rPr lang="fr-FR" sz="3200" dirty="0">
                <a:ea typeface="Arial" pitchFamily="34" charset="0"/>
              </a:rPr>
              <a:t>.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fr-FR" dirty="0"/>
              <a:t>Risque plus élevé de souffrir d’une maladie cardiaque (coronarienne), d’accident vasculaire cérébral, d’hypertension et de diabète de type II.</a:t>
            </a:r>
            <a:endParaRPr lang="fr-FR" dirty="0">
              <a:ea typeface="Arial" pitchFamily="34" charset="0"/>
            </a:endParaRP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  <a:defRPr/>
            </a:pPr>
            <a:endParaRPr lang="fr-FR" dirty="0">
              <a:ea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fr-FR" dirty="0"/>
              <a:t>Contribue à la pauvreté</a:t>
            </a:r>
            <a:r>
              <a:rPr lang="en-US" dirty="0"/>
              <a:t> </a:t>
            </a:r>
            <a:r>
              <a:rPr lang="fr-FR" dirty="0">
                <a:ea typeface="Arial" pitchFamily="34" charset="0"/>
              </a:rPr>
              <a:t>:</a:t>
            </a:r>
          </a:p>
          <a:p>
            <a:pPr lvl="1">
              <a:lnSpc>
                <a:spcPct val="90000"/>
              </a:lnSpc>
              <a:buClrTx/>
              <a:defRPr/>
            </a:pPr>
            <a:r>
              <a:rPr lang="fr-FR" dirty="0"/>
              <a:t>Coût du traitement des maladies causées par la malnutritio</a:t>
            </a:r>
            <a:r>
              <a:rPr lang="fr-FR" dirty="0">
                <a:ea typeface="Arial" pitchFamily="34" charset="0"/>
              </a:rPr>
              <a:t>n</a:t>
            </a:r>
          </a:p>
          <a:p>
            <a:pPr lvl="1">
              <a:lnSpc>
                <a:spcPct val="90000"/>
              </a:lnSpc>
              <a:buClrTx/>
              <a:defRPr/>
            </a:pPr>
            <a:r>
              <a:rPr lang="fr-FR" dirty="0"/>
              <a:t>Coût des soins prodigués aux enfants malades</a:t>
            </a:r>
            <a:endParaRPr lang="fr-FR" dirty="0">
              <a:ea typeface="Arial" pitchFamily="34" charset="0"/>
            </a:endParaRPr>
          </a:p>
          <a:p>
            <a:pPr lvl="1">
              <a:lnSpc>
                <a:spcPct val="90000"/>
              </a:lnSpc>
              <a:buClrTx/>
              <a:defRPr/>
            </a:pPr>
            <a:r>
              <a:rPr lang="fr-FR" dirty="0"/>
              <a:t>Perte de soins pour les autres membres (non malades) du ménage</a:t>
            </a:r>
            <a:r>
              <a:rPr lang="fr-FR" dirty="0">
                <a:ea typeface="Arial" pitchFamily="34" charset="0"/>
              </a:rPr>
              <a:t> </a:t>
            </a:r>
          </a:p>
          <a:p>
            <a:endParaRPr lang="fr-F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Conséquences de la malnutrition </a:t>
            </a:r>
            <a:r>
              <a:rPr lang="en-US" b="0" dirty="0"/>
              <a:t>(3)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11" y="422983"/>
            <a:ext cx="9947133" cy="674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5600" y="106363"/>
            <a:ext cx="8767763" cy="785812"/>
          </a:xfrm>
        </p:spPr>
        <p:txBody>
          <a:bodyPr>
            <a:noAutofit/>
          </a:bodyPr>
          <a:lstStyle/>
          <a:p>
            <a:pPr algn="ctr"/>
            <a:r>
              <a:rPr lang="fr-FR" sz="3400" b="1" dirty="0">
                <a:solidFill>
                  <a:schemeClr val="bg1"/>
                </a:solidFill>
              </a:rPr>
              <a:t>Signes courants de malnutrition chez les enfants</a:t>
            </a:r>
          </a:p>
        </p:txBody>
      </p:sp>
      <p:pic>
        <p:nvPicPr>
          <p:cNvPr id="6" name="Picture 12" descr="Baggy Pant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5" t="2361" b="2209"/>
          <a:stretch>
            <a:fillRect/>
          </a:stretch>
        </p:blipFill>
        <p:spPr bwMode="auto">
          <a:xfrm>
            <a:off x="668557" y="949953"/>
            <a:ext cx="2357437" cy="4214973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/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6182009" y="949325"/>
            <a:ext cx="2627313" cy="4215429"/>
            <a:chOff x="5943600" y="895350"/>
            <a:chExt cx="3162391" cy="5205047"/>
          </a:xfrm>
        </p:grpSpPr>
        <p:pic>
          <p:nvPicPr>
            <p:cNvPr id="21513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0" y="895350"/>
              <a:ext cx="3162391" cy="5205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>
              <a:off x="6075446" y="1518688"/>
              <a:ext cx="2898698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6172200" y="782205"/>
            <a:ext cx="32004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b="1" dirty="0">
                <a:solidFill>
                  <a:schemeClr val="tx1"/>
                </a:solidFill>
              </a:rPr>
              <a:t>Fillettes du même âge</a:t>
            </a:r>
          </a:p>
        </p:txBody>
      </p:sp>
      <p:pic>
        <p:nvPicPr>
          <p:cNvPr id="13" name="Picture 4" descr="C:\Users\n6471277\Documents\2011\2011 Namutumba emergence\Specific child\Manja Henry\DSC017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68934" y="949325"/>
            <a:ext cx="2835275" cy="421481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023384" y="5257800"/>
            <a:ext cx="1004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Retard de croissance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46784" y="5257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Œdème bilatéral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08384" y="5257800"/>
            <a:ext cx="1004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Émaciation</a:t>
            </a:r>
          </a:p>
        </p:txBody>
      </p:sp>
    </p:spTree>
    <p:extLst>
      <p:ext uri="{BB962C8B-B14F-4D97-AF65-F5344CB8AC3E}">
        <p14:creationId xmlns:p14="http://schemas.microsoft.com/office/powerpoint/2010/main" val="148125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Émaciation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4953000" cy="4800600"/>
          </a:xfrm>
        </p:spPr>
        <p:txBody>
          <a:bodyPr>
            <a:normAutofit fontScale="77500" lnSpcReduction="20000"/>
          </a:bodyPr>
          <a:lstStyle/>
          <a:p>
            <a:r>
              <a:rPr lang="fr-FR" sz="3000" dirty="0"/>
              <a:t>Signes et symptômes :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600" dirty="0"/>
              <a:t>Insuffisance pondérale par rapport à la taille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600" dirty="0"/>
              <a:t>Émaciation des muscles, surtout aux fesses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600" dirty="0"/>
              <a:t>Aspect osseux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600" dirty="0"/>
              <a:t>Misère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600" dirty="0"/>
              <a:t>Irritabilité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600" dirty="0"/>
              <a:t>Peu d’appétit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600" dirty="0"/>
              <a:t>Cheveux clairsemés et cheveux bruns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600" dirty="0"/>
              <a:t>Visage ressemblant à celui d’un vieux sage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600" dirty="0"/>
              <a:t>Grande pâleur des paumes de la main et de la plante des pieds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fr-FR" sz="2600" dirty="0"/>
              <a:t>Déshydratation</a:t>
            </a:r>
          </a:p>
        </p:txBody>
      </p:sp>
      <p:pic>
        <p:nvPicPr>
          <p:cNvPr id="4" name="Picture 12" descr="Baggy Pan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5" t="2361" b="2209"/>
          <a:stretch>
            <a:fillRect/>
          </a:stretch>
        </p:blipFill>
        <p:spPr bwMode="auto">
          <a:xfrm>
            <a:off x="6172200" y="1600200"/>
            <a:ext cx="2357437" cy="4214973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/>
        </p:spPr>
      </p:pic>
      <p:sp>
        <p:nvSpPr>
          <p:cNvPr id="5" name="TextBox 4"/>
          <p:cNvSpPr txBox="1"/>
          <p:nvPr/>
        </p:nvSpPr>
        <p:spPr>
          <a:xfrm>
            <a:off x="6812027" y="5908047"/>
            <a:ext cx="1004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Émaciation</a:t>
            </a:r>
          </a:p>
        </p:txBody>
      </p:sp>
    </p:spTree>
    <p:extLst>
      <p:ext uri="{BB962C8B-B14F-4D97-AF65-F5344CB8AC3E}">
        <p14:creationId xmlns:p14="http://schemas.microsoft.com/office/powerpoint/2010/main" val="3644053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4177</TotalTime>
  <Words>804</Words>
  <Application>Microsoft Office PowerPoint</Application>
  <PresentationFormat>On-screen Show (4:3)</PresentationFormat>
  <Paragraphs>131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Courier New</vt:lpstr>
      <vt:lpstr>Wingdings</vt:lpstr>
      <vt:lpstr>Office Theme</vt:lpstr>
      <vt:lpstr>Formation pour les dépôts de vente de médicaments accrédités Ouganda</vt:lpstr>
      <vt:lpstr>Objectifs</vt:lpstr>
      <vt:lpstr>Malnutrition</vt:lpstr>
      <vt:lpstr>Le cercle vicieux de la malnutrition</vt:lpstr>
      <vt:lpstr>Conséquences de la malnutrition (1)</vt:lpstr>
      <vt:lpstr>Conséquences de la malnutrition (2)</vt:lpstr>
      <vt:lpstr>Conséquences de la malnutrition (3)</vt:lpstr>
      <vt:lpstr>Signes courants de malnutrition chez les enfants</vt:lpstr>
      <vt:lpstr>Émaciation</vt:lpstr>
      <vt:lpstr>Œdème bilatéral</vt:lpstr>
      <vt:lpstr>Retard de croissance</vt:lpstr>
      <vt:lpstr>Anémie (1)</vt:lpstr>
      <vt:lpstr>Anémie (2)</vt:lpstr>
      <vt:lpstr>Causes de l’anémie</vt:lpstr>
      <vt:lpstr>Prise en charge de l’anémie</vt:lpstr>
      <vt:lpstr>Suralimentation</vt:lpstr>
      <vt:lpstr>Exercice 1</vt:lpstr>
      <vt:lpstr>Quelles sont les personnes courant le plus grand risque de malnutrition ?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231</cp:revision>
  <dcterms:created xsi:type="dcterms:W3CDTF">2011-09-08T16:26:48Z</dcterms:created>
  <dcterms:modified xsi:type="dcterms:W3CDTF">2019-05-16T16:33:18Z</dcterms:modified>
</cp:coreProperties>
</file>