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90" r:id="rId3"/>
    <p:sldId id="302" r:id="rId4"/>
    <p:sldId id="308" r:id="rId5"/>
    <p:sldId id="303" r:id="rId6"/>
    <p:sldId id="306" r:id="rId7"/>
    <p:sldId id="304" r:id="rId8"/>
    <p:sldId id="307" r:id="rId9"/>
    <p:sldId id="264" r:id="rId10"/>
    <p:sldId id="300" r:id="rId11"/>
    <p:sldId id="301" r:id="rId12"/>
    <p:sldId id="266" r:id="rId13"/>
    <p:sldId id="267" r:id="rId14"/>
    <p:sldId id="268" r:id="rId15"/>
    <p:sldId id="296" r:id="rId16"/>
    <p:sldId id="269" r:id="rId17"/>
    <p:sldId id="281" r:id="rId18"/>
    <p:sldId id="309" r:id="rId19"/>
    <p:sldId id="282" r:id="rId20"/>
    <p:sldId id="283" r:id="rId21"/>
    <p:sldId id="311" r:id="rId22"/>
    <p:sldId id="314" r:id="rId23"/>
    <p:sldId id="315" r:id="rId24"/>
    <p:sldId id="285" r:id="rId25"/>
    <p:sldId id="292" r:id="rId26"/>
    <p:sldId id="293" r:id="rId27"/>
    <p:sldId id="294" r:id="rId28"/>
    <p:sldId id="286" r:id="rId29"/>
    <p:sldId id="295" r:id="rId30"/>
    <p:sldId id="310" r:id="rId31"/>
    <p:sldId id="317" r:id="rId32"/>
    <p:sldId id="318" r:id="rId33"/>
    <p:sldId id="319" r:id="rId34"/>
    <p:sldId id="320" r:id="rId35"/>
    <p:sldId id="276" r:id="rId36"/>
    <p:sldId id="277" r:id="rId3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oi" initials="L" lastIdx="4" clrIdx="0"/>
  <p:cmAuthor id="1" name="Odile Bosch" initials="OB" lastIdx="7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22"/>
    <p:restoredTop sz="84691"/>
  </p:normalViewPr>
  <p:slideViewPr>
    <p:cSldViewPr>
      <p:cViewPr varScale="1">
        <p:scale>
          <a:sx n="96" d="100"/>
          <a:sy n="96" d="100"/>
        </p:scale>
        <p:origin x="169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304"/>
    </p:cViewPr>
  </p:sorterViewPr>
  <p:notesViewPr>
    <p:cSldViewPr>
      <p:cViewPr varScale="1">
        <p:scale>
          <a:sx n="67" d="100"/>
          <a:sy n="67" d="100"/>
        </p:scale>
        <p:origin x="-2880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3E8D9-390D-493A-A87C-381383D29720}" type="datetimeFigureOut">
              <a:rPr lang="en-US" smtClean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80FBBF-ADDB-442C-9BDE-611A818797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77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9CEA831-3D17-4047-A096-33D7AB5063C5}" type="datetimeFigureOut">
              <a:rPr lang="es-ES_tradnl" smtClean="0"/>
              <a:pPr/>
              <a:t>16/05/2019</a:t>
            </a:fld>
            <a:endParaRPr lang="es-ES_tradnl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ES_tradnl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82E2A7F-D597-4D66-97BE-EF51DEB33DC4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872410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1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9727456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u="sng" noProof="0" dirty="0"/>
              <a:t>Registre</a:t>
            </a:r>
            <a:r>
              <a:rPr lang="fr-FR" u="sng" baseline="0" noProof="0" dirty="0"/>
              <a:t> des médicaments périmés et endommagés</a:t>
            </a:r>
          </a:p>
          <a:p>
            <a:r>
              <a:rPr lang="fr-FR" baseline="0" noProof="0" dirty="0"/>
              <a:t>Nom du dépôt de vente de médicaments accrédité</a:t>
            </a:r>
          </a:p>
          <a:p>
            <a:r>
              <a:rPr lang="fr-FR" baseline="0" noProof="0" dirty="0"/>
              <a:t>Nom du responsable</a:t>
            </a:r>
          </a:p>
          <a:p>
            <a:r>
              <a:rPr lang="fr-FR" baseline="0" noProof="0" dirty="0"/>
              <a:t>Adresse du DVMA</a:t>
            </a:r>
          </a:p>
          <a:p>
            <a:r>
              <a:rPr lang="fr-FR" baseline="0" noProof="0" dirty="0"/>
              <a:t>Les médicaments suivants étaient endommagés/périmés</a:t>
            </a:r>
          </a:p>
          <a:p>
            <a:r>
              <a:rPr lang="fr-FR" baseline="0" noProof="0" dirty="0"/>
              <a:t>N°    </a:t>
            </a:r>
          </a:p>
          <a:p>
            <a:r>
              <a:rPr lang="fr-FR" baseline="0" noProof="0" dirty="0"/>
              <a:t>Nom du médicament </a:t>
            </a:r>
          </a:p>
          <a:p>
            <a:r>
              <a:rPr lang="fr-FR" baseline="0" noProof="0" dirty="0"/>
              <a:t>Quantité</a:t>
            </a:r>
          </a:p>
          <a:p>
            <a:r>
              <a:rPr lang="fr-FR" baseline="0" noProof="0" dirty="0"/>
              <a:t> N° de lot </a:t>
            </a:r>
          </a:p>
          <a:p>
            <a:r>
              <a:rPr lang="fr-FR" baseline="0" noProof="0" dirty="0"/>
              <a:t>Date de péremption  </a:t>
            </a:r>
          </a:p>
          <a:p>
            <a:r>
              <a:rPr lang="fr-FR" baseline="0" noProof="0" dirty="0"/>
              <a:t> Date de l’examen et </a:t>
            </a:r>
            <a:r>
              <a:rPr lang="fr-FR" b="1" baseline="0" noProof="0" dirty="0"/>
              <a:t>de</a:t>
            </a:r>
            <a:r>
              <a:rPr lang="fr-FR" baseline="0" noProof="0" dirty="0"/>
              <a:t> la collecte des médicaments par les inspecteurs     </a:t>
            </a:r>
          </a:p>
          <a:p>
            <a:r>
              <a:rPr lang="fr-FR" baseline="0" noProof="0" dirty="0"/>
              <a:t>Nom et signature des inspecteurs</a:t>
            </a:r>
          </a:p>
          <a:p>
            <a:endParaRPr lang="fr-FR" baseline="0" noProof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noProof="0" dirty="0"/>
              <a:t>NB : Une fois inscrits, ces médicaments doivent être scellés, placés en quarantaine et étiquetés à l’encre rouge avec un énoncé précisant :  « Médicaments endommagés/périmés - vente interdite ».</a:t>
            </a:r>
            <a:endParaRPr lang="fr-FR" noProof="0" dirty="0"/>
          </a:p>
          <a:p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26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387723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noProof="0" dirty="0"/>
              <a:t>Date de l’inspection</a:t>
            </a:r>
          </a:p>
          <a:p>
            <a:r>
              <a:rPr lang="fr-FR" noProof="0" dirty="0"/>
              <a:t>Nom des inspecteurs</a:t>
            </a:r>
          </a:p>
          <a:p>
            <a:r>
              <a:rPr lang="fr-FR" noProof="0" dirty="0"/>
              <a:t>Objectif de l’inspection</a:t>
            </a:r>
          </a:p>
          <a:p>
            <a:r>
              <a:rPr lang="fr-FR" noProof="0" dirty="0"/>
              <a:t>Observations de l’inspecteur</a:t>
            </a:r>
          </a:p>
          <a:p>
            <a:r>
              <a:rPr lang="fr-FR" noProof="0" dirty="0"/>
              <a:t>Recommandations</a:t>
            </a:r>
          </a:p>
          <a:p>
            <a:endParaRPr lang="fr-FR" noProof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noProof="0" dirty="0"/>
              <a:t>NB : ce registre doit être rempli</a:t>
            </a:r>
            <a:r>
              <a:rPr lang="fr-FR" baseline="0" noProof="0" dirty="0"/>
              <a:t> par les équipes d’autoévaluation, de supervision de soutien et de l’inspection chaque fois qu’elles visitent le dépôt de vente de médicaments accrédité</a:t>
            </a:r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27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511130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28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093250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noProof="0" dirty="0"/>
              <a:t>Diagnostic (Cocher ou spécifier)</a:t>
            </a:r>
          </a:p>
          <a:p>
            <a:r>
              <a:rPr lang="fr-FR" noProof="0" dirty="0"/>
              <a:t>Traitement (nombre de gélules/</a:t>
            </a:r>
            <a:r>
              <a:rPr lang="fr-FR" baseline="0" noProof="0" dirty="0"/>
              <a:t>comprimés/tubes/sachets/bouteilles/cycles) administré</a:t>
            </a:r>
          </a:p>
          <a:p>
            <a:r>
              <a:rPr lang="fr-FR" baseline="0" noProof="0" dirty="0"/>
              <a:t>N°</a:t>
            </a:r>
          </a:p>
          <a:p>
            <a:r>
              <a:rPr lang="fr-FR" baseline="0" noProof="0" dirty="0"/>
              <a:t>Date</a:t>
            </a:r>
          </a:p>
          <a:p>
            <a:r>
              <a:rPr lang="fr-FR" baseline="0" noProof="0" dirty="0"/>
              <a:t>Nom (patient)</a:t>
            </a:r>
          </a:p>
          <a:p>
            <a:r>
              <a:rPr lang="fr-FR" baseline="0" noProof="0" dirty="0"/>
              <a:t>Âge</a:t>
            </a:r>
          </a:p>
          <a:p>
            <a:r>
              <a:rPr lang="fr-FR" baseline="0" noProof="0" dirty="0"/>
              <a:t>Sexe</a:t>
            </a:r>
          </a:p>
          <a:p>
            <a:r>
              <a:rPr lang="fr-FR" baseline="0" noProof="0" dirty="0"/>
              <a:t>Adresse</a:t>
            </a:r>
          </a:p>
          <a:p>
            <a:r>
              <a:rPr lang="fr-FR" baseline="0" noProof="0" dirty="0"/>
              <a:t>Paludisme</a:t>
            </a:r>
          </a:p>
          <a:p>
            <a:r>
              <a:rPr lang="fr-FR" baseline="0" noProof="0" dirty="0"/>
              <a:t>Diarrhée</a:t>
            </a:r>
          </a:p>
          <a:p>
            <a:r>
              <a:rPr lang="fr-FR" baseline="0" noProof="0" dirty="0"/>
              <a:t>Toux</a:t>
            </a:r>
          </a:p>
          <a:p>
            <a:r>
              <a:rPr lang="fr-FR" baseline="0" noProof="0" dirty="0"/>
              <a:t>Anémie</a:t>
            </a:r>
          </a:p>
          <a:p>
            <a:r>
              <a:rPr lang="fr-FR" baseline="0" noProof="0" dirty="0"/>
              <a:t>Infection fongique de la peau</a:t>
            </a:r>
          </a:p>
          <a:p>
            <a:r>
              <a:rPr lang="fr-FR" baseline="0" noProof="0" dirty="0"/>
              <a:t>Autre (préciser)</a:t>
            </a:r>
          </a:p>
          <a:p>
            <a:r>
              <a:rPr lang="fr-FR" baseline="0" noProof="0" dirty="0"/>
              <a:t>Artéméther</a:t>
            </a:r>
          </a:p>
          <a:p>
            <a:r>
              <a:rPr lang="fr-FR" baseline="0" noProof="0" dirty="0"/>
              <a:t>Dilhydroarte</a:t>
            </a:r>
          </a:p>
          <a:p>
            <a:r>
              <a:rPr lang="fr-FR" baseline="0" noProof="0" dirty="0"/>
              <a:t>Solution de réhydratation orale </a:t>
            </a:r>
          </a:p>
          <a:p>
            <a:r>
              <a:rPr lang="fr-FR" baseline="0" noProof="0" dirty="0"/>
              <a:t>Zinc</a:t>
            </a:r>
          </a:p>
          <a:p>
            <a:r>
              <a:rPr lang="fr-FR" baseline="0" noProof="0" dirty="0"/>
              <a:t>Amoxicilline</a:t>
            </a:r>
          </a:p>
          <a:p>
            <a:r>
              <a:rPr lang="fr-FR" b="0" baseline="0" noProof="0" dirty="0"/>
              <a:t>Fer</a:t>
            </a:r>
          </a:p>
          <a:p>
            <a:r>
              <a:rPr lang="fr-FR" baseline="0" noProof="0" dirty="0"/>
              <a:t>Albendazole</a:t>
            </a:r>
          </a:p>
          <a:p>
            <a:r>
              <a:rPr lang="fr-FR" baseline="0" noProof="0" dirty="0"/>
              <a:t>Pilules par voie orale</a:t>
            </a:r>
          </a:p>
          <a:p>
            <a:r>
              <a:rPr lang="fr-FR" baseline="0" noProof="0" dirty="0"/>
              <a:t>Clotrimazol</a:t>
            </a:r>
          </a:p>
          <a:p>
            <a:r>
              <a:rPr lang="fr-FR" baseline="0" noProof="0" dirty="0"/>
              <a:t>Autre</a:t>
            </a:r>
          </a:p>
          <a:p>
            <a:r>
              <a:rPr lang="fr-FR" baseline="0" noProof="0" dirty="0"/>
              <a:t>Coût total</a:t>
            </a:r>
          </a:p>
          <a:p>
            <a:r>
              <a:rPr lang="fr-FR" baseline="0" noProof="0" dirty="0"/>
              <a:t>Prescrit</a:t>
            </a:r>
          </a:p>
          <a:p>
            <a:r>
              <a:rPr lang="fr-FR" baseline="0" noProof="0" dirty="0"/>
              <a:t>Administré</a:t>
            </a:r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29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5966411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30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840079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5F24BF-ADF1-4DF8-8004-74302593C2CA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2261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36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89691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10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01648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12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2849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16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913981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17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16745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20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452387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76251B-B430-45DD-9102-743825E3DB6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2522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24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411193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u="sng" noProof="0" dirty="0"/>
              <a:t>Format pour le registre de l’historique des achats</a:t>
            </a:r>
          </a:p>
          <a:p>
            <a:r>
              <a:rPr lang="fr-FR" noProof="0" dirty="0"/>
              <a:t>Date de l’achat</a:t>
            </a:r>
          </a:p>
          <a:p>
            <a:r>
              <a:rPr lang="fr-FR" noProof="0" dirty="0"/>
              <a:t>Nom du fournisseur</a:t>
            </a:r>
          </a:p>
          <a:p>
            <a:r>
              <a:rPr lang="fr-FR" noProof="0" dirty="0"/>
              <a:t>N° de la facture/du reçu</a:t>
            </a:r>
          </a:p>
          <a:p>
            <a:r>
              <a:rPr lang="fr-FR" noProof="0" dirty="0"/>
              <a:t>Médicament</a:t>
            </a:r>
            <a:r>
              <a:rPr lang="fr-FR" b="0" noProof="0" dirty="0"/>
              <a:t>/</a:t>
            </a:r>
            <a:r>
              <a:rPr lang="fr-FR" b="0" noProof="0" dirty="0">
                <a:solidFill>
                  <a:srgbClr val="FF0000"/>
                </a:solidFill>
              </a:rPr>
              <a:t>article</a:t>
            </a:r>
            <a:r>
              <a:rPr lang="fr-FR" noProof="0" dirty="0"/>
              <a:t> fournis</a:t>
            </a:r>
          </a:p>
          <a:p>
            <a:r>
              <a:rPr lang="fr-FR" noProof="0" dirty="0"/>
              <a:t>Quantité</a:t>
            </a:r>
          </a:p>
          <a:p>
            <a:r>
              <a:rPr lang="fr-FR" noProof="0" dirty="0"/>
              <a:t>N° de lot</a:t>
            </a:r>
          </a:p>
          <a:p>
            <a:r>
              <a:rPr lang="fr-FR" noProof="0" dirty="0"/>
              <a:t>Date de péremption</a:t>
            </a:r>
          </a:p>
          <a:p>
            <a:r>
              <a:rPr lang="fr-FR" noProof="0" dirty="0"/>
              <a:t>Coût de revient total</a:t>
            </a:r>
          </a:p>
          <a:p>
            <a:r>
              <a:rPr lang="fr-FR" noProof="0" dirty="0"/>
              <a:t>Coût à l’unité</a:t>
            </a:r>
          </a:p>
          <a:p>
            <a:r>
              <a:rPr lang="fr-FR" noProof="0" dirty="0"/>
              <a:t>Prix de vente à l’unité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25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35450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066800"/>
            <a:ext cx="7772400" cy="1470025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algn="l">
              <a:defRPr b="1" i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br>
              <a:rPr lang="en-US" dirty="0"/>
            </a:br>
            <a:r>
              <a:rPr lang="en-US" dirty="0"/>
              <a:t>Accredited Drug Shops Training</a:t>
            </a:r>
            <a:br>
              <a:rPr lang="en-US" dirty="0"/>
            </a:br>
            <a:r>
              <a:rPr lang="en-US" i="1" dirty="0"/>
              <a:t>Uganda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2819400"/>
            <a:ext cx="7696200" cy="10668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Place Authors and Date of Presentation Here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E:\SDSI\EADSI_UG Final Documents\Marketing\ADS Pictures\ADS Seller.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962400"/>
            <a:ext cx="377952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8001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3425" y="1066800"/>
            <a:ext cx="7772400" cy="1905000"/>
          </a:xfrm>
        </p:spPr>
        <p:txBody>
          <a:bodyPr>
            <a:normAutofit fontScale="90000"/>
          </a:bodyPr>
          <a:lstStyle/>
          <a:p>
            <a:pPr algn="ctr"/>
            <a:br>
              <a:rPr lang="fr-FR" dirty="0"/>
            </a:br>
            <a:r>
              <a:rPr lang="fr-FR" dirty="0"/>
              <a:t>Formation pour les dépôts de vente de médicaments accrédités</a:t>
            </a:r>
            <a:br>
              <a:rPr lang="fr-FR" dirty="0"/>
            </a:br>
            <a:r>
              <a:rPr lang="fr-FR" i="1" dirty="0"/>
              <a:t>Ouganda</a:t>
            </a:r>
            <a:br>
              <a:rPr lang="en-US" i="1" dirty="0"/>
            </a:b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276600"/>
            <a:ext cx="7696200" cy="990600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pPr algn="ctr"/>
            <a:r>
              <a:rPr lang="fr-FR" dirty="0"/>
              <a:t>Éthique, lois et réglementations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4267200"/>
            <a:ext cx="3082135" cy="204929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553715" y="5257800"/>
            <a:ext cx="3052635" cy="953388"/>
            <a:chOff x="553715" y="5257800"/>
            <a:chExt cx="3052635" cy="95338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715" y="5257800"/>
              <a:ext cx="1170399" cy="95338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5750039"/>
              <a:ext cx="1625150" cy="46114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dirty="0"/>
              <a:t>Fonctions de l’Autorité de contrôle des médicaments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>
            <a:noAutofit/>
          </a:bodyPr>
          <a:lstStyle/>
          <a:p>
            <a:r>
              <a:rPr lang="fr-FR" dirty="0"/>
              <a:t>Établit les normes pour l’exploitation des dépôts de vente de médicaments et des pharmacies.</a:t>
            </a:r>
          </a:p>
          <a:p>
            <a:r>
              <a:rPr lang="fr-FR" dirty="0"/>
              <a:t>Octroie les licences et l’accréditation. </a:t>
            </a:r>
          </a:p>
          <a:p>
            <a:r>
              <a:rPr lang="fr-FR" dirty="0"/>
              <a:t>Effectue des inspections régulières pour assurer le respect des normes établies et des pratiques. </a:t>
            </a:r>
          </a:p>
          <a:p>
            <a:r>
              <a:rPr lang="fr-FR" dirty="0"/>
              <a:t>Approuve la liste des médicaments essentiels ; détermine les médicaments qui doivent être stockés dans les dépôts de vente de médicaments.</a:t>
            </a:r>
          </a:p>
          <a:p>
            <a:pPr marL="180975"/>
            <a:r>
              <a:rPr lang="fr-FR" dirty="0"/>
              <a:t>Contrôle la vente de produits pharmaceutiques. </a:t>
            </a:r>
          </a:p>
          <a:p>
            <a:pPr marL="180975"/>
            <a:r>
              <a:rPr lang="fr-FR" dirty="0"/>
              <a:t>Contrôle la qualité des médicaments</a:t>
            </a:r>
            <a:r>
              <a:rPr lang="en-GB" sz="3200" dirty="0"/>
              <a:t>.</a:t>
            </a:r>
            <a:endParaRPr lang="en-US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153400" cy="1143000"/>
          </a:xfrm>
        </p:spPr>
        <p:txBody>
          <a:bodyPr>
            <a:noAutofit/>
          </a:bodyPr>
          <a:lstStyle/>
          <a:p>
            <a:pPr algn="ctr"/>
            <a:r>
              <a:rPr lang="fr-FR" dirty="0"/>
              <a:t>Réglementation : Le rôle des autorités de district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dirty="0"/>
              <a:t>L’agent de santé dans chaque district (DHO) a pour mission de superviser les activités liées à la santé et d’assurer leur conformité aux normes requises. </a:t>
            </a:r>
          </a:p>
          <a:p>
            <a:r>
              <a:rPr lang="fr-FR" dirty="0"/>
              <a:t>Le DHO déléguera des équipes locales pour évaluer régulièrement les activités liées à la santé dans les secteurs public et privé. </a:t>
            </a:r>
          </a:p>
          <a:p>
            <a:r>
              <a:rPr lang="fr-FR" dirty="0"/>
              <a:t>Le DHO participe également à l’octroi de licence et d’accréditation des DVMA.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dirty="0"/>
              <a:t>Autoréglementation : Le rôle de la DSA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fr-FR" sz="2600" dirty="0"/>
              <a:t>L’Association des vendeurs de médicaments (DSA) fournira un cadre pour l’autoréglementation et élaborera un programme de supervision qui aidera l’association à surveiller ses membres.  </a:t>
            </a:r>
          </a:p>
          <a:p>
            <a:pPr eaLnBrk="1" hangingPunct="1"/>
            <a:r>
              <a:rPr lang="fr-FR" sz="2600" dirty="0"/>
              <a:t>L’autoréglementation permettra aux membres de la DSA de gérer leurs propres affaires, y compris la gestion de leur performance personnelle.</a:t>
            </a:r>
          </a:p>
          <a:p>
            <a:pPr eaLnBrk="1" hangingPunct="1"/>
            <a:r>
              <a:rPr lang="fr-FR" sz="2600" dirty="0"/>
              <a:t>Une équipe composée de représentants de la DSA visitera régulièrement le DVMA, au moins chaque trimestre, et utilisera les listes de contrôle élaborées.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11430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fr-FR" dirty="0"/>
              <a:t>Suivi et supervision de soutien réguliers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fr-FR" dirty="0"/>
              <a:t>Les objectifs sont les suivants :</a:t>
            </a:r>
          </a:p>
          <a:p>
            <a:pPr lvl="1" eaLnBrk="1" hangingPunct="1"/>
            <a:r>
              <a:rPr lang="fr-FR" sz="2400" dirty="0"/>
              <a:t>Garantir que les vendeurs et les propriétaires de DVMA exercent leurs activités conformément aux directives réglementaires. </a:t>
            </a:r>
          </a:p>
          <a:p>
            <a:pPr lvl="1" eaLnBrk="1" hangingPunct="1"/>
            <a:r>
              <a:rPr lang="fr-FR" sz="2400" dirty="0"/>
              <a:t>Fournir un soutien et un encadrement sur place.</a:t>
            </a:r>
          </a:p>
          <a:p>
            <a:pPr eaLnBrk="1" hangingPunct="1"/>
            <a:r>
              <a:rPr lang="fr-FR" dirty="0"/>
              <a:t>L’équipe comprendra :</a:t>
            </a:r>
          </a:p>
          <a:p>
            <a:pPr lvl="1" eaLnBrk="1" hangingPunct="1"/>
            <a:r>
              <a:rPr lang="fr-FR" sz="2400" dirty="0"/>
              <a:t>Une personne en charge d’un centre de santé (HC) III </a:t>
            </a:r>
          </a:p>
          <a:p>
            <a:pPr lvl="1" eaLnBrk="1" hangingPunct="1"/>
            <a:r>
              <a:rPr lang="fr-FR" sz="2400" dirty="0"/>
              <a:t>Un représentant de la DSA au niveau du sous-comté.</a:t>
            </a:r>
          </a:p>
          <a:p>
            <a:pPr eaLnBrk="1" hangingPunct="1">
              <a:buFont typeface="Wingdings" pitchFamily="2" charset="2"/>
              <a:buNone/>
            </a:pPr>
            <a:endParaRPr lang="fr-FR" sz="2400" dirty="0"/>
          </a:p>
          <a:p>
            <a:pPr algn="ctr" eaLnBrk="1" hangingPunct="1">
              <a:buFont typeface="Wingdings" pitchFamily="2" charset="2"/>
              <a:buNone/>
            </a:pPr>
            <a:r>
              <a:rPr lang="fr-FR" sz="2400" i="1" dirty="0"/>
              <a:t>Cette équipe effectuera des visites de supervision trimestrielles à l’aide d’une liste de contrôle standard et aura reçu une formation sur la supervision et la rédaction de rapports.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fr-FR" dirty="0"/>
              <a:t>Procédures de supervision de soutien régulière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eaLnBrk="1" hangingPunct="1">
              <a:buNone/>
            </a:pPr>
            <a:r>
              <a:rPr lang="fr-FR" sz="3000" dirty="0"/>
              <a:t>L’équipe de supervision :</a:t>
            </a:r>
          </a:p>
          <a:p>
            <a:pPr lvl="1" eaLnBrk="1" hangingPunct="1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r-FR" sz="2600" dirty="0"/>
              <a:t>Informera les propriétaires et vendeurs de médicaments de l’activité.</a:t>
            </a:r>
          </a:p>
          <a:p>
            <a:pPr lvl="1" eaLnBrk="1" hangingPunct="1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r-FR" sz="2600" dirty="0"/>
              <a:t>Avisera les autorités locales de l’imminence de l’exercice d’inspection avant de commencer.   </a:t>
            </a:r>
          </a:p>
          <a:p>
            <a:pPr lvl="1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r-FR" sz="2600" dirty="0"/>
              <a:t>Visitera chaque point de vente et évaluera les locaux, la gestion des stocks et les pratiques de dispensation en utilisant une liste de contrôle de supervision. </a:t>
            </a:r>
          </a:p>
          <a:p>
            <a:pPr lvl="1" eaLnBrk="1" hangingPunct="1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r-FR" sz="2600" dirty="0"/>
              <a:t>Communiquera les constatations au vendeur de médicaments et au propriétaire. </a:t>
            </a:r>
          </a:p>
          <a:p>
            <a:pPr lvl="1" eaLnBrk="1" hangingPunct="1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fr-FR" sz="2600" dirty="0"/>
              <a:t>Fournira une formation pratique, une orientation et un encadrement sur place.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FR" dirty="0"/>
              <a:t>Quel est le rôle du vendeur du DVMA pendant la supervision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200" dirty="0"/>
              <a:t>Se mettre à la disposition de l’équipe de supervision.</a:t>
            </a:r>
          </a:p>
          <a:p>
            <a:r>
              <a:rPr lang="fr-FR" sz="3200" dirty="0"/>
              <a:t>Accorder aux superviseurs l’accès au dépôt. </a:t>
            </a:r>
          </a:p>
          <a:p>
            <a:r>
              <a:rPr lang="fr-FR" sz="3200" dirty="0"/>
              <a:t>Mettre à disposition les registres et documents ayant trait au dépôt. </a:t>
            </a:r>
          </a:p>
          <a:p>
            <a:r>
              <a:rPr lang="fr-FR" sz="3200" dirty="0"/>
              <a:t>Prendre des notes ; répondre aux questions.</a:t>
            </a:r>
          </a:p>
          <a:p>
            <a:r>
              <a:rPr lang="fr-FR" sz="3200" dirty="0"/>
              <a:t>Demander des suggestions à l’équipe de supervision.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fr-FR" dirty="0"/>
              <a:t>Normes pour l’exploitation d’un DVMA</a:t>
            </a:r>
            <a:endParaRPr lang="en-US" dirty="0"/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305800" cy="5257800"/>
          </a:xfrm>
        </p:spPr>
        <p:txBody>
          <a:bodyPr>
            <a:normAutofit fontScale="92500"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FR" dirty="0"/>
              <a:t>Une </a:t>
            </a:r>
            <a:r>
              <a:rPr lang="fr-FR" b="1" dirty="0"/>
              <a:t>norme</a:t>
            </a:r>
            <a:r>
              <a:rPr lang="fr-FR" dirty="0"/>
              <a:t> (ou standard) fait référence à un niveau de qualité quelconque ou spécifique. Les services seront considérés comme étant de qualité médiocre s’ils donnent l’impression d’être inférieurs à la norme stipulée. </a:t>
            </a:r>
          </a:p>
          <a:p>
            <a:pPr eaLnBrk="1" hangingPunct="1">
              <a:defRPr/>
            </a:pPr>
            <a:r>
              <a:rPr lang="fr-FR" b="1" dirty="0"/>
              <a:t>Normes pour le personnel</a:t>
            </a:r>
            <a:endParaRPr lang="fr-FR" dirty="0"/>
          </a:p>
          <a:p>
            <a:pPr eaLnBrk="1" hangingPunct="1">
              <a:defRPr/>
            </a:pPr>
            <a:r>
              <a:rPr lang="fr-FR" b="1" dirty="0"/>
              <a:t>Normes pour les locaux</a:t>
            </a:r>
          </a:p>
          <a:p>
            <a:pPr eaLnBrk="1" hangingPunct="1">
              <a:defRPr/>
            </a:pPr>
            <a:r>
              <a:rPr lang="fr-FR" b="1" dirty="0"/>
              <a:t>Normes pour la dispensation</a:t>
            </a:r>
            <a:endParaRPr lang="fr-FR" dirty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fr-FR" b="1" dirty="0"/>
              <a:t>Normes pour la tenue des dossiers et la documentation : </a:t>
            </a:r>
            <a:r>
              <a:rPr lang="fr-FR" sz="2600" dirty="0"/>
              <a:t>registre de l’historique des achats, livre des ordonnances, livre des médicaments périmés, registre des ventes, registre des inspecteurs, notes d’orientation, registre PF, manuel du DVMA, formulaires (</a:t>
            </a:r>
            <a:r>
              <a:rPr lang="fr-FR" sz="2600" i="1" dirty="0"/>
              <a:t>British National Formulary </a:t>
            </a:r>
            <a:r>
              <a:rPr lang="fr-FR" sz="2600" dirty="0"/>
              <a:t>- BNF)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Normes pour le personnel </a:t>
            </a:r>
            <a:r>
              <a:rPr lang="en-US" dirty="0"/>
              <a:t>(1)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" y="1524000"/>
            <a:ext cx="79248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3100" dirty="0"/>
              <a:t>Le personnel chargé du DVMA doit avoir une formation médicale, par exemple, infirmier, sage-femme, agent clinique. </a:t>
            </a:r>
            <a:endParaRPr lang="fr-FR" sz="3100" b="1" dirty="0"/>
          </a:p>
          <a:p>
            <a:r>
              <a:rPr lang="fr-FR" sz="3100" b="1" dirty="0"/>
              <a:t>Vendeur 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3100" dirty="0"/>
              <a:t>Le personnel chargé des ventes au DVMA doit avoir un minimum de qualifications en tant qu’infirmier/infirmière auxiliaire avec un certificat d’études de l’Ouganda (UCE).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3100" dirty="0"/>
              <a:t>De plus, ils doivent suivre un cours de formation sur le DVMA.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Normes pour le personnel </a:t>
            </a:r>
            <a:r>
              <a:rPr lang="en-US" b="0" dirty="0"/>
              <a:t>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fr-FR" sz="3200" dirty="0"/>
              <a:t>Le code de conduite 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/>
              <a:t>Être habillé de manière professionnelle, par exemple, porter une blouse blanche propre.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/>
              <a:t>Ne pas travailler sous l’influence de l’alcool ou de drogues illicites.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/>
              <a:t>Afficher bien en évidence son certificat DVMA dans le dépôt de vente de médicaments accrédité.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Normes pour le personnel </a:t>
            </a:r>
            <a:r>
              <a:rPr lang="en-US" b="0" dirty="0"/>
              <a:t>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fr-FR" dirty="0"/>
              <a:t>Porter un badge d’identification avec une photo indiquant qu’il/elle est un vendeur de médicaments accrédité. </a:t>
            </a:r>
          </a:p>
          <a:p>
            <a:pPr lvl="0"/>
            <a:r>
              <a:rPr lang="fr-FR" dirty="0"/>
              <a:t>Observer tous les règlements relatifs à l’exploitation d’un dépôt de vente de médicaments accrédité. </a:t>
            </a:r>
          </a:p>
          <a:p>
            <a:pPr lvl="0"/>
            <a:r>
              <a:rPr lang="fr-FR" dirty="0"/>
              <a:t>Observer les lois contenues dans la législation NDP/A.</a:t>
            </a:r>
          </a:p>
          <a:p>
            <a:pPr lvl="0"/>
            <a:r>
              <a:rPr lang="fr-FR" dirty="0"/>
              <a:t>Être sain d’esprit et en bon état médical. </a:t>
            </a:r>
          </a:p>
          <a:p>
            <a:pPr lvl="0"/>
            <a:r>
              <a:rPr lang="fr-FR" dirty="0"/>
              <a:t>Se comporter de manière à ne pas discréditer la profession. </a:t>
            </a:r>
          </a:p>
          <a:p>
            <a:pPr lvl="0"/>
            <a:r>
              <a:rPr lang="fr-FR" dirty="0"/>
              <a:t>Observer des normes élevées en matière d’hygiène personnelle.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12" y="304800"/>
            <a:ext cx="8001000" cy="1143000"/>
          </a:xfrm>
        </p:spPr>
        <p:txBody>
          <a:bodyPr/>
          <a:lstStyle/>
          <a:p>
            <a:pPr algn="ctr"/>
            <a:r>
              <a:rPr lang="fr-FR" dirty="0"/>
              <a:t>Objectifs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/>
              <a:t>Après avoir participé activement à cette session, la personne pourra :</a:t>
            </a:r>
          </a:p>
          <a:p>
            <a:pPr marL="0" indent="0">
              <a:buNone/>
            </a:pPr>
            <a:r>
              <a:rPr lang="fr-FR" sz="3200" dirty="0"/>
              <a:t>1. Expliquer les lois régissant les DVMA.</a:t>
            </a:r>
          </a:p>
          <a:p>
            <a:pPr marL="398463" indent="-398463">
              <a:buNone/>
            </a:pPr>
            <a:r>
              <a:rPr lang="fr-FR" sz="3200" dirty="0"/>
              <a:t>2. Décrire les normes acceptables pour l’établissement d’un DVMA.</a:t>
            </a:r>
          </a:p>
          <a:p>
            <a:pPr marL="398463" indent="-398463">
              <a:buNone/>
            </a:pPr>
            <a:r>
              <a:rPr lang="fr-FR" sz="3200" dirty="0"/>
              <a:t>3. Décrire le code d’éthique requis d’un vendeur DVMA.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Normes pour le personnel </a:t>
            </a:r>
            <a:r>
              <a:rPr lang="en-US" b="0" dirty="0"/>
              <a:t>(4)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fr-FR" sz="3200" dirty="0"/>
              <a:t>Une lettre d’engagement doit être rédigée et signée par le vendeur qui s’engage à travailler dans un DVMA pendant une durée spécifique.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fr-FR" sz="3200" dirty="0"/>
              <a:t>Un préavis de 3 mois est requis si un vendeur prévoit de démissionner d’un dépôt de vente de médicaments accrédité particulier.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fr-FR" dirty="0"/>
              <a:t>Le code d’éthique et de conduite du personnel du DVMA </a:t>
            </a:r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8077200" cy="464820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fr-FR" dirty="0"/>
              <a:t>Honnêteté et intégrité  </a:t>
            </a:r>
          </a:p>
          <a:p>
            <a:pPr eaLnBrk="1" hangingPunct="1">
              <a:defRPr/>
            </a:pPr>
            <a:r>
              <a:rPr lang="fr-FR" dirty="0"/>
              <a:t>Soins des patients</a:t>
            </a:r>
          </a:p>
          <a:p>
            <a:pPr eaLnBrk="1" hangingPunct="1">
              <a:defRPr/>
            </a:pPr>
            <a:r>
              <a:rPr lang="fr-FR" dirty="0"/>
              <a:t>Relations spéciales avec les patients</a:t>
            </a:r>
          </a:p>
          <a:p>
            <a:pPr eaLnBrk="1" hangingPunct="1">
              <a:defRPr/>
            </a:pPr>
            <a:r>
              <a:rPr lang="fr-FR" dirty="0"/>
              <a:t>Confidentialité</a:t>
            </a:r>
          </a:p>
          <a:p>
            <a:pPr eaLnBrk="1" hangingPunct="1">
              <a:defRPr/>
            </a:pPr>
            <a:r>
              <a:rPr lang="fr-FR" dirty="0"/>
              <a:t>Ne pas tolérer de service médical de médiocre qualité </a:t>
            </a:r>
          </a:p>
          <a:p>
            <a:pPr eaLnBrk="1" hangingPunct="1">
              <a:defRPr/>
            </a:pPr>
            <a:r>
              <a:rPr lang="fr-FR" dirty="0"/>
              <a:t>Collaborer avec les autres agents de santé </a:t>
            </a:r>
          </a:p>
          <a:p>
            <a:pPr eaLnBrk="1" hangingPunct="1">
              <a:defRPr/>
            </a:pPr>
            <a:r>
              <a:rPr lang="fr-FR" dirty="0"/>
              <a:t>Être conscient de ses responsabilités d’assurer et d’améliorer la compétence </a:t>
            </a:r>
          </a:p>
          <a:p>
            <a:pPr eaLnBrk="1" hangingPunct="1">
              <a:defRPr/>
            </a:pPr>
            <a:r>
              <a:rPr lang="fr-FR" dirty="0"/>
              <a:t>Les propriétaires ne doivent pas demander aux vendeurs d’agir illégalement </a:t>
            </a:r>
          </a:p>
          <a:p>
            <a:pPr eaLnBrk="1" hangingPunct="1">
              <a:defRPr/>
            </a:pPr>
            <a:r>
              <a:rPr lang="fr-FR" dirty="0"/>
              <a:t>Promotion de la santé</a:t>
            </a:r>
          </a:p>
          <a:p>
            <a:pPr eaLnBrk="1" hangingPunct="1">
              <a:defRPr/>
            </a:pPr>
            <a:r>
              <a:rPr lang="fr-FR" dirty="0"/>
              <a:t>Aucune autre activité professionnelle dans les mêmes locaux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fr-FR" dirty="0"/>
              <a:t>Exemples de dérogations à l’éthique dans la gestion des médicaments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r-FR" sz="3200" dirty="0"/>
              <a:t>Fraude (donner de fausses informations)</a:t>
            </a:r>
          </a:p>
          <a:p>
            <a:pPr eaLnBrk="1" hangingPunct="1"/>
            <a:r>
              <a:rPr lang="fr-FR" sz="3200" dirty="0"/>
              <a:t>Vol</a:t>
            </a:r>
          </a:p>
          <a:p>
            <a:pPr eaLnBrk="1" hangingPunct="1"/>
            <a:r>
              <a:rPr lang="fr-FR" sz="3200" dirty="0"/>
              <a:t>Corruption (Kintukidogo)</a:t>
            </a:r>
          </a:p>
          <a:p>
            <a:pPr eaLnBrk="1" hangingPunct="1"/>
            <a:r>
              <a:rPr lang="fr-FR" sz="3200" dirty="0"/>
              <a:t>Menaces</a:t>
            </a:r>
          </a:p>
          <a:p>
            <a:pPr eaLnBrk="1" hangingPunct="1"/>
            <a:r>
              <a:rPr lang="fr-FR" sz="3200" dirty="0"/>
              <a:t>Népotisme (favoriser une tribu)</a:t>
            </a:r>
          </a:p>
          <a:p>
            <a:pPr eaLnBrk="1" hangingPunct="1"/>
            <a:r>
              <a:rPr lang="fr-FR" sz="3200" dirty="0"/>
              <a:t>Favoritisme</a:t>
            </a:r>
          </a:p>
          <a:p>
            <a:pPr eaLnBrk="1" hangingPunct="1"/>
            <a:r>
              <a:rPr lang="fr-FR" sz="3200" dirty="0"/>
              <a:t>Manque de transparence</a:t>
            </a:r>
          </a:p>
        </p:txBody>
      </p:sp>
      <p:sp>
        <p:nvSpPr>
          <p:cNvPr id="5" name="Rectangle 4"/>
          <p:cNvSpPr/>
          <p:nvPr/>
        </p:nvSpPr>
        <p:spPr>
          <a:xfrm>
            <a:off x="5486400" y="2209800"/>
            <a:ext cx="3200400" cy="16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solidFill>
                  <a:schemeClr val="bg1"/>
                </a:solidFill>
              </a:rPr>
              <a:t>Notez que certaines de ces dérogations à l’ÉTHIQUE sont aussi ILLÉGALES.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Infractions et sanctions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  <a:defRPr/>
            </a:pPr>
            <a:r>
              <a:rPr lang="fr-FR" dirty="0"/>
              <a:t>Exemples d’infractions :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fr-FR" dirty="0"/>
              <a:t>Vendre des médicaments périmés ou des médicaments qui ne figurent pas sur la liste élargie de médicaments du DVMA.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fr-FR" dirty="0"/>
              <a:t>Acheter des médicaments auprès de négociants non agréés.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fr-FR" dirty="0"/>
              <a:t>Dispenser des médicaments achetés auprès de négociants non agréés. 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fr-FR" dirty="0"/>
              <a:t>Ouvrir un DVMA illégalement.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fr-FR" dirty="0"/>
              <a:t>Ne pas payer les taxes professionnelles officiellement établies. </a:t>
            </a:r>
            <a:endParaRPr lang="es-ES_tradnl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FR" dirty="0"/>
              <a:t>Normes pour la documentation et l’enregistrement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fr-FR" dirty="0"/>
              <a:t>Les documents suivants doivent être utilisés au DVMA :</a:t>
            </a:r>
          </a:p>
          <a:p>
            <a:r>
              <a:rPr lang="fr-FR" dirty="0"/>
              <a:t>Factures et reçus</a:t>
            </a:r>
          </a:p>
          <a:p>
            <a:r>
              <a:rPr lang="fr-FR" dirty="0"/>
              <a:t>Livre de l’historique des achats indiquant :  </a:t>
            </a:r>
          </a:p>
          <a:p>
            <a:pPr lvl="1"/>
            <a:r>
              <a:rPr lang="fr-FR" dirty="0"/>
              <a:t>le nom du fournisseur</a:t>
            </a:r>
          </a:p>
          <a:p>
            <a:pPr lvl="1"/>
            <a:r>
              <a:rPr lang="fr-FR" dirty="0"/>
              <a:t>la date de l’achat</a:t>
            </a:r>
          </a:p>
          <a:p>
            <a:pPr lvl="1"/>
            <a:r>
              <a:rPr lang="fr-FR" dirty="0"/>
              <a:t>le nom et la quantité de médicaments</a:t>
            </a:r>
          </a:p>
          <a:p>
            <a:pPr lvl="1"/>
            <a:r>
              <a:rPr lang="fr-FR" dirty="0"/>
              <a:t>le fabricant, le numéro de lot et la date de péremption</a:t>
            </a:r>
          </a:p>
          <a:p>
            <a:r>
              <a:rPr lang="fr-FR" dirty="0"/>
              <a:t>Un registre pour les articles périmés doit être tenu et fourni à la NDA chaque trimestre. </a:t>
            </a:r>
          </a:p>
          <a:p>
            <a:r>
              <a:rPr lang="fr-FR" dirty="0"/>
              <a:t>Un registre de l’inspecteur.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49" y="457200"/>
            <a:ext cx="8001000" cy="1143000"/>
          </a:xfrm>
        </p:spPr>
        <p:txBody>
          <a:bodyPr/>
          <a:lstStyle/>
          <a:p>
            <a:pPr algn="ctr"/>
            <a:r>
              <a:rPr lang="fr-FR" dirty="0"/>
              <a:t>Livre de l’historique des achats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 l="22115" t="8837" r="21635" b="57791"/>
          <a:stretch>
            <a:fillRect/>
          </a:stretch>
        </p:blipFill>
        <p:spPr bwMode="auto">
          <a:xfrm>
            <a:off x="762000" y="1600200"/>
            <a:ext cx="7924799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Registre des médicaments périmés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 l="3249" t="7668" r="52561" b="36250"/>
          <a:stretch>
            <a:fillRect/>
          </a:stretch>
        </p:blipFill>
        <p:spPr bwMode="auto">
          <a:xfrm>
            <a:off x="685800" y="15240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Registre de l’inspecteur</a:t>
            </a:r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3" cstate="print"/>
          <a:srcRect l="21688" t="10294" r="21787" b="15003"/>
          <a:stretch>
            <a:fillRect/>
          </a:stretch>
        </p:blipFill>
        <p:spPr bwMode="auto">
          <a:xfrm>
            <a:off x="1295400" y="1600200"/>
            <a:ext cx="7391399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FR" dirty="0"/>
              <a:t>Normes pour la documentation et l’enregistrement</a:t>
            </a:r>
            <a:endParaRPr lang="fr-FR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Journal des ordonnances et dispensions indiquant :</a:t>
            </a:r>
          </a:p>
          <a:p>
            <a:pPr lvl="1"/>
            <a:r>
              <a:rPr lang="fr-FR" dirty="0"/>
              <a:t>Le nom du patient et l’affection/la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/>
              <a:t>maladie pour laquelle l’ordonnance a été rédigée.</a:t>
            </a:r>
          </a:p>
          <a:p>
            <a:pPr lvl="1"/>
            <a:r>
              <a:rPr lang="fr-FR" dirty="0"/>
              <a:t>Le nom du médicament et la quantité dispensée.</a:t>
            </a:r>
          </a:p>
          <a:p>
            <a:pPr lvl="1"/>
            <a:r>
              <a:rPr lang="fr-FR" dirty="0"/>
              <a:t>La date à laquelle le médicament a été dispensé. </a:t>
            </a:r>
          </a:p>
          <a:p>
            <a:pPr lvl="1"/>
            <a:r>
              <a:rPr lang="fr-FR" dirty="0"/>
              <a:t>L’origine de l’ordonnance et le médecin la prescrivant.</a:t>
            </a:r>
          </a:p>
          <a:p>
            <a:r>
              <a:rPr lang="fr-FR" dirty="0"/>
              <a:t>Tous les registres doivent être conservés dans le DVMA pendant au moins deux ans.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Journal des ordonnances et dispensions traitées au DVMA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 l="21643" t="2883" r="21644" b="39870"/>
          <a:stretch>
            <a:fillRect/>
          </a:stretch>
        </p:blipFill>
        <p:spPr bwMode="auto">
          <a:xfrm>
            <a:off x="609600" y="1524000"/>
            <a:ext cx="8229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Définitions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>
              <a:buNone/>
            </a:pPr>
            <a:r>
              <a:rPr lang="fr-FR" dirty="0"/>
              <a:t>Lois</a:t>
            </a:r>
          </a:p>
          <a:p>
            <a:pPr lvl="0"/>
            <a:r>
              <a:rPr lang="fr-FR" dirty="0"/>
              <a:t>Les lois sont des règles qui régissent la conduite humaine et qui ont force obligatoire pour toute personne vivant dans un État ou un pays donné.</a:t>
            </a:r>
            <a:endParaRPr lang="fr-FR" b="1" dirty="0"/>
          </a:p>
          <a:p>
            <a:pPr lvl="0">
              <a:buNone/>
            </a:pPr>
            <a:r>
              <a:rPr lang="fr-FR" dirty="0"/>
              <a:t>Réglementations </a:t>
            </a:r>
          </a:p>
          <a:p>
            <a:pPr lvl="0"/>
            <a:r>
              <a:rPr lang="fr-FR" dirty="0"/>
              <a:t>Les réglementations sont des règles plus spécifiques qui contrôlent ou restreignent une activité spécifique. </a:t>
            </a:r>
            <a:endParaRPr lang="fr-FR" b="1" dirty="0"/>
          </a:p>
          <a:p>
            <a:pPr marL="0" lvl="0" indent="0">
              <a:buNone/>
            </a:pPr>
            <a:r>
              <a:rPr lang="fr-FR" dirty="0"/>
              <a:t>Directives</a:t>
            </a:r>
          </a:p>
          <a:p>
            <a:r>
              <a:rPr lang="fr-FR" dirty="0"/>
              <a:t>Ce sont des instructions sur la façon de mettre en œuvre ou d’appliquer les lois. 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fr-FR" dirty="0"/>
              <a:t>Processus d’accréditation du DVMA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153400" cy="4724400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fr-FR" dirty="0"/>
              <a:t>1. Obtenir des formulaires de demande d’accréditation (auprès de l’inspecteur adjoint des médicaments du district, l’inspecteur de l’Autorité nationale de contrôle des médicaments (NDA) en charge de la zone ou l’association).</a:t>
            </a:r>
          </a:p>
          <a:p>
            <a:pPr marL="0" indent="0" eaLnBrk="1" hangingPunct="1">
              <a:lnSpc>
                <a:spcPct val="120000"/>
              </a:lnSpc>
              <a:buNone/>
              <a:defRPr/>
            </a:pPr>
            <a:r>
              <a:rPr lang="fr-FR" dirty="0"/>
              <a:t>2. Soumettre les formulaires dûment remplis (à l’inspecteur).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fr-FR" dirty="0"/>
              <a:t>3. Attendre une inspection de la NDA.</a:t>
            </a:r>
          </a:p>
          <a:p>
            <a:pPr marL="0" indent="0" eaLnBrk="1" hangingPunct="1">
              <a:lnSpc>
                <a:spcPct val="120000"/>
              </a:lnSpc>
              <a:buNone/>
              <a:defRPr/>
            </a:pPr>
            <a:r>
              <a:rPr lang="fr-FR" dirty="0"/>
              <a:t>4. Le rapport de l’inspecteur est envoyé à l’inspecteur régional des médicaments pour approbation de la NDA.</a:t>
            </a:r>
          </a:p>
          <a:p>
            <a:pPr marL="0" indent="0" eaLnBrk="1" hangingPunct="1">
              <a:lnSpc>
                <a:spcPct val="120000"/>
              </a:lnSpc>
              <a:buNone/>
              <a:defRPr/>
            </a:pPr>
            <a:r>
              <a:rPr lang="fr-FR" dirty="0"/>
              <a:t>5. Après l’inspection, les demandeurs lauréats recevront une formation pour l’accréditation.  </a:t>
            </a:r>
          </a:p>
          <a:p>
            <a:pPr marL="0" indent="0" eaLnBrk="1" hangingPunct="1">
              <a:lnSpc>
                <a:spcPct val="120000"/>
              </a:lnSpc>
              <a:buNone/>
              <a:defRPr/>
            </a:pPr>
            <a:r>
              <a:rPr lang="fr-FR" dirty="0"/>
              <a:t>6. Des certificats sont émis à la fin de la formation réussie, leur permettant d’exploiter un DVMA.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fr-FR" dirty="0"/>
              <a:t>	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fr-FR" sz="2400" b="1" i="1" dirty="0"/>
              <a:t>Remarque </a:t>
            </a:r>
            <a:r>
              <a:rPr lang="fr-FR" sz="2400" dirty="0"/>
              <a:t>: L’accréditation ne sera accordée que pour des activités effectuées dans une zone qui n’est pas suffisamment desservie par les pharmacies de détail existantes. </a:t>
            </a:r>
            <a:endParaRPr lang="fr-FR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86836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Normes pour la dispensation </a:t>
            </a:r>
            <a:r>
              <a:rPr lang="en-US" sz="4000" b="1" dirty="0"/>
              <a:t>(1) 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95400"/>
            <a:ext cx="7924800" cy="5178425"/>
          </a:xfrm>
        </p:spPr>
        <p:txBody>
          <a:bodyPr>
            <a:normAutofit lnSpcReduction="10000"/>
          </a:bodyPr>
          <a:lstStyle/>
          <a:p>
            <a:pPr marL="342900" indent="-342900" eaLnBrk="1" hangingPunct="1">
              <a:lnSpc>
                <a:spcPct val="115000"/>
              </a:lnSpc>
              <a:spcBef>
                <a:spcPct val="0"/>
              </a:spcBef>
            </a:pPr>
            <a:r>
              <a:rPr lang="fr-FR" dirty="0"/>
              <a:t>Disponibilité des matériels à dispenser.  </a:t>
            </a:r>
          </a:p>
          <a:p>
            <a:pPr marL="342900" indent="-342900" eaLnBrk="1" hangingPunct="1">
              <a:lnSpc>
                <a:spcPct val="115000"/>
              </a:lnSpc>
              <a:spcBef>
                <a:spcPct val="0"/>
              </a:spcBef>
            </a:pPr>
            <a:r>
              <a:rPr lang="fr-FR" dirty="0"/>
              <a:t>Tous les médicaments stockés doivent être inscrits auprès de l’Autorité nationale de contrôle des médicaments.</a:t>
            </a:r>
          </a:p>
          <a:p>
            <a:pPr marL="342900" indent="-342900" eaLnBrk="1" hangingPunct="1">
              <a:lnSpc>
                <a:spcPct val="115000"/>
              </a:lnSpc>
              <a:spcBef>
                <a:spcPct val="0"/>
              </a:spcBef>
            </a:pPr>
            <a:r>
              <a:rPr lang="fr-FR" dirty="0"/>
              <a:t>Tous les médicaments dans le DVMA doivent être conservés conformément aux directives du fabricant. </a:t>
            </a:r>
          </a:p>
          <a:p>
            <a:pPr marL="342900" indent="-342900" eaLnBrk="1" hangingPunct="1">
              <a:lnSpc>
                <a:spcPct val="115000"/>
              </a:lnSpc>
              <a:spcBef>
                <a:spcPct val="0"/>
              </a:spcBef>
            </a:pPr>
            <a:r>
              <a:rPr lang="fr-FR" dirty="0"/>
              <a:t>Les médicaments périmés ne doivent pas être dispensés.</a:t>
            </a:r>
          </a:p>
          <a:p>
            <a:pPr marL="342900" indent="-342900" eaLnBrk="1" hangingPunct="1">
              <a:lnSpc>
                <a:spcPct val="115000"/>
              </a:lnSpc>
              <a:spcBef>
                <a:spcPct val="0"/>
              </a:spcBef>
            </a:pPr>
            <a:r>
              <a:rPr lang="fr-FR" dirty="0"/>
              <a:t>Doit être capable d’identifier les cas de complication et les orienter.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>
              <a:defRPr/>
            </a:pPr>
            <a:r>
              <a:rPr lang="fr-FR" dirty="0"/>
              <a:t>Normes pour la dispensation </a:t>
            </a:r>
            <a:r>
              <a:rPr lang="en-US" sz="4000" b="0" dirty="0"/>
              <a:t>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447800"/>
            <a:ext cx="7772400" cy="5026025"/>
          </a:xfrm>
        </p:spPr>
        <p:txBody>
          <a:bodyPr>
            <a:normAutofit/>
          </a:bodyPr>
          <a:lstStyle/>
          <a:p>
            <a:pPr marL="342900" indent="-342900" eaLnBrk="1" fontAlgn="auto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fr-FR" dirty="0"/>
              <a:t>Tous les médicaments sous ordonnance doivent être dispensés sur présentation d’une ordonnance écrite valide.</a:t>
            </a:r>
          </a:p>
          <a:p>
            <a:pPr marL="342900" indent="-342900" eaLnBrk="1" fontAlgn="auto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fr-FR" dirty="0"/>
              <a:t>Tenir un historique adéquat des médicaments distribués.</a:t>
            </a:r>
          </a:p>
          <a:p>
            <a:pPr marL="342900" indent="-342900" eaLnBrk="1" fontAlgn="auto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fr-FR" dirty="0"/>
              <a:t>Les médicaments doivent être dispensés dans des récipients adéquats clairement étiquetés. </a:t>
            </a:r>
          </a:p>
          <a:p>
            <a:pPr marL="342900" indent="-342900" eaLnBrk="1" fontAlgn="auto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fr-FR" dirty="0"/>
              <a:t>Tous les médicaments doivent être distribués accompagnés des directives appropriées.</a:t>
            </a:r>
            <a:endParaRPr lang="fr-FR" dirty="0">
              <a:latin typeface="Cambria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en-US" sz="32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0207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/>
              <a:t>Normes pour les locaux </a:t>
            </a:r>
            <a:r>
              <a:rPr lang="en-US" sz="4000" b="1" dirty="0"/>
              <a:t>(1)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7848600" cy="5102225"/>
          </a:xfrm>
        </p:spPr>
        <p:txBody>
          <a:bodyPr>
            <a:normAutofit/>
          </a:bodyPr>
          <a:lstStyle/>
          <a:p>
            <a:pPr marL="342900" indent="-342900" algn="just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200" dirty="0"/>
              <a:t>Être de nature permanente.</a:t>
            </a:r>
          </a:p>
          <a:p>
            <a:pPr marL="342900" indent="-342900" algn="just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200" dirty="0"/>
              <a:t>Le toit ne doit pas avoir de fuites et comporter un plafond.</a:t>
            </a:r>
          </a:p>
          <a:p>
            <a:pPr marL="342900" indent="-342900" algn="just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200" dirty="0"/>
              <a:t>La surface doit être suffisamment grande (au moins 16 m²) pour effectuer une dispensation adéquate. </a:t>
            </a:r>
          </a:p>
          <a:p>
            <a:pPr marL="342900" indent="-342900" algn="just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200" dirty="0"/>
              <a:t>La surface des murs et des sols doit être lisse. </a:t>
            </a:r>
            <a:endParaRPr lang="en-US" sz="32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pPr algn="ctr">
              <a:defRPr/>
            </a:pPr>
            <a:r>
              <a:rPr lang="fr-FR" dirty="0"/>
              <a:t>Normes pour les locaux </a:t>
            </a:r>
            <a:r>
              <a:rPr lang="en-US" b="0" dirty="0"/>
              <a:t>(2)</a:t>
            </a:r>
            <a:endParaRPr lang="en-US" sz="4000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/>
          </a:bodyPr>
          <a:lstStyle/>
          <a:p>
            <a:pPr marL="342900" indent="-342900" algn="just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200" dirty="0"/>
              <a:t>Les murs doivent être peints en blanc ou toute autre couleur lumineuse. </a:t>
            </a:r>
          </a:p>
          <a:p>
            <a:pPr marL="342900" indent="-342900" algn="just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200" dirty="0"/>
              <a:t>Disponibilité de l’eau et de latrine.</a:t>
            </a:r>
          </a:p>
          <a:p>
            <a:pPr marL="342900" indent="-342900" algn="just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200" dirty="0"/>
              <a:t>Disponibilité d’un panneau indicateur pour le DVMA.</a:t>
            </a:r>
            <a:endParaRPr lang="fr-FR" sz="3200" dirty="0">
              <a:latin typeface="Cambria"/>
              <a:ea typeface="Times New Roman"/>
              <a:cs typeface="Times New Roman"/>
            </a:endParaRP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en-US" sz="32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fr-FR" dirty="0"/>
              <a:t>Ressources à conserver au DVMA</a:t>
            </a:r>
            <a:endParaRPr lang="en-US" dirty="0"/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eaLnBrk="1" hangingPunct="1">
              <a:buNone/>
            </a:pPr>
            <a:r>
              <a:rPr lang="fr-FR" sz="3200" dirty="0"/>
              <a:t>Lecture :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fr-FR" sz="3200" dirty="0"/>
              <a:t>Loi de 1970 concernant la Pharmacie et les médicaments (</a:t>
            </a:r>
            <a:r>
              <a:rPr lang="fr-FR" sz="3200" i="1" dirty="0"/>
              <a:t>Pharmacy and Drugs Act</a:t>
            </a:r>
            <a:r>
              <a:rPr lang="fr-FR" sz="3200" dirty="0"/>
              <a:t>) 1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fr-FR" sz="3200" dirty="0"/>
              <a:t>Loi sur l’Autorité et la politique nationales de réglementation des médicaments (</a:t>
            </a:r>
            <a:r>
              <a:rPr lang="fr-FR" sz="3200" i="1" dirty="0"/>
              <a:t>National Drug Authority and Policy Act</a:t>
            </a:r>
            <a:r>
              <a:rPr lang="fr-FR" sz="3200" dirty="0"/>
              <a:t>)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fr-FR" sz="3200" dirty="0"/>
              <a:t>Liste (élargie) de médicaments du DVMA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fr-FR" sz="3200" dirty="0"/>
              <a:t>Manuel de formation DVMA 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fr-FR" sz="3200" dirty="0"/>
              <a:t>Directives cliniques de l’Ouganda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/>
              <a:t>Conclusions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r-FR" sz="3200" dirty="0"/>
              <a:t>Nous espérons vous avoir habilité à fournir de meilleurs services de soins dans nos communautés, avec les éléments du concept DVMA à l’esprit.</a:t>
            </a:r>
          </a:p>
          <a:p>
            <a:pPr eaLnBrk="1" hangingPunct="1"/>
            <a:r>
              <a:rPr lang="fr-FR" sz="3200" dirty="0"/>
              <a:t>Nous vous prions instamment de respecter le Code d’éthique et de conduite du DVMA dans l’exécution de vos tâches.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br>
              <a:rPr lang="en-GB" dirty="0"/>
            </a:br>
            <a:r>
              <a:rPr lang="fr-FR" sz="4400" dirty="0"/>
              <a:t>Politique</a:t>
            </a:r>
            <a:br>
              <a:rPr lang="en-GB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fr-FR" sz="3200" dirty="0"/>
              <a:t>Une politique est un point de référence ou une vision générale qui guide ou influence les prises de décision concernant des actions à long terme.  </a:t>
            </a:r>
          </a:p>
          <a:p>
            <a:pPr lvl="0">
              <a:buNone/>
            </a:pPr>
            <a:r>
              <a:rPr lang="fr-FR" sz="3200" dirty="0"/>
              <a:t>Politique des médicaments</a:t>
            </a:r>
          </a:p>
          <a:p>
            <a:pPr lvl="0"/>
            <a:r>
              <a:rPr lang="fr-FR" sz="3200" dirty="0"/>
              <a:t>C’est une politique qui porte sur l’amélioration de la disponibilité des médicaments et l’accès à ces derniers, par exemple, une politique sur l’accréditation des dépôts de vente de médicaments.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GB" dirty="0"/>
            </a:br>
            <a:r>
              <a:rPr lang="fr-FR" sz="4400" dirty="0"/>
              <a:t>Réglementation des médicaments </a:t>
            </a:r>
            <a:br>
              <a:rPr lang="en-GB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Un ensemble de lois, réglementations, directives et politiques. </a:t>
            </a:r>
          </a:p>
          <a:p>
            <a:r>
              <a:rPr lang="fr-FR" sz="3200" dirty="0"/>
              <a:t>Elle sert de base pour contrôler la fabrication, la distribution, le marketing et la surveillance de ces produits.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Pourquoi réglementer les médicaments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sz="3200" dirty="0"/>
              <a:t>Le patient dépend des agents de santé pour les conseils concernant les médicaments.</a:t>
            </a:r>
          </a:p>
          <a:p>
            <a:pPr lvl="0"/>
            <a:r>
              <a:rPr lang="fr-FR" sz="3200" dirty="0"/>
              <a:t>Les conflits d’intérêt.</a:t>
            </a:r>
          </a:p>
          <a:p>
            <a:pPr lvl="0"/>
            <a:r>
              <a:rPr lang="fr-FR" sz="3200" dirty="0"/>
              <a:t>Les médicaments peuvent causer des dommages. </a:t>
            </a:r>
          </a:p>
          <a:p>
            <a:pPr lvl="0"/>
            <a:r>
              <a:rPr lang="fr-FR" sz="3200" dirty="0"/>
              <a:t>Le nombre croissant de personnes participant à la fabrication et la vente de médicaments.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Objectif de la réglementation des médicaments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fr-FR" sz="3200" dirty="0"/>
              <a:t>Garantir que des médicaments de qualité sont à la disposition des vendeurs et des consommateurs. </a:t>
            </a:r>
          </a:p>
          <a:p>
            <a:pPr lvl="0"/>
            <a:r>
              <a:rPr lang="fr-FR" sz="3200" dirty="0"/>
              <a:t>Protéger le bien-être du patient et de la communauté. </a:t>
            </a:r>
          </a:p>
          <a:p>
            <a:pPr lvl="0"/>
            <a:r>
              <a:rPr lang="fr-FR" sz="3200" dirty="0"/>
              <a:t>Garantir qu’un personnel qualifié participe à la manipulation des médicaments.</a:t>
            </a:r>
          </a:p>
          <a:p>
            <a:pPr lvl="0"/>
            <a:r>
              <a:rPr lang="fr-FR" sz="3200" dirty="0"/>
              <a:t>Assurer que les médicaments sont fournis et vendus dans des locaux adéquats à l’aide d’un équipement adéquat.</a:t>
            </a:r>
          </a:p>
          <a:p>
            <a:endParaRPr lang="en-US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153400" cy="1143000"/>
          </a:xfrm>
        </p:spPr>
        <p:txBody>
          <a:bodyPr>
            <a:normAutofit fontScale="90000"/>
          </a:bodyPr>
          <a:lstStyle/>
          <a:p>
            <a:pPr lvl="0" algn="ctr"/>
            <a:br>
              <a:rPr lang="en-GB" dirty="0"/>
            </a:br>
            <a:r>
              <a:rPr lang="fr-FR" sz="4400" dirty="0"/>
              <a:t>Quels sont les produits réglementés ?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fr-FR" sz="3200" dirty="0"/>
              <a:t>Tout produit destiné à la/au : </a:t>
            </a:r>
          </a:p>
          <a:p>
            <a:r>
              <a:rPr lang="fr-FR" sz="3200" dirty="0"/>
              <a:t>Diagnostic</a:t>
            </a:r>
          </a:p>
          <a:p>
            <a:r>
              <a:rPr lang="fr-FR" sz="3200" dirty="0"/>
              <a:t>Traitement </a:t>
            </a:r>
          </a:p>
          <a:p>
            <a:r>
              <a:rPr lang="fr-FR" sz="3200" dirty="0"/>
              <a:t>Prévention</a:t>
            </a:r>
          </a:p>
          <a:p>
            <a:r>
              <a:rPr lang="fr-FR" sz="3200" dirty="0"/>
              <a:t>Prise en charge des maladies</a:t>
            </a:r>
          </a:p>
          <a:p>
            <a:r>
              <a:rPr lang="fr-FR" sz="3200" dirty="0"/>
              <a:t>Contrôle de la fécondité chez les humains et les animaux </a:t>
            </a:r>
          </a:p>
          <a:p>
            <a:r>
              <a:rPr lang="fr-FR" sz="3200" dirty="0"/>
              <a:t>Indemnisation en cas de blessure ou d’handicap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fr-FR" dirty="0"/>
              <a:t>Réglementation des DVMA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fr-FR" sz="3200" dirty="0"/>
              <a:t>L’organisme de réglementation des DVMA est l’Autorité nationale de contrôle des médicaments (NDA), qui est guidée par la loi sur l’Autorité et la politique nationales de réglementation des médicaments. </a:t>
            </a:r>
          </a:p>
          <a:p>
            <a:pPr eaLnBrk="1" hangingPunct="1"/>
            <a:r>
              <a:rPr lang="fr-FR" sz="3200" dirty="0"/>
              <a:t>La NDA œuvre avec l’agent de santé de district (DHO) et d’autres acteurs (par ex., les autorités locales du district) pour soutenir ses fonctions.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6016</TotalTime>
  <Words>2202</Words>
  <Application>Microsoft Office PowerPoint</Application>
  <PresentationFormat>On-screen Show (4:3)</PresentationFormat>
  <Paragraphs>267</Paragraphs>
  <Slides>36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Calibri</vt:lpstr>
      <vt:lpstr>Cambria</vt:lpstr>
      <vt:lpstr>Courier New</vt:lpstr>
      <vt:lpstr>Wingdings</vt:lpstr>
      <vt:lpstr>Office Theme</vt:lpstr>
      <vt:lpstr> Formation pour les dépôts de vente de médicaments accrédités Ouganda </vt:lpstr>
      <vt:lpstr>Objectifs</vt:lpstr>
      <vt:lpstr>Définitions</vt:lpstr>
      <vt:lpstr> Politique </vt:lpstr>
      <vt:lpstr> Réglementation des médicaments  </vt:lpstr>
      <vt:lpstr>Pourquoi réglementer les médicaments ?</vt:lpstr>
      <vt:lpstr>Objectif de la réglementation des médicaments</vt:lpstr>
      <vt:lpstr> Quels sont les produits réglementés ?  </vt:lpstr>
      <vt:lpstr>Réglementation des DVMA</vt:lpstr>
      <vt:lpstr>Fonctions de l’Autorité de contrôle des médicaments</vt:lpstr>
      <vt:lpstr>Réglementation : Le rôle des autorités de district</vt:lpstr>
      <vt:lpstr>Autoréglementation : Le rôle de la DSA</vt:lpstr>
      <vt:lpstr>Suivi et supervision de soutien réguliers</vt:lpstr>
      <vt:lpstr>Procédures de supervision de soutien régulière</vt:lpstr>
      <vt:lpstr>Quel est le rôle du vendeur du DVMA pendant la supervision ?</vt:lpstr>
      <vt:lpstr>Normes pour l’exploitation d’un DVMA</vt:lpstr>
      <vt:lpstr>Normes pour le personnel (1)</vt:lpstr>
      <vt:lpstr>Normes pour le personnel (2)</vt:lpstr>
      <vt:lpstr>Normes pour le personnel (3)</vt:lpstr>
      <vt:lpstr>Normes pour le personnel (4)</vt:lpstr>
      <vt:lpstr>Le code d’éthique et de conduite du personnel du DVMA </vt:lpstr>
      <vt:lpstr>Exemples de dérogations à l’éthique dans la gestion des médicaments</vt:lpstr>
      <vt:lpstr>Infractions et sanctions </vt:lpstr>
      <vt:lpstr>Normes pour la documentation et l’enregistrement</vt:lpstr>
      <vt:lpstr>Livre de l’historique des achats</vt:lpstr>
      <vt:lpstr>Registre des médicaments périmés</vt:lpstr>
      <vt:lpstr>Registre de l’inspecteur</vt:lpstr>
      <vt:lpstr>Normes pour la documentation et l’enregistrement</vt:lpstr>
      <vt:lpstr>Journal des ordonnances et dispensions traitées au DVMA</vt:lpstr>
      <vt:lpstr>Processus d’accréditation du DVMA</vt:lpstr>
      <vt:lpstr>Normes pour la dispensation (1) </vt:lpstr>
      <vt:lpstr>Normes pour la dispensation (2)</vt:lpstr>
      <vt:lpstr>Normes pour les locaux (1) </vt:lpstr>
      <vt:lpstr>Normes pour les locaux (2)</vt:lpstr>
      <vt:lpstr>Ressources à conserver au DVMA</vt:lpstr>
      <vt:lpstr>Conclusions</vt:lpstr>
    </vt:vector>
  </TitlesOfParts>
  <Company>MSH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452</cp:revision>
  <dcterms:created xsi:type="dcterms:W3CDTF">2011-09-08T16:26:48Z</dcterms:created>
  <dcterms:modified xsi:type="dcterms:W3CDTF">2019-05-16T18:39:05Z</dcterms:modified>
</cp:coreProperties>
</file>