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1" r:id="rId3"/>
    <p:sldId id="263" r:id="rId4"/>
    <p:sldId id="262" r:id="rId5"/>
    <p:sldId id="266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dile Bosch" initials="OB" lastIdx="6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969"/>
    <p:restoredTop sz="86533"/>
  </p:normalViewPr>
  <p:slideViewPr>
    <p:cSldViewPr>
      <p:cViewPr varScale="1">
        <p:scale>
          <a:sx n="98" d="100"/>
          <a:sy n="98" d="100"/>
        </p:scale>
        <p:origin x="157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0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04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9393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E52986-1C2D-4CA3-8B26-FA33DF440027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2925BE5-7870-46CA-91C3-248EB75C19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377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25BE5-7870-46CA-91C3-248EB75C194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839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>
            <a:lvl1pPr algn="ctr">
              <a:defRPr sz="4000" b="1" baseline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Gastro Intestinal Tract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4195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  <a:lvl3pPr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  <a:solidFill>
            <a:schemeClr val="bg2">
              <a:lumMod val="25000"/>
            </a:schemeClr>
          </a:solidFill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66801"/>
            <a:ext cx="9144000" cy="1600199"/>
          </a:xfrm>
        </p:spPr>
        <p:txBody>
          <a:bodyPr>
            <a:normAutofit fontScale="90000"/>
          </a:bodyPr>
          <a:lstStyle/>
          <a:p>
            <a:r>
              <a:rPr lang="fr-FR" dirty="0"/>
              <a:t>Formation pour les dépôts de vente de médicaments accrédités </a:t>
            </a:r>
            <a:br>
              <a:rPr lang="fr-FR" dirty="0"/>
            </a:br>
            <a:r>
              <a:rPr lang="fr-FR" i="1" dirty="0"/>
              <a:t>Ouganda</a:t>
            </a:r>
            <a:endParaRPr lang="fr-FR" i="1" noProof="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971800"/>
            <a:ext cx="8686800" cy="10668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La communication</a:t>
            </a:r>
            <a:r>
              <a:rPr lang="fr-FR" noProof="0" dirty="0">
                <a:solidFill>
                  <a:schemeClr val="bg1"/>
                </a:solidFill>
              </a:rPr>
              <a:t> dans le DMVA</a:t>
            </a:r>
          </a:p>
        </p:txBody>
      </p:sp>
      <p:pic>
        <p:nvPicPr>
          <p:cNvPr id="6" name="Picture 5" descr="C:\Users\admin\AppData\Local\Temp\Temporary Internet Files\Content.IE5\PKSOPVWR\MCj0281104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927202"/>
            <a:ext cx="4419600" cy="28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762000" y="5638800"/>
            <a:ext cx="3052635" cy="953388"/>
            <a:chOff x="553715" y="5257800"/>
            <a:chExt cx="3052635" cy="95338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715" y="5257800"/>
              <a:ext cx="1170399" cy="953388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200" y="5750039"/>
              <a:ext cx="1625150" cy="46114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/>
          <a:lstStyle/>
          <a:p>
            <a:pPr algn="ctr">
              <a:defRPr/>
            </a:pPr>
            <a:r>
              <a:rPr lang="fr-FR" sz="4000" dirty="0"/>
              <a:t>Écoute active (2</a:t>
            </a:r>
            <a:r>
              <a:rPr lang="fr-FR" sz="4000" b="1" noProof="0" dirty="0"/>
              <a:t>)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371600"/>
            <a:ext cx="4724400" cy="510222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sz="2500" noProof="0" dirty="0"/>
              <a:t>Montrez votre attention totale par des gestes non verbaux appropriés (par ex., en hochant de la tête, en vous asseyant bien droit).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500" noProof="0" dirty="0"/>
              <a:t>Ne jugez pas trop rapidement ce que vous entendez.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500" noProof="0" dirty="0"/>
              <a:t>N’interrompez pas la personne qui parle.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500" noProof="0" dirty="0"/>
              <a:t>Soyez suffisamment proche pour veiller à l’intimité de la conversation.</a:t>
            </a:r>
          </a:p>
        </p:txBody>
      </p:sp>
      <p:pic>
        <p:nvPicPr>
          <p:cNvPr id="21508" name="Picture 8" descr="C:\Documents and Settings\tbrock\My Documents\My Pictures\Microsoft Clip Organizer\pe06228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828800"/>
            <a:ext cx="3352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Obstacles à la communication (1) 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L’utilisation de termes médicaux complexes.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L</a:t>
            </a:r>
            <a:r>
              <a:rPr lang="fr-FR" sz="3200" noProof="0" dirty="0"/>
              <a:t>es bruits de fond.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Le manque d’intimité.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Le manque de concentration du vendeur.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L’incapacité à parler la langue que le client comprend.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sz="4000" dirty="0"/>
              <a:t>Obstacles à la communication </a:t>
            </a:r>
            <a:r>
              <a:rPr lang="fr-FR" sz="4000" b="0" noProof="0" dirty="0"/>
              <a:t>(2)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Médiocre attitude </a:t>
            </a:r>
            <a:r>
              <a:rPr lang="fr-FR" sz="3200" noProof="0" dirty="0"/>
              <a:t>du vendeur.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Trouble auditif du client.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Réluctance du client à aborder des sujets sensibles.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Croyances trompeuses /mythes.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Compétences d’écoute médiocres.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Usage de signes et symboles peu clairs.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Comment surmonter les obstacles à une communication efficace (1) 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sz="3000" noProof="0" dirty="0"/>
              <a:t>Ayez une attitude bienveillante quand vous parlez au client (par ex., souriez).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000" noProof="0" dirty="0"/>
              <a:t>Ne vous comportez pas comme si vous étiez pressé.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000" noProof="0" dirty="0"/>
              <a:t>Écoutez attentivement le problème et les préoccupations du client.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000" noProof="0" dirty="0"/>
              <a:t>Maintenez un contact visuel (regardez le client dans les yeux).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000" noProof="0" dirty="0"/>
              <a:t>Faites participer le client à la prise de décision.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fr-FR" sz="4000" dirty="0"/>
              <a:t>Comment surmonter les obstacles à une communication efficace </a:t>
            </a:r>
            <a:r>
              <a:rPr lang="fr-FR" sz="4000" b="0" noProof="0" dirty="0"/>
              <a:t>(2)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410200" cy="48006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Accorder une certaine intimité permet au client de parler librement.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Clarifiez la communication du client si vous n’êtes pas sûr du sens.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Expliquez pourquoi le traitement est nécessaire.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Utilisez des signes et symboles officiels (connus). 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  <p:pic>
        <p:nvPicPr>
          <p:cNvPr id="25604" name="Picture 6" descr="C:\Users\admin\AppData\Local\Temp\Temporary Internet Files\Content.IE5\K6H29HNJ\MCj0233036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2362200"/>
            <a:ext cx="2667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Comment agir avec un client en colère (1) 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Ne répondez jamais de manière désagréable à un client en colère.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Restez calme et attentif.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Écoutez attentivement le souci du client.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Excusez-vous auprès du client si nécessaire.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N’élevez pas la voix.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Veillez à ce que votre langage corporel corresponde à ce que vous dites.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fr-FR" sz="4000" dirty="0"/>
              <a:t>Comment agir avec un client en colère </a:t>
            </a:r>
            <a:r>
              <a:rPr lang="fr-FR" sz="4000" b="0" noProof="0" dirty="0"/>
              <a:t>(2)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Exprimez vos préoccupations et votre intérêt.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Abordez le souci du client.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Si vous ne pouvez pas résoudre le problème, demandez à un superviseur ou un collègue de vous aider.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9445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Objectifs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7924800" cy="5254625"/>
          </a:xfrm>
        </p:spPr>
        <p:txBody>
          <a:bodyPr>
            <a:noAutofit/>
          </a:bodyPr>
          <a:lstStyle/>
          <a:p>
            <a:pPr marL="0" indent="0"/>
            <a:r>
              <a:rPr lang="fr-FR" dirty="0"/>
              <a:t>Après avoir participé activement à cette session, la personne pourra :</a:t>
            </a:r>
          </a:p>
          <a:p>
            <a:pPr marL="457200" indent="-457200" eaLnBrk="1" fontAlgn="auto" hangingPunct="1">
              <a:spcAft>
                <a:spcPts val="0"/>
              </a:spcAft>
              <a:defRPr/>
            </a:pPr>
            <a:r>
              <a:rPr lang="fr-FR" noProof="0" dirty="0"/>
              <a:t>1. Citer au moins trois qualités d’une communication efficace.</a:t>
            </a:r>
          </a:p>
          <a:p>
            <a:pPr marL="457200" indent="-457200">
              <a:defRPr/>
            </a:pPr>
            <a:r>
              <a:rPr lang="fr-FR" noProof="0" dirty="0"/>
              <a:t>2</a:t>
            </a:r>
            <a:r>
              <a:rPr lang="fr-FR" dirty="0"/>
              <a:t>. Citer au moins trois obstacles à une communication efficace</a:t>
            </a:r>
            <a:r>
              <a:rPr lang="fr-FR" noProof="0" dirty="0"/>
              <a:t>. </a:t>
            </a:r>
          </a:p>
          <a:p>
            <a:pPr marL="398463" indent="-398463" eaLnBrk="1" fontAlgn="auto" hangingPunct="1">
              <a:spcAft>
                <a:spcPts val="0"/>
              </a:spcAft>
              <a:defRPr/>
            </a:pPr>
            <a:r>
              <a:rPr lang="fr-FR" noProof="0" dirty="0"/>
              <a:t>3. Expliquer comment surmonter chacun de ces obstacles.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Introduction 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1"/>
            <a:ext cx="7848600" cy="4114800"/>
          </a:xfrm>
        </p:spPr>
        <p:txBody>
          <a:bodyPr>
            <a:normAutofit lnSpcReduction="10000"/>
          </a:bodyPr>
          <a:lstStyle/>
          <a:p>
            <a:pPr marL="0" indent="0" eaLnBrk="1" hangingPunct="1"/>
            <a:r>
              <a:rPr lang="fr-FR" sz="3200" noProof="0" dirty="0"/>
              <a:t>Une communication efficace entre la personne qui dispense au DMVA et le client ou la personne responsable des soins joue un très grand rôle pour savoir :</a:t>
            </a:r>
          </a:p>
          <a:p>
            <a:pPr marL="236538" lvl="1" indent="-236538">
              <a:buFont typeface="Arial" pitchFamily="34" charset="0"/>
              <a:buChar char="•"/>
            </a:pPr>
            <a:r>
              <a:rPr lang="fr-FR" noProof="0" dirty="0"/>
              <a:t>Si le client utilise un médicament de manière adéquate. </a:t>
            </a:r>
          </a:p>
          <a:p>
            <a:pPr marL="236538" lvl="1" indent="-236538">
              <a:buFont typeface="Arial" pitchFamily="34" charset="0"/>
              <a:buChar char="•"/>
            </a:pPr>
            <a:r>
              <a:rPr lang="fr-FR" sz="2800" noProof="0" dirty="0"/>
              <a:t>Si l’état du client s’améliore.</a:t>
            </a:r>
          </a:p>
          <a:p>
            <a:pPr marL="236538" lvl="1" indent="-236538">
              <a:buFont typeface="Arial" pitchFamily="34" charset="0"/>
              <a:buChar char="•"/>
            </a:pPr>
            <a:r>
              <a:rPr lang="fr-FR" noProof="0" dirty="0"/>
              <a:t>Si le client ou la personne responsable des soins revient utiliser à nouveau le DMVA.</a:t>
            </a:r>
            <a:endParaRPr lang="fr-FR" sz="2800" noProof="0" dirty="0"/>
          </a:p>
          <a:p>
            <a:pPr lvl="1">
              <a:buFont typeface="Arial" pitchFamily="34" charset="0"/>
              <a:buChar char="•"/>
            </a:pPr>
            <a:endParaRPr lang="fr-FR" sz="2800" noProof="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Communication efficace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828801"/>
            <a:ext cx="7772400" cy="3200400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sz="3000" noProof="0" dirty="0"/>
              <a:t>Au DMVA, la communication concerne la personne qui dispense le médicament et le client ou la personne responsable des soins.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000" noProof="0" dirty="0"/>
              <a:t>Une communication efficace comporte de la compassion et de la sollicitude pour le client et son bien-être.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000" noProof="0" dirty="0"/>
          </a:p>
        </p:txBody>
      </p:sp>
      <p:pic>
        <p:nvPicPr>
          <p:cNvPr id="10244" name="Picture 7" descr="C:\Documents and Settings\tbrock\My Documents\My Pictures\Microsoft Clip Organizer\bd07603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7700" y="4434856"/>
            <a:ext cx="2971800" cy="1508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Types de </a:t>
            </a:r>
            <a:r>
              <a:rPr lang="fr-FR" sz="4000" dirty="0"/>
              <a:t>c</a:t>
            </a:r>
            <a:r>
              <a:rPr lang="fr-FR" sz="4000" b="1" noProof="0" dirty="0"/>
              <a:t>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fr-FR" sz="3000" b="1" noProof="0" dirty="0"/>
              <a:t>La communication verbale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3000" noProof="0" dirty="0"/>
              <a:t>Comporte l’utilisation de mots.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3000" noProof="0" dirty="0"/>
              <a:t>Exige que la personne qui la reçoit soit attentive pour pouvoir se souvenir de l’information qui lui est donnée.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fr-FR" sz="3000" b="1" noProof="0" dirty="0"/>
              <a:t>La communication non verbale</a:t>
            </a:r>
            <a:r>
              <a:rPr lang="fr-FR" sz="3000" noProof="0" dirty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3000" noProof="0" dirty="0"/>
              <a:t>Elle englobe le ton de la voix, l’apparence physique, le contact visuel, l’inclinaison du buste en avant, </a:t>
            </a:r>
            <a:r>
              <a:rPr lang="fr-FR" sz="3000" dirty="0"/>
              <a:t>les hochements de </a:t>
            </a:r>
            <a:r>
              <a:rPr lang="fr-FR" sz="3000" noProof="0" dirty="0"/>
              <a:t>tête, etc.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Qualités d’un bon communicateur   (1)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688064059"/>
              </p:ext>
            </p:extLst>
          </p:nvPr>
        </p:nvGraphicFramePr>
        <p:xfrm>
          <a:off x="609600" y="1524000"/>
          <a:ext cx="7848600" cy="51389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1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3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7982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600" b="1" i="0" noProof="0" dirty="0">
                          <a:latin typeface="+mj-lt"/>
                        </a:rPr>
                        <a:t>Qualité</a:t>
                      </a:r>
                      <a:r>
                        <a:rPr lang="fr-FR" sz="2600" b="1" i="1" noProof="0" dirty="0">
                          <a:latin typeface="+mj-lt"/>
                        </a:rPr>
                        <a:t> </a:t>
                      </a:r>
                      <a:endParaRPr lang="fr-FR" sz="2600" b="1" i="1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600" b="1" i="0" noProof="0" dirty="0">
                          <a:latin typeface="+mj-lt"/>
                        </a:rPr>
                        <a:t>Importance</a:t>
                      </a:r>
                      <a:r>
                        <a:rPr lang="fr-FR" sz="2600" b="1" i="1" noProof="0" dirty="0">
                          <a:latin typeface="+mj-lt"/>
                        </a:rPr>
                        <a:t> </a:t>
                      </a:r>
                      <a:endParaRPr lang="fr-FR" sz="2600" b="1" i="1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55527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600" noProof="0" dirty="0">
                          <a:latin typeface="+mj-lt"/>
                        </a:rPr>
                        <a:t>Maintenir la nature confidentielle</a:t>
                      </a:r>
                      <a:r>
                        <a:rPr lang="fr-FR" sz="2600" baseline="0" noProof="0" dirty="0">
                          <a:latin typeface="+mj-lt"/>
                        </a:rPr>
                        <a:t> </a:t>
                      </a:r>
                      <a:r>
                        <a:rPr lang="fr-FR" sz="2600" noProof="0" dirty="0">
                          <a:latin typeface="+mj-lt"/>
                        </a:rPr>
                        <a:t>/ l’intimité</a:t>
                      </a:r>
                      <a:endParaRPr lang="fr-FR" sz="26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fr-FR" sz="2600" noProof="0" dirty="0">
                          <a:latin typeface="+mj-lt"/>
                        </a:rPr>
                        <a:t>Aide à gagner</a:t>
                      </a:r>
                      <a:r>
                        <a:rPr lang="fr-FR" sz="2600" baseline="0" noProof="0" dirty="0">
                          <a:latin typeface="+mj-lt"/>
                        </a:rPr>
                        <a:t> ou renforcer la confiance du </a:t>
                      </a:r>
                      <a:r>
                        <a:rPr lang="fr-FR" sz="2600" noProof="0" dirty="0">
                          <a:latin typeface="+mj-lt"/>
                        </a:rPr>
                        <a:t>client.</a:t>
                      </a:r>
                    </a:p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fr-FR" sz="2600" noProof="0" dirty="0">
                          <a:latin typeface="+mj-lt"/>
                          <a:ea typeface="Times New Roman"/>
                          <a:cs typeface="Times New Roman"/>
                        </a:rPr>
                        <a:t>Encourage le partage d’</a:t>
                      </a:r>
                      <a:r>
                        <a:rPr lang="fr-FR" sz="2600" baseline="0" noProof="0" dirty="0">
                          <a:latin typeface="+mj-lt"/>
                          <a:ea typeface="Times New Roman"/>
                          <a:cs typeface="Times New Roman"/>
                        </a:rPr>
                        <a:t>informations. </a:t>
                      </a:r>
                      <a:endParaRPr lang="fr-FR" sz="26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3290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600" noProof="0" dirty="0">
                          <a:latin typeface="+mj-lt"/>
                        </a:rPr>
                        <a:t>Capacité à utiliser des messages simples et clairs</a:t>
                      </a:r>
                      <a:endParaRPr lang="fr-FR" sz="26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fr-FR" sz="2600" noProof="0" dirty="0">
                          <a:latin typeface="+mj-lt"/>
                        </a:rPr>
                        <a:t>Le client reçoit des </a:t>
                      </a:r>
                      <a:r>
                        <a:rPr lang="fr-FR" sz="2600" baseline="0" noProof="0" dirty="0">
                          <a:latin typeface="+mj-lt"/>
                        </a:rPr>
                        <a:t>instructions clairs sur la maladie et les médicaments.</a:t>
                      </a:r>
                      <a:endParaRPr lang="fr-FR" sz="2600" noProof="0" dirty="0">
                        <a:latin typeface="+mj-lt"/>
                      </a:endParaRPr>
                    </a:p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fr-FR" sz="2600" noProof="0" dirty="0">
                          <a:latin typeface="+mj-lt"/>
                        </a:rPr>
                        <a:t>Améliore l’observance du traitement par le client. </a:t>
                      </a:r>
                    </a:p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fr-FR" sz="2600" noProof="0" dirty="0">
                          <a:latin typeface="+mj-lt"/>
                        </a:rPr>
                        <a:t>Aide le client à prendre des décisions informées.</a:t>
                      </a:r>
                      <a:endParaRPr lang="fr-FR" sz="26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0772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Qualités </a:t>
            </a:r>
            <a:r>
              <a:rPr lang="fr-FR" sz="4000" b="0" noProof="0" dirty="0"/>
              <a:t>(2)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701978072"/>
              </p:ext>
            </p:extLst>
          </p:nvPr>
        </p:nvGraphicFramePr>
        <p:xfrm>
          <a:off x="609600" y="1600200"/>
          <a:ext cx="7924800" cy="47329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652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95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300" noProof="0" dirty="0"/>
                        <a:t>Empathie (se mettre à la place du</a:t>
                      </a:r>
                      <a:r>
                        <a:rPr lang="fr-FR" sz="2300" baseline="0" noProof="0" dirty="0"/>
                        <a:t> client dans</a:t>
                      </a:r>
                      <a:r>
                        <a:rPr lang="fr-FR" sz="2300" noProof="0" dirty="0"/>
                        <a:t> sa situation)</a:t>
                      </a:r>
                      <a:endParaRPr lang="fr-FR" sz="23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fr-FR" sz="2300" noProof="0" dirty="0"/>
                        <a:t>Fait preuve d’intérêt et de sollicitude pour le bien-être du client.</a:t>
                      </a:r>
                    </a:p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fr-FR" sz="2300" noProof="0" dirty="0"/>
                        <a:t>Améliore </a:t>
                      </a:r>
                      <a:r>
                        <a:rPr lang="fr-FR" sz="2300" noProof="0"/>
                        <a:t>l’échange des </a:t>
                      </a:r>
                      <a:r>
                        <a:rPr lang="fr-FR" sz="2300" noProof="0" dirty="0"/>
                        <a:t>informations.</a:t>
                      </a:r>
                      <a:endParaRPr lang="fr-FR" sz="23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300" noProof="0" dirty="0"/>
                        <a:t>Écoute active</a:t>
                      </a:r>
                      <a:endParaRPr lang="fr-FR" sz="23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fr-FR" sz="2300" noProof="0" dirty="0"/>
                        <a:t>Aide à recueillir des informations du client pour la prise de décision ou le diagnostic. </a:t>
                      </a:r>
                    </a:p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fr-FR" sz="2300" noProof="0" dirty="0"/>
                        <a:t>Aide le client/la personne responsable des soins à donner toutes les informations pertinentes.</a:t>
                      </a:r>
                      <a:endParaRPr lang="fr-FR" sz="23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300" noProof="0" dirty="0"/>
                        <a:t>Avoir une attitude positive (bienveillance)</a:t>
                      </a:r>
                      <a:endParaRPr lang="fr-FR" sz="23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fr-FR" sz="2300" noProof="0" dirty="0"/>
                        <a:t>Aide le client à se sentir libre de parler à la personne qui dispense le médicament dans le DMVA.</a:t>
                      </a:r>
                      <a:endParaRPr lang="fr-FR" sz="23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>
              <a:defRPr/>
            </a:pPr>
            <a:r>
              <a:rPr lang="fr-FR" sz="4000" noProof="0" dirty="0"/>
              <a:t>Qualités </a:t>
            </a:r>
            <a:r>
              <a:rPr lang="fr-FR" sz="4000" b="0" noProof="0" dirty="0"/>
              <a:t>(3)</a:t>
            </a:r>
            <a:endParaRPr lang="fr-FR" sz="4000" b="0" noProof="0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08954175"/>
              </p:ext>
            </p:extLst>
          </p:nvPr>
        </p:nvGraphicFramePr>
        <p:xfrm>
          <a:off x="685800" y="1600200"/>
          <a:ext cx="7772400" cy="45981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12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595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77686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200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Bonnes compétences pour conseiller</a:t>
                      </a:r>
                      <a:endParaRPr lang="fr-FR" sz="22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fr-FR" sz="2200" b="0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Aident le client à prendre des décisions informées et à utiliser les médicaments de manière appropriée. </a:t>
                      </a:r>
                      <a:endParaRPr lang="fr-FR" sz="2200" b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8457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200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Usage du langage corporel adéquat</a:t>
                      </a:r>
                      <a:endParaRPr lang="fr-FR" sz="22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fr-FR" sz="2200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Montre que vous vous intéressez au client, que vous êtes attentif et que vous êtes prêt à l’aider.</a:t>
                      </a:r>
                      <a:endParaRPr lang="fr-FR" sz="22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5371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200" kern="1200" noProof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Bonnes compétences pour poser des questions</a:t>
                      </a:r>
                      <a:endParaRPr lang="fr-FR" sz="2200" kern="1200" noProof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fr-FR" sz="2200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Recours à des questions ouvertes nécessitant une explication.</a:t>
                      </a:r>
                      <a:endParaRPr lang="fr-FR" sz="22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fr-FR" sz="2200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Permet d’obtenir le plus d’informations possible du client.</a:t>
                      </a:r>
                      <a:endParaRPr lang="fr-FR" sz="22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200" b="1" i="1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Remarque :</a:t>
                      </a:r>
                      <a:r>
                        <a:rPr lang="fr-FR" sz="2200" noProof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 Limitez le recours à des questions exigeant un simple « oui » ou « non ».</a:t>
                      </a:r>
                      <a:endParaRPr lang="fr-FR" sz="22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Écoute active (1)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7086600" cy="487362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sz="3000" noProof="0" dirty="0"/>
              <a:t>Libérez votre esprit de tout ce qui pourrait interférer avec l’écoute, par ex., éteignez les téléphones, ou activez le mode silencieux, réduisez le volume de la radio/télévision.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000" noProof="0" dirty="0"/>
              <a:t>Faites face à la personne qui</a:t>
            </a:r>
          </a:p>
          <a:p>
            <a:pPr marL="0" indent="0" eaLnBrk="1" hangingPunct="1"/>
            <a:r>
              <a:rPr lang="fr-FR" sz="3000" noProof="0" dirty="0"/>
              <a:t>parle. </a:t>
            </a:r>
          </a:p>
          <a:p>
            <a:pPr marL="457200" indent="-457200" eaLnBrk="1" hangingPunct="1">
              <a:buFont typeface="Arial" charset="0"/>
              <a:buChar char="•"/>
            </a:pPr>
            <a:r>
              <a:rPr lang="fr-FR" sz="3000" noProof="0" dirty="0"/>
              <a:t>Accordez toute votre attention</a:t>
            </a:r>
          </a:p>
          <a:p>
            <a:pPr marL="0" indent="0" eaLnBrk="1" hangingPunct="1"/>
            <a:r>
              <a:rPr lang="fr-FR" sz="3000" noProof="0" dirty="0"/>
              <a:t> à la personne qui parle. </a:t>
            </a:r>
          </a:p>
        </p:txBody>
      </p:sp>
      <p:pic>
        <p:nvPicPr>
          <p:cNvPr id="20484" name="Picture 3" descr="C:\Users\admin\AppData\Local\Temp\Temporary Internet Files\Content.IE5\K6H29HNJ\MPj040950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3651" y="4191000"/>
            <a:ext cx="1905000" cy="2559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2574</TotalTime>
  <Words>896</Words>
  <Application>Microsoft Office PowerPoint</Application>
  <PresentationFormat>On-screen Show (4:3)</PresentationFormat>
  <Paragraphs>96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Cambria</vt:lpstr>
      <vt:lpstr>Courier New</vt:lpstr>
      <vt:lpstr>Wingdings</vt:lpstr>
      <vt:lpstr>Office Theme</vt:lpstr>
      <vt:lpstr>Formation pour les dépôts de vente de médicaments accrédités  Ouganda</vt:lpstr>
      <vt:lpstr>Objectifs </vt:lpstr>
      <vt:lpstr>Introduction </vt:lpstr>
      <vt:lpstr>Communication efficace</vt:lpstr>
      <vt:lpstr>Types de communication</vt:lpstr>
      <vt:lpstr>Qualités d’un bon communicateur   (1)</vt:lpstr>
      <vt:lpstr>Qualités (2)</vt:lpstr>
      <vt:lpstr>Qualités (3)</vt:lpstr>
      <vt:lpstr>Écoute active (1)</vt:lpstr>
      <vt:lpstr>Écoute active (2)</vt:lpstr>
      <vt:lpstr>Obstacles à la communication (1) </vt:lpstr>
      <vt:lpstr>Obstacles à la communication (2)</vt:lpstr>
      <vt:lpstr>Comment surmonter les obstacles à une communication efficace (1) </vt:lpstr>
      <vt:lpstr>Comment surmonter les obstacles à une communication efficace (2)</vt:lpstr>
      <vt:lpstr>Comment agir avec un client en colère (1) </vt:lpstr>
      <vt:lpstr>Comment agir avec un client en colère (2)</vt:lpstr>
    </vt:vector>
  </TitlesOfParts>
  <Company>MSH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267</cp:revision>
  <dcterms:created xsi:type="dcterms:W3CDTF">2011-09-08T16:26:48Z</dcterms:created>
  <dcterms:modified xsi:type="dcterms:W3CDTF">2019-05-16T18:44:43Z</dcterms:modified>
</cp:coreProperties>
</file>