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47"/>
  </p:notesMasterIdLst>
  <p:handoutMasterIdLst>
    <p:handoutMasterId r:id="rId48"/>
  </p:handoutMasterIdLst>
  <p:sldIdLst>
    <p:sldId id="256" r:id="rId2"/>
    <p:sldId id="265" r:id="rId3"/>
    <p:sldId id="317" r:id="rId4"/>
    <p:sldId id="267" r:id="rId5"/>
    <p:sldId id="314" r:id="rId6"/>
    <p:sldId id="311" r:id="rId7"/>
    <p:sldId id="269" r:id="rId8"/>
    <p:sldId id="300" r:id="rId9"/>
    <p:sldId id="301" r:id="rId10"/>
    <p:sldId id="318" r:id="rId11"/>
    <p:sldId id="319" r:id="rId12"/>
    <p:sldId id="320" r:id="rId13"/>
    <p:sldId id="321" r:id="rId14"/>
    <p:sldId id="322" r:id="rId15"/>
    <p:sldId id="334" r:id="rId16"/>
    <p:sldId id="302" r:id="rId17"/>
    <p:sldId id="323" r:id="rId18"/>
    <p:sldId id="329" r:id="rId19"/>
    <p:sldId id="324" r:id="rId20"/>
    <p:sldId id="325" r:id="rId21"/>
    <p:sldId id="326" r:id="rId22"/>
    <p:sldId id="327" r:id="rId23"/>
    <p:sldId id="328" r:id="rId24"/>
    <p:sldId id="303" r:id="rId25"/>
    <p:sldId id="333" r:id="rId26"/>
    <p:sldId id="335" r:id="rId27"/>
    <p:sldId id="270" r:id="rId28"/>
    <p:sldId id="312" r:id="rId29"/>
    <p:sldId id="313" r:id="rId30"/>
    <p:sldId id="276" r:id="rId31"/>
    <p:sldId id="298" r:id="rId32"/>
    <p:sldId id="315" r:id="rId33"/>
    <p:sldId id="307" r:id="rId34"/>
    <p:sldId id="308" r:id="rId35"/>
    <p:sldId id="306" r:id="rId36"/>
    <p:sldId id="277" r:id="rId37"/>
    <p:sldId id="299" r:id="rId38"/>
    <p:sldId id="281" r:id="rId39"/>
    <p:sldId id="293" r:id="rId40"/>
    <p:sldId id="285" r:id="rId41"/>
    <p:sldId id="279" r:id="rId42"/>
    <p:sldId id="332" r:id="rId43"/>
    <p:sldId id="304" r:id="rId44"/>
    <p:sldId id="286" r:id="rId45"/>
    <p:sldId id="257" r:id="rId4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oi" initials="L" lastIdx="4" clrIdx="0"/>
  <p:cmAuthor id="1" name="Odile Bosch" initials="OB" lastIdx="4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A9AE"/>
    <a:srgbClr val="6693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5486" autoAdjust="0"/>
    <p:restoredTop sz="77335"/>
  </p:normalViewPr>
  <p:slideViewPr>
    <p:cSldViewPr>
      <p:cViewPr varScale="1">
        <p:scale>
          <a:sx n="88" d="100"/>
          <a:sy n="88" d="100"/>
        </p:scale>
        <p:origin x="187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65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1784"/>
    </p:cViewPr>
  </p:sorterViewPr>
  <p:notesViewPr>
    <p:cSldViewPr>
      <p:cViewPr varScale="1">
        <p:scale>
          <a:sx n="67" d="100"/>
          <a:sy n="67" d="100"/>
        </p:scale>
        <p:origin x="-2880" y="-9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B9D9CE-D19E-4549-B916-C54BF569CC74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C2A4C18-42EE-4965-82CB-8337875EAAF6}">
      <dgm:prSet phldrT="[Tex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chemeClr val="accent2"/>
        </a:solidFill>
      </dgm:spPr>
      <dgm:t>
        <a:bodyPr/>
        <a:lstStyle/>
        <a:p>
          <a:r>
            <a:rPr lang="en-US" sz="1400" b="1" dirty="0">
              <a:solidFill>
                <a:schemeClr val="bg1"/>
              </a:solidFill>
              <a:latin typeface="+mj-lt"/>
            </a:rPr>
            <a:t>Le bon </a:t>
          </a:r>
          <a:r>
            <a:rPr lang="fr-FR" sz="1400" b="1" noProof="0" dirty="0">
              <a:solidFill>
                <a:schemeClr val="bg1"/>
              </a:solidFill>
              <a:latin typeface="+mj-lt"/>
            </a:rPr>
            <a:t>médicament</a:t>
          </a:r>
        </a:p>
      </dgm:t>
    </dgm:pt>
    <dgm:pt modelId="{AEB24FA1-E693-4F51-9B3E-F0F312F0483A}" type="parTrans" cxnId="{35F68BA7-B976-41FD-86FC-AC990CEC006C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 sz="1000" b="1">
            <a:latin typeface="+mj-lt"/>
          </a:endParaRPr>
        </a:p>
      </dgm:t>
    </dgm:pt>
    <dgm:pt modelId="{3C53AEAE-8992-471C-B118-61C5AAF0D46E}" type="sibTrans" cxnId="{35F68BA7-B976-41FD-86FC-AC990CEC006C}">
      <dgm:prSet/>
      <dgm:spPr/>
      <dgm:t>
        <a:bodyPr/>
        <a:lstStyle/>
        <a:p>
          <a:endParaRPr lang="en-US"/>
        </a:p>
      </dgm:t>
    </dgm:pt>
    <dgm:pt modelId="{6A4FE1AC-23B2-459B-B5CF-680D767793C2}">
      <dgm:prSet phldrT="[Tex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FFFF00"/>
        </a:solidFill>
      </dgm:spPr>
      <dgm:t>
        <a:bodyPr/>
        <a:lstStyle/>
        <a:p>
          <a:r>
            <a:rPr lang="fr-FR" sz="1400" b="1" noProof="0" dirty="0">
              <a:latin typeface="+mj-lt"/>
            </a:rPr>
            <a:t>Les bonnes instructions</a:t>
          </a:r>
        </a:p>
      </dgm:t>
    </dgm:pt>
    <dgm:pt modelId="{67F200CB-4A60-4C3B-AC23-19BF620C56CA}" type="parTrans" cxnId="{E70A4BB7-BF9C-49B6-9547-C810181EFFEB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 sz="1000" b="1">
            <a:latin typeface="+mj-lt"/>
          </a:endParaRPr>
        </a:p>
      </dgm:t>
    </dgm:pt>
    <dgm:pt modelId="{C4CF72BE-6361-4DCB-B658-F4A8B0EE4BCB}" type="sibTrans" cxnId="{E70A4BB7-BF9C-49B6-9547-C810181EFFEB}">
      <dgm:prSet/>
      <dgm:spPr/>
      <dgm:t>
        <a:bodyPr/>
        <a:lstStyle/>
        <a:p>
          <a:endParaRPr lang="en-US"/>
        </a:p>
      </dgm:t>
    </dgm:pt>
    <dgm:pt modelId="{86E9AF54-EB51-4EBB-BDFB-2D57F7E1405D}">
      <dgm:prSet phldrT="[Tex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chemeClr val="tx2"/>
        </a:solidFill>
      </dgm:spPr>
      <dgm:t>
        <a:bodyPr/>
        <a:lstStyle/>
        <a:p>
          <a:r>
            <a:rPr lang="en-US" sz="1400" b="1" dirty="0">
              <a:solidFill>
                <a:schemeClr val="bg1"/>
              </a:solidFill>
              <a:latin typeface="+mj-lt"/>
            </a:rPr>
            <a:t>La bonne </a:t>
          </a:r>
          <a:r>
            <a:rPr lang="fr-FR" sz="1400" b="1" noProof="0" dirty="0">
              <a:solidFill>
                <a:schemeClr val="bg1"/>
              </a:solidFill>
              <a:latin typeface="+mj-lt"/>
            </a:rPr>
            <a:t>quantité</a:t>
          </a:r>
        </a:p>
      </dgm:t>
    </dgm:pt>
    <dgm:pt modelId="{BAC4595B-4F70-496B-B038-0D0BE20FE31E}" type="parTrans" cxnId="{FDF24B6B-7D45-4B00-BD3F-136B36E6E6A5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 sz="1000" b="1">
            <a:latin typeface="+mj-lt"/>
          </a:endParaRPr>
        </a:p>
      </dgm:t>
    </dgm:pt>
    <dgm:pt modelId="{D8C2B9FD-A9AE-4E70-B947-2362EA01353B}" type="sibTrans" cxnId="{FDF24B6B-7D45-4B00-BD3F-136B36E6E6A5}">
      <dgm:prSet/>
      <dgm:spPr/>
      <dgm:t>
        <a:bodyPr/>
        <a:lstStyle/>
        <a:p>
          <a:endParaRPr lang="en-US"/>
        </a:p>
      </dgm:t>
    </dgm:pt>
    <dgm:pt modelId="{9A759952-AAB3-47CF-8502-BA6EEDCF2F14}">
      <dgm:prSet phldrT="[Tex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en-US" sz="1600" b="1" dirty="0">
              <a:solidFill>
                <a:schemeClr val="bg1"/>
              </a:solidFill>
              <a:latin typeface="+mj-lt"/>
            </a:rPr>
            <a:t>La bonne dose </a:t>
          </a:r>
        </a:p>
      </dgm:t>
    </dgm:pt>
    <dgm:pt modelId="{68C7936D-79BE-4BB7-AF89-F023D9BBF1E8}" type="parTrans" cxnId="{7F4EBDC5-B415-42A4-A94C-C1D0202324EE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 sz="1000" b="1">
            <a:latin typeface="+mj-lt"/>
          </a:endParaRPr>
        </a:p>
      </dgm:t>
    </dgm:pt>
    <dgm:pt modelId="{9753852B-20FA-442C-99F8-23B15E084153}" type="sibTrans" cxnId="{7F4EBDC5-B415-42A4-A94C-C1D0202324EE}">
      <dgm:prSet/>
      <dgm:spPr/>
      <dgm:t>
        <a:bodyPr/>
        <a:lstStyle/>
        <a:p>
          <a:endParaRPr lang="en-US"/>
        </a:p>
      </dgm:t>
    </dgm:pt>
    <dgm:pt modelId="{06647346-6389-394A-A2F6-EBB82EA0C9B5}">
      <dgm:prSet phldrT="[Tex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chemeClr val="tx2"/>
        </a:solidFill>
      </dgm:spPr>
      <dgm:t>
        <a:bodyPr/>
        <a:lstStyle/>
        <a:p>
          <a:r>
            <a:rPr lang="fr-FR" sz="1400" b="1" noProof="0" dirty="0">
              <a:solidFill>
                <a:schemeClr val="bg1"/>
              </a:solidFill>
              <a:latin typeface="+mj-lt"/>
            </a:rPr>
            <a:t>Le bon récipient</a:t>
          </a:r>
        </a:p>
      </dgm:t>
    </dgm:pt>
    <dgm:pt modelId="{0D625DFA-5FF1-5E4C-A2F2-81566A6A858B}" type="parTrans" cxnId="{8D707D8A-4940-884B-BFE4-9B20E291F819}">
      <dgm:prSet/>
      <dgm:spPr/>
      <dgm:t>
        <a:bodyPr/>
        <a:lstStyle/>
        <a:p>
          <a:endParaRPr lang="en-US"/>
        </a:p>
      </dgm:t>
    </dgm:pt>
    <dgm:pt modelId="{A47998F4-87F6-AC47-A143-F911AE3A81FF}" type="sibTrans" cxnId="{8D707D8A-4940-884B-BFE4-9B20E291F819}">
      <dgm:prSet/>
      <dgm:spPr/>
      <dgm:t>
        <a:bodyPr/>
        <a:lstStyle/>
        <a:p>
          <a:endParaRPr lang="en-US"/>
        </a:p>
      </dgm:t>
    </dgm:pt>
    <dgm:pt modelId="{4355875D-2C1E-4360-AE9E-BA828A89DDBA}" type="pres">
      <dgm:prSet presAssocID="{D5B9D9CE-D19E-4549-B916-C54BF569CC74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CABF4E39-C5DE-4512-B19A-7A7EEA2363CF}" type="pres">
      <dgm:prSet presAssocID="{D5B9D9CE-D19E-4549-B916-C54BF569CC74}" presName="cycle" presStyleCnt="0"/>
      <dgm:spPr/>
    </dgm:pt>
    <dgm:pt modelId="{51A0CEE5-B04F-4B2C-BC3D-BBE24BED5105}" type="pres">
      <dgm:prSet presAssocID="{D5B9D9CE-D19E-4549-B916-C54BF569CC74}" presName="centerShape" presStyleCnt="0"/>
      <dgm:spPr/>
    </dgm:pt>
    <dgm:pt modelId="{90DEB648-D0AA-49F2-98D8-FA0D5510D25F}" type="pres">
      <dgm:prSet presAssocID="{D5B9D9CE-D19E-4549-B916-C54BF569CC74}" presName="connSite" presStyleLbl="node1" presStyleIdx="0" presStyleCnt="6"/>
      <dgm:spPr/>
    </dgm:pt>
    <dgm:pt modelId="{DBABC5A0-D2B5-4F09-874E-F7A15C890377}" type="pres">
      <dgm:prSet presAssocID="{D5B9D9CE-D19E-4549-B916-C54BF569CC74}" presName="visible" presStyleLbl="node1" presStyleIdx="0" presStyleCnt="6" custScaleX="154934" custScaleY="204596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29233340-0B46-4FBE-9332-62EB645978A8}" type="pres">
      <dgm:prSet presAssocID="{AEB24FA1-E693-4F51-9B3E-F0F312F0483A}" presName="Name25" presStyleLbl="parChTrans1D1" presStyleIdx="0" presStyleCnt="5"/>
      <dgm:spPr/>
    </dgm:pt>
    <dgm:pt modelId="{630E1883-DB6C-44E4-9994-B07F40427508}" type="pres">
      <dgm:prSet presAssocID="{2C2A4C18-42EE-4965-82CB-8337875EAAF6}" presName="node" presStyleCnt="0"/>
      <dgm:spPr/>
    </dgm:pt>
    <dgm:pt modelId="{C9F5FB33-1221-46C9-A97A-5FD77509D8D0}" type="pres">
      <dgm:prSet presAssocID="{2C2A4C18-42EE-4965-82CB-8337875EAAF6}" presName="parentNode" presStyleLbl="node1" presStyleIdx="1" presStyleCnt="6" custScaleX="184847">
        <dgm:presLayoutVars>
          <dgm:chMax val="1"/>
          <dgm:bulletEnabled val="1"/>
        </dgm:presLayoutVars>
      </dgm:prSet>
      <dgm:spPr/>
    </dgm:pt>
    <dgm:pt modelId="{0DD1EE50-6F71-46BF-A410-1A4C51A40DF9}" type="pres">
      <dgm:prSet presAssocID="{2C2A4C18-42EE-4965-82CB-8337875EAAF6}" presName="childNode" presStyleLbl="revTx" presStyleIdx="0" presStyleCnt="0">
        <dgm:presLayoutVars>
          <dgm:bulletEnabled val="1"/>
        </dgm:presLayoutVars>
      </dgm:prSet>
      <dgm:spPr/>
    </dgm:pt>
    <dgm:pt modelId="{8EA7DEF3-3478-4D40-90D1-F7ED58186886}" type="pres">
      <dgm:prSet presAssocID="{68C7936D-79BE-4BB7-AF89-F023D9BBF1E8}" presName="Name25" presStyleLbl="parChTrans1D1" presStyleIdx="1" presStyleCnt="5"/>
      <dgm:spPr/>
    </dgm:pt>
    <dgm:pt modelId="{196F9B1E-F311-49EE-A496-E9E6608EF821}" type="pres">
      <dgm:prSet presAssocID="{9A759952-AAB3-47CF-8502-BA6EEDCF2F14}" presName="node" presStyleCnt="0"/>
      <dgm:spPr/>
    </dgm:pt>
    <dgm:pt modelId="{1778C0A2-C47D-4194-A34A-458030642313}" type="pres">
      <dgm:prSet presAssocID="{9A759952-AAB3-47CF-8502-BA6EEDCF2F14}" presName="parentNode" presStyleLbl="node1" presStyleIdx="2" presStyleCnt="6" custScaleX="183072" custLinFactNeighborX="4628" custLinFactNeighborY="-1634">
        <dgm:presLayoutVars>
          <dgm:chMax val="1"/>
          <dgm:bulletEnabled val="1"/>
        </dgm:presLayoutVars>
      </dgm:prSet>
      <dgm:spPr/>
    </dgm:pt>
    <dgm:pt modelId="{8FE96CD8-20AE-40DF-93DF-0941ECCB0C08}" type="pres">
      <dgm:prSet presAssocID="{9A759952-AAB3-47CF-8502-BA6EEDCF2F14}" presName="childNode" presStyleLbl="revTx" presStyleIdx="0" presStyleCnt="0">
        <dgm:presLayoutVars>
          <dgm:bulletEnabled val="1"/>
        </dgm:presLayoutVars>
      </dgm:prSet>
      <dgm:spPr/>
    </dgm:pt>
    <dgm:pt modelId="{F2EB9D3E-3572-4574-9DA2-C8EFB7C8CCAA}" type="pres">
      <dgm:prSet presAssocID="{BAC4595B-4F70-496B-B038-0D0BE20FE31E}" presName="Name25" presStyleLbl="parChTrans1D1" presStyleIdx="2" presStyleCnt="5"/>
      <dgm:spPr/>
    </dgm:pt>
    <dgm:pt modelId="{7B3535F4-2E4A-41C5-89A7-BB4D994A9AC6}" type="pres">
      <dgm:prSet presAssocID="{86E9AF54-EB51-4EBB-BDFB-2D57F7E1405D}" presName="node" presStyleCnt="0"/>
      <dgm:spPr/>
    </dgm:pt>
    <dgm:pt modelId="{CFAD0267-F326-45A0-949B-5329A0936AD6}" type="pres">
      <dgm:prSet presAssocID="{86E9AF54-EB51-4EBB-BDFB-2D57F7E1405D}" presName="parentNode" presStyleLbl="node1" presStyleIdx="3" presStyleCnt="6" custScaleX="142768">
        <dgm:presLayoutVars>
          <dgm:chMax val="1"/>
          <dgm:bulletEnabled val="1"/>
        </dgm:presLayoutVars>
      </dgm:prSet>
      <dgm:spPr/>
    </dgm:pt>
    <dgm:pt modelId="{449FE792-3E36-4023-8A4F-1E12991E9BDF}" type="pres">
      <dgm:prSet presAssocID="{86E9AF54-EB51-4EBB-BDFB-2D57F7E1405D}" presName="childNode" presStyleLbl="revTx" presStyleIdx="0" presStyleCnt="0">
        <dgm:presLayoutVars>
          <dgm:bulletEnabled val="1"/>
        </dgm:presLayoutVars>
      </dgm:prSet>
      <dgm:spPr/>
    </dgm:pt>
    <dgm:pt modelId="{230DEAEB-36F4-1A4B-9CD3-E2636323EE2E}" type="pres">
      <dgm:prSet presAssocID="{0D625DFA-5FF1-5E4C-A2F2-81566A6A858B}" presName="Name25" presStyleLbl="parChTrans1D1" presStyleIdx="3" presStyleCnt="5"/>
      <dgm:spPr/>
    </dgm:pt>
    <dgm:pt modelId="{51858FCE-7998-8D47-B31D-1A8D96E4CC13}" type="pres">
      <dgm:prSet presAssocID="{06647346-6389-394A-A2F6-EBB82EA0C9B5}" presName="node" presStyleCnt="0"/>
      <dgm:spPr/>
    </dgm:pt>
    <dgm:pt modelId="{D41592BA-B4F6-7D47-9B37-B16C66D86DCF}" type="pres">
      <dgm:prSet presAssocID="{06647346-6389-394A-A2F6-EBB82EA0C9B5}" presName="parentNode" presStyleLbl="node1" presStyleIdx="4" presStyleCnt="6">
        <dgm:presLayoutVars>
          <dgm:chMax val="1"/>
          <dgm:bulletEnabled val="1"/>
        </dgm:presLayoutVars>
      </dgm:prSet>
      <dgm:spPr/>
    </dgm:pt>
    <dgm:pt modelId="{DC1EF768-F099-CA49-9675-4D6A0D48D8E9}" type="pres">
      <dgm:prSet presAssocID="{06647346-6389-394A-A2F6-EBB82EA0C9B5}" presName="childNode" presStyleLbl="revTx" presStyleIdx="0" presStyleCnt="0">
        <dgm:presLayoutVars>
          <dgm:bulletEnabled val="1"/>
        </dgm:presLayoutVars>
      </dgm:prSet>
      <dgm:spPr/>
    </dgm:pt>
    <dgm:pt modelId="{8F6F77BD-067E-40EF-B853-65478B31BFBB}" type="pres">
      <dgm:prSet presAssocID="{67F200CB-4A60-4C3B-AC23-19BF620C56CA}" presName="Name25" presStyleLbl="parChTrans1D1" presStyleIdx="4" presStyleCnt="5"/>
      <dgm:spPr/>
    </dgm:pt>
    <dgm:pt modelId="{D960D547-DC43-4520-BA34-FA3D948FD967}" type="pres">
      <dgm:prSet presAssocID="{6A4FE1AC-23B2-459B-B5CF-680D767793C2}" presName="node" presStyleCnt="0"/>
      <dgm:spPr/>
    </dgm:pt>
    <dgm:pt modelId="{4FFB08B9-F75A-41D4-8ACF-9EAF6951B7A0}" type="pres">
      <dgm:prSet presAssocID="{6A4FE1AC-23B2-459B-B5CF-680D767793C2}" presName="parentNode" presStyleLbl="node1" presStyleIdx="5" presStyleCnt="6" custScaleX="204662">
        <dgm:presLayoutVars>
          <dgm:chMax val="1"/>
          <dgm:bulletEnabled val="1"/>
        </dgm:presLayoutVars>
      </dgm:prSet>
      <dgm:spPr/>
    </dgm:pt>
    <dgm:pt modelId="{1CFDB590-581C-4169-ACAF-56EE3809CB1E}" type="pres">
      <dgm:prSet presAssocID="{6A4FE1AC-23B2-459B-B5CF-680D767793C2}" presName="childNode" presStyleLbl="revTx" presStyleIdx="0" presStyleCnt="0">
        <dgm:presLayoutVars>
          <dgm:bulletEnabled val="1"/>
        </dgm:presLayoutVars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</dgm:pt>
  </dgm:ptLst>
  <dgm:cxnLst>
    <dgm:cxn modelId="{C7EA2210-68B2-46E4-9041-1B8476BD80AF}" type="presOf" srcId="{D5B9D9CE-D19E-4549-B916-C54BF569CC74}" destId="{4355875D-2C1E-4360-AE9E-BA828A89DDBA}" srcOrd="0" destOrd="0" presId="urn:microsoft.com/office/officeart/2005/8/layout/radial2"/>
    <dgm:cxn modelId="{04C64A14-1C4B-A041-8253-7529FBFCA115}" type="presOf" srcId="{0D625DFA-5FF1-5E4C-A2F2-81566A6A858B}" destId="{230DEAEB-36F4-1A4B-9CD3-E2636323EE2E}" srcOrd="0" destOrd="0" presId="urn:microsoft.com/office/officeart/2005/8/layout/radial2"/>
    <dgm:cxn modelId="{7B0D8926-E08B-4EE3-A0F9-43186ECCBB3E}" type="presOf" srcId="{86E9AF54-EB51-4EBB-BDFB-2D57F7E1405D}" destId="{CFAD0267-F326-45A0-949B-5329A0936AD6}" srcOrd="0" destOrd="0" presId="urn:microsoft.com/office/officeart/2005/8/layout/radial2"/>
    <dgm:cxn modelId="{AD78D536-70AC-480E-A73F-8ECB262ED5EB}" type="presOf" srcId="{AEB24FA1-E693-4F51-9B3E-F0F312F0483A}" destId="{29233340-0B46-4FBE-9332-62EB645978A8}" srcOrd="0" destOrd="0" presId="urn:microsoft.com/office/officeart/2005/8/layout/radial2"/>
    <dgm:cxn modelId="{D4187839-44E8-41A0-98F3-6ABC935D38A1}" type="presOf" srcId="{68C7936D-79BE-4BB7-AF89-F023D9BBF1E8}" destId="{8EA7DEF3-3478-4D40-90D1-F7ED58186886}" srcOrd="0" destOrd="0" presId="urn:microsoft.com/office/officeart/2005/8/layout/radial2"/>
    <dgm:cxn modelId="{6F393560-9E9A-4A0F-9EED-47C85B695C0A}" type="presOf" srcId="{6A4FE1AC-23B2-459B-B5CF-680D767793C2}" destId="{4FFB08B9-F75A-41D4-8ACF-9EAF6951B7A0}" srcOrd="0" destOrd="0" presId="urn:microsoft.com/office/officeart/2005/8/layout/radial2"/>
    <dgm:cxn modelId="{FDF24B6B-7D45-4B00-BD3F-136B36E6E6A5}" srcId="{D5B9D9CE-D19E-4549-B916-C54BF569CC74}" destId="{86E9AF54-EB51-4EBB-BDFB-2D57F7E1405D}" srcOrd="2" destOrd="0" parTransId="{BAC4595B-4F70-496B-B038-0D0BE20FE31E}" sibTransId="{D8C2B9FD-A9AE-4E70-B947-2362EA01353B}"/>
    <dgm:cxn modelId="{DCD19286-FA6D-481B-AB7A-22AB53F0FC54}" type="presOf" srcId="{9A759952-AAB3-47CF-8502-BA6EEDCF2F14}" destId="{1778C0A2-C47D-4194-A34A-458030642313}" srcOrd="0" destOrd="0" presId="urn:microsoft.com/office/officeart/2005/8/layout/radial2"/>
    <dgm:cxn modelId="{8D707D8A-4940-884B-BFE4-9B20E291F819}" srcId="{D5B9D9CE-D19E-4549-B916-C54BF569CC74}" destId="{06647346-6389-394A-A2F6-EBB82EA0C9B5}" srcOrd="3" destOrd="0" parTransId="{0D625DFA-5FF1-5E4C-A2F2-81566A6A858B}" sibTransId="{A47998F4-87F6-AC47-A143-F911AE3A81FF}"/>
    <dgm:cxn modelId="{B669E896-EE04-BC4F-A119-CE51AB31A9DC}" type="presOf" srcId="{06647346-6389-394A-A2F6-EBB82EA0C9B5}" destId="{D41592BA-B4F6-7D47-9B37-B16C66D86DCF}" srcOrd="0" destOrd="0" presId="urn:microsoft.com/office/officeart/2005/8/layout/radial2"/>
    <dgm:cxn modelId="{35F68BA7-B976-41FD-86FC-AC990CEC006C}" srcId="{D5B9D9CE-D19E-4549-B916-C54BF569CC74}" destId="{2C2A4C18-42EE-4965-82CB-8337875EAAF6}" srcOrd="0" destOrd="0" parTransId="{AEB24FA1-E693-4F51-9B3E-F0F312F0483A}" sibTransId="{3C53AEAE-8992-471C-B118-61C5AAF0D46E}"/>
    <dgm:cxn modelId="{EEDFA1A9-6AF1-4F3F-9779-D76DA47EB8F4}" type="presOf" srcId="{BAC4595B-4F70-496B-B038-0D0BE20FE31E}" destId="{F2EB9D3E-3572-4574-9DA2-C8EFB7C8CCAA}" srcOrd="0" destOrd="0" presId="urn:microsoft.com/office/officeart/2005/8/layout/radial2"/>
    <dgm:cxn modelId="{E70A4BB7-BF9C-49B6-9547-C810181EFFEB}" srcId="{D5B9D9CE-D19E-4549-B916-C54BF569CC74}" destId="{6A4FE1AC-23B2-459B-B5CF-680D767793C2}" srcOrd="4" destOrd="0" parTransId="{67F200CB-4A60-4C3B-AC23-19BF620C56CA}" sibTransId="{C4CF72BE-6361-4DCB-B658-F4A8B0EE4BCB}"/>
    <dgm:cxn modelId="{7F4EBDC5-B415-42A4-A94C-C1D0202324EE}" srcId="{D5B9D9CE-D19E-4549-B916-C54BF569CC74}" destId="{9A759952-AAB3-47CF-8502-BA6EEDCF2F14}" srcOrd="1" destOrd="0" parTransId="{68C7936D-79BE-4BB7-AF89-F023D9BBF1E8}" sibTransId="{9753852B-20FA-442C-99F8-23B15E084153}"/>
    <dgm:cxn modelId="{CB96B3CA-3466-4FCA-9FF4-B5B96B6BDDEF}" type="presOf" srcId="{67F200CB-4A60-4C3B-AC23-19BF620C56CA}" destId="{8F6F77BD-067E-40EF-B853-65478B31BFBB}" srcOrd="0" destOrd="0" presId="urn:microsoft.com/office/officeart/2005/8/layout/radial2"/>
    <dgm:cxn modelId="{B3BF4AD7-A2E4-47A4-84D2-1382F82AF845}" type="presOf" srcId="{2C2A4C18-42EE-4965-82CB-8337875EAAF6}" destId="{C9F5FB33-1221-46C9-A97A-5FD77509D8D0}" srcOrd="0" destOrd="0" presId="urn:microsoft.com/office/officeart/2005/8/layout/radial2"/>
    <dgm:cxn modelId="{3AC30905-AF0A-4AC3-8D69-473AB36B9033}" type="presParOf" srcId="{4355875D-2C1E-4360-AE9E-BA828A89DDBA}" destId="{CABF4E39-C5DE-4512-B19A-7A7EEA2363CF}" srcOrd="0" destOrd="0" presId="urn:microsoft.com/office/officeart/2005/8/layout/radial2"/>
    <dgm:cxn modelId="{7D8B9D57-1CE6-4A31-A7C6-DE5DF2A5CD71}" type="presParOf" srcId="{CABF4E39-C5DE-4512-B19A-7A7EEA2363CF}" destId="{51A0CEE5-B04F-4B2C-BC3D-BBE24BED5105}" srcOrd="0" destOrd="0" presId="urn:microsoft.com/office/officeart/2005/8/layout/radial2"/>
    <dgm:cxn modelId="{E2E36CD4-1DD6-44D1-9146-555DF405651E}" type="presParOf" srcId="{51A0CEE5-B04F-4B2C-BC3D-BBE24BED5105}" destId="{90DEB648-D0AA-49F2-98D8-FA0D5510D25F}" srcOrd="0" destOrd="0" presId="urn:microsoft.com/office/officeart/2005/8/layout/radial2"/>
    <dgm:cxn modelId="{EDF7218A-CE53-45C9-BF14-B7C43744A3A7}" type="presParOf" srcId="{51A0CEE5-B04F-4B2C-BC3D-BBE24BED5105}" destId="{DBABC5A0-D2B5-4F09-874E-F7A15C890377}" srcOrd="1" destOrd="0" presId="urn:microsoft.com/office/officeart/2005/8/layout/radial2"/>
    <dgm:cxn modelId="{3DA967F9-7B55-4278-A094-44D65DD8CE9A}" type="presParOf" srcId="{CABF4E39-C5DE-4512-B19A-7A7EEA2363CF}" destId="{29233340-0B46-4FBE-9332-62EB645978A8}" srcOrd="1" destOrd="0" presId="urn:microsoft.com/office/officeart/2005/8/layout/radial2"/>
    <dgm:cxn modelId="{B1DF77F1-912D-4D7C-BDAB-B2EDA302F586}" type="presParOf" srcId="{CABF4E39-C5DE-4512-B19A-7A7EEA2363CF}" destId="{630E1883-DB6C-44E4-9994-B07F40427508}" srcOrd="2" destOrd="0" presId="urn:microsoft.com/office/officeart/2005/8/layout/radial2"/>
    <dgm:cxn modelId="{AD011F0B-8229-48EC-82CE-0E71926F86ED}" type="presParOf" srcId="{630E1883-DB6C-44E4-9994-B07F40427508}" destId="{C9F5FB33-1221-46C9-A97A-5FD77509D8D0}" srcOrd="0" destOrd="0" presId="urn:microsoft.com/office/officeart/2005/8/layout/radial2"/>
    <dgm:cxn modelId="{BADC0A41-1AF2-42E7-9A7A-33D31A46F269}" type="presParOf" srcId="{630E1883-DB6C-44E4-9994-B07F40427508}" destId="{0DD1EE50-6F71-46BF-A410-1A4C51A40DF9}" srcOrd="1" destOrd="0" presId="urn:microsoft.com/office/officeart/2005/8/layout/radial2"/>
    <dgm:cxn modelId="{20AC1C7F-0F44-43C6-90A2-DB3D5F4AF315}" type="presParOf" srcId="{CABF4E39-C5DE-4512-B19A-7A7EEA2363CF}" destId="{8EA7DEF3-3478-4D40-90D1-F7ED58186886}" srcOrd="3" destOrd="0" presId="urn:microsoft.com/office/officeart/2005/8/layout/radial2"/>
    <dgm:cxn modelId="{C241EB38-CBCC-4441-AB83-D893F95E04A1}" type="presParOf" srcId="{CABF4E39-C5DE-4512-B19A-7A7EEA2363CF}" destId="{196F9B1E-F311-49EE-A496-E9E6608EF821}" srcOrd="4" destOrd="0" presId="urn:microsoft.com/office/officeart/2005/8/layout/radial2"/>
    <dgm:cxn modelId="{33D51D16-CD2B-45FA-BF11-E8087A5267A6}" type="presParOf" srcId="{196F9B1E-F311-49EE-A496-E9E6608EF821}" destId="{1778C0A2-C47D-4194-A34A-458030642313}" srcOrd="0" destOrd="0" presId="urn:microsoft.com/office/officeart/2005/8/layout/radial2"/>
    <dgm:cxn modelId="{C327213E-FBAD-453E-94DF-90B1503E1F64}" type="presParOf" srcId="{196F9B1E-F311-49EE-A496-E9E6608EF821}" destId="{8FE96CD8-20AE-40DF-93DF-0941ECCB0C08}" srcOrd="1" destOrd="0" presId="urn:microsoft.com/office/officeart/2005/8/layout/radial2"/>
    <dgm:cxn modelId="{CFE616A6-A5E9-4C68-B4F9-B30010B1336C}" type="presParOf" srcId="{CABF4E39-C5DE-4512-B19A-7A7EEA2363CF}" destId="{F2EB9D3E-3572-4574-9DA2-C8EFB7C8CCAA}" srcOrd="5" destOrd="0" presId="urn:microsoft.com/office/officeart/2005/8/layout/radial2"/>
    <dgm:cxn modelId="{A8DB1939-A3AA-4EA9-8B0F-B8BA04C2ECC6}" type="presParOf" srcId="{CABF4E39-C5DE-4512-B19A-7A7EEA2363CF}" destId="{7B3535F4-2E4A-41C5-89A7-BB4D994A9AC6}" srcOrd="6" destOrd="0" presId="urn:microsoft.com/office/officeart/2005/8/layout/radial2"/>
    <dgm:cxn modelId="{646D9BCC-96D5-4E6C-9D2B-3131D2CF63A6}" type="presParOf" srcId="{7B3535F4-2E4A-41C5-89A7-BB4D994A9AC6}" destId="{CFAD0267-F326-45A0-949B-5329A0936AD6}" srcOrd="0" destOrd="0" presId="urn:microsoft.com/office/officeart/2005/8/layout/radial2"/>
    <dgm:cxn modelId="{D57EE47D-74BF-4A10-8B97-672717F03AAF}" type="presParOf" srcId="{7B3535F4-2E4A-41C5-89A7-BB4D994A9AC6}" destId="{449FE792-3E36-4023-8A4F-1E12991E9BDF}" srcOrd="1" destOrd="0" presId="urn:microsoft.com/office/officeart/2005/8/layout/radial2"/>
    <dgm:cxn modelId="{86BD2DBA-086C-9045-B34A-846C880EC28A}" type="presParOf" srcId="{CABF4E39-C5DE-4512-B19A-7A7EEA2363CF}" destId="{230DEAEB-36F4-1A4B-9CD3-E2636323EE2E}" srcOrd="7" destOrd="0" presId="urn:microsoft.com/office/officeart/2005/8/layout/radial2"/>
    <dgm:cxn modelId="{74C5EFBB-9005-4740-9FF0-F8235290EF09}" type="presParOf" srcId="{CABF4E39-C5DE-4512-B19A-7A7EEA2363CF}" destId="{51858FCE-7998-8D47-B31D-1A8D96E4CC13}" srcOrd="8" destOrd="0" presId="urn:microsoft.com/office/officeart/2005/8/layout/radial2"/>
    <dgm:cxn modelId="{5C297824-1977-6B49-BC15-C122279424AA}" type="presParOf" srcId="{51858FCE-7998-8D47-B31D-1A8D96E4CC13}" destId="{D41592BA-B4F6-7D47-9B37-B16C66D86DCF}" srcOrd="0" destOrd="0" presId="urn:microsoft.com/office/officeart/2005/8/layout/radial2"/>
    <dgm:cxn modelId="{84856F45-B9BA-7744-9370-784E0296C032}" type="presParOf" srcId="{51858FCE-7998-8D47-B31D-1A8D96E4CC13}" destId="{DC1EF768-F099-CA49-9675-4D6A0D48D8E9}" srcOrd="1" destOrd="0" presId="urn:microsoft.com/office/officeart/2005/8/layout/radial2"/>
    <dgm:cxn modelId="{F625971B-62A5-4C0C-88A2-88C6B03930BD}" type="presParOf" srcId="{CABF4E39-C5DE-4512-B19A-7A7EEA2363CF}" destId="{8F6F77BD-067E-40EF-B853-65478B31BFBB}" srcOrd="9" destOrd="0" presId="urn:microsoft.com/office/officeart/2005/8/layout/radial2"/>
    <dgm:cxn modelId="{0398D206-F12A-42A8-9FD8-EC342B234B4C}" type="presParOf" srcId="{CABF4E39-C5DE-4512-B19A-7A7EEA2363CF}" destId="{D960D547-DC43-4520-BA34-FA3D948FD967}" srcOrd="10" destOrd="0" presId="urn:microsoft.com/office/officeart/2005/8/layout/radial2"/>
    <dgm:cxn modelId="{858B3B45-0B83-4D9A-9911-66D894EAD016}" type="presParOf" srcId="{D960D547-DC43-4520-BA34-FA3D948FD967}" destId="{4FFB08B9-F75A-41D4-8ACF-9EAF6951B7A0}" srcOrd="0" destOrd="0" presId="urn:microsoft.com/office/officeart/2005/8/layout/radial2"/>
    <dgm:cxn modelId="{D40A8CD6-B2CE-4FB2-8B51-0FECDE989B6B}" type="presParOf" srcId="{D960D547-DC43-4520-BA34-FA3D948FD967}" destId="{1CFDB590-581C-4169-ACAF-56EE3809CB1E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8BADDEF-A69D-4530-BF5A-B8CBDC992A50}" type="doc">
      <dgm:prSet loTypeId="urn:microsoft.com/office/officeart/2005/8/layout/radial1" loCatId="relationship" qsTypeId="urn:microsoft.com/office/officeart/2005/8/quickstyle/simple1" qsCatId="simple" csTypeId="urn:microsoft.com/office/officeart/2005/8/colors/colorful2" csCatId="colorful" phldr="1"/>
      <dgm:spPr/>
    </dgm:pt>
    <dgm:pt modelId="{EC5F0F83-8BA5-43DF-99A3-248FF77FD02C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400" b="1" i="0" u="none" strike="noStrike" cap="none" normalizeH="0" baseline="0" noProof="0" dirty="0">
              <a:ln/>
              <a:effectLst/>
              <a:latin typeface="Cambria" pitchFamily="18" charset="0"/>
              <a:cs typeface="Arial" charset="0"/>
            </a:rPr>
            <a:t>Processus de dispensation</a:t>
          </a:r>
        </a:p>
      </dgm:t>
    </dgm:pt>
    <dgm:pt modelId="{FD55634F-E533-495E-9C04-2C70F4FF6EC6}" type="parTrans" cxnId="{385D48B3-3CE1-4BDD-A742-DBC3D6E38986}">
      <dgm:prSet/>
      <dgm:spPr/>
      <dgm:t>
        <a:bodyPr/>
        <a:lstStyle/>
        <a:p>
          <a:endParaRPr lang="en-US"/>
        </a:p>
      </dgm:t>
    </dgm:pt>
    <dgm:pt modelId="{08E8DB16-6DA4-4084-90B3-24D5067340C2}" type="sibTrans" cxnId="{385D48B3-3CE1-4BDD-A742-DBC3D6E38986}">
      <dgm:prSet/>
      <dgm:spPr/>
      <dgm:t>
        <a:bodyPr/>
        <a:lstStyle/>
        <a:p>
          <a:endParaRPr lang="en-US"/>
        </a:p>
      </dgm:t>
    </dgm:pt>
    <dgm:pt modelId="{A250ADF3-BF37-4EF3-BD1E-AF67C9588B5D}">
      <dgm:prSet custT="1"/>
      <dgm:spPr>
        <a:solidFill>
          <a:schemeClr val="tx2">
            <a:lumMod val="50000"/>
          </a:schemeClr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600" b="1" i="0" u="none" strike="noStrike" cap="none" normalizeH="0" baseline="0" dirty="0">
              <a:ln/>
              <a:effectLst/>
              <a:latin typeface="Cambria" pitchFamily="18" charset="0"/>
              <a:cs typeface="Arial" charset="0"/>
            </a:rPr>
            <a:t>8. Enregistrer dans le livre de dispensation</a:t>
          </a:r>
        </a:p>
      </dgm:t>
    </dgm:pt>
    <dgm:pt modelId="{B0FDEDC5-7F72-4318-81EF-CFDC4CEEF6F3}" type="parTrans" cxnId="{4DD65326-5531-4482-BEAC-DC51D1794A8E}">
      <dgm:prSet/>
      <dgm:spPr/>
      <dgm:t>
        <a:bodyPr/>
        <a:lstStyle/>
        <a:p>
          <a:endParaRPr lang="en-US" dirty="0"/>
        </a:p>
      </dgm:t>
    </dgm:pt>
    <dgm:pt modelId="{8DB89202-9046-42C4-9E0F-4D51FFECA6CB}" type="sibTrans" cxnId="{4DD65326-5531-4482-BEAC-DC51D1794A8E}">
      <dgm:prSet/>
      <dgm:spPr/>
      <dgm:t>
        <a:bodyPr/>
        <a:lstStyle/>
        <a:p>
          <a:endParaRPr lang="en-US"/>
        </a:p>
      </dgm:t>
    </dgm:pt>
    <dgm:pt modelId="{B5301026-A90E-4700-ACD9-638BD511336C}">
      <dgm:prSet custT="1"/>
      <dgm:spPr>
        <a:solidFill>
          <a:schemeClr val="accent6">
            <a:lumMod val="50000"/>
          </a:schemeClr>
        </a:solidFill>
      </dgm:spPr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600" b="1" i="0" u="none" strike="noStrike" cap="none" normalizeH="0" baseline="0" dirty="0">
              <a:ln/>
              <a:effectLst/>
              <a:latin typeface="Cambria" pitchFamily="18" charset="0"/>
              <a:cs typeface="Arial" charset="0"/>
            </a:rPr>
            <a:t>1</a:t>
          </a:r>
          <a:r>
            <a:rPr kumimoji="0" lang="fr-FR" sz="1800" b="1" i="0" u="none" strike="noStrike" cap="none" normalizeH="0" baseline="0" dirty="0">
              <a:ln/>
              <a:effectLst/>
              <a:latin typeface="Cambria" pitchFamily="18" charset="0"/>
              <a:cs typeface="Arial" charset="0"/>
            </a:rPr>
            <a:t>. </a:t>
          </a:r>
          <a:r>
            <a:rPr kumimoji="0" lang="fr-FR" sz="1600" b="1" i="0" u="none" strike="noStrike" cap="none" normalizeH="0" baseline="0" dirty="0">
              <a:ln/>
              <a:effectLst/>
              <a:latin typeface="Cambria" pitchFamily="18" charset="0"/>
              <a:cs typeface="Arial" charset="0"/>
            </a:rPr>
            <a:t>Lire et interpréter l'ordonnance</a:t>
          </a:r>
          <a:endParaRPr kumimoji="0" lang="fr-FR" sz="1400" b="1" i="0" u="none" strike="noStrike" cap="none" normalizeH="0" baseline="-25000" dirty="0">
            <a:ln/>
            <a:effectLst/>
            <a:latin typeface="Cambria" pitchFamily="18" charset="0"/>
            <a:ea typeface="SimSun" pitchFamily="2" charset="-122"/>
            <a:cs typeface="Arial" charset="0"/>
          </a:endParaRPr>
        </a:p>
      </dgm:t>
    </dgm:pt>
    <dgm:pt modelId="{40CB136E-2A35-4E70-BF6B-E8E2EA70155A}" type="parTrans" cxnId="{72102611-D989-4923-9C17-746917A30175}">
      <dgm:prSet/>
      <dgm:spPr/>
      <dgm:t>
        <a:bodyPr/>
        <a:lstStyle/>
        <a:p>
          <a:endParaRPr lang="en-US" dirty="0"/>
        </a:p>
      </dgm:t>
    </dgm:pt>
    <dgm:pt modelId="{C6996484-5D1B-4D4B-81F4-9C813C55CEE8}" type="sibTrans" cxnId="{72102611-D989-4923-9C17-746917A30175}">
      <dgm:prSet/>
      <dgm:spPr/>
      <dgm:t>
        <a:bodyPr/>
        <a:lstStyle/>
        <a:p>
          <a:endParaRPr lang="en-US"/>
        </a:p>
      </dgm:t>
    </dgm:pt>
    <dgm:pt modelId="{465D41D8-76B6-4647-B641-914FD58483FA}">
      <dgm:prSet custT="1"/>
      <dgm:spPr>
        <a:solidFill>
          <a:schemeClr val="accent4">
            <a:lumMod val="50000"/>
          </a:schemeClr>
        </a:solidFill>
      </dgm:spPr>
      <dgm:t>
        <a:bodyPr/>
        <a:lstStyle/>
        <a:p>
          <a:pPr marL="0" marR="0" lvl="0" indent="0" algn="ctr" defTabSz="914400" rtl="0" eaLnBrk="0" fontAlgn="base" latinLnBrk="0" hangingPunct="0">
            <a:lnSpc>
              <a:spcPct val="80000"/>
            </a:lnSpc>
            <a:spcBef>
              <a:spcPct val="2000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600" b="1" i="0" u="none" strike="noStrike" cap="none" normalizeH="0" baseline="0" dirty="0">
              <a:ln/>
              <a:effectLst/>
              <a:latin typeface="Cambria" pitchFamily="18" charset="0"/>
              <a:cs typeface="Arial" charset="0"/>
            </a:rPr>
            <a:t>2. </a:t>
          </a:r>
          <a:r>
            <a:rPr kumimoji="0" lang="fr-FR" sz="1400" b="1" i="0" u="none" strike="noStrike" cap="none" normalizeH="0" baseline="0" dirty="0">
              <a:ln/>
              <a:effectLst/>
              <a:latin typeface="Cambria" pitchFamily="18" charset="0"/>
              <a:cs typeface="Arial" charset="0"/>
            </a:rPr>
            <a:t>Préparer/collecter le médicament à dispenser</a:t>
          </a:r>
        </a:p>
      </dgm:t>
    </dgm:pt>
    <dgm:pt modelId="{242243E1-E56C-4B3D-9132-E2EE9A7F002A}" type="parTrans" cxnId="{30D99D8F-C74F-40ED-BFA5-3EFA0DB88803}">
      <dgm:prSet/>
      <dgm:spPr/>
      <dgm:t>
        <a:bodyPr/>
        <a:lstStyle/>
        <a:p>
          <a:endParaRPr lang="en-US" dirty="0"/>
        </a:p>
      </dgm:t>
    </dgm:pt>
    <dgm:pt modelId="{ABB01527-00DE-4827-8F2B-1DD7FC28285C}" type="sibTrans" cxnId="{30D99D8F-C74F-40ED-BFA5-3EFA0DB88803}">
      <dgm:prSet/>
      <dgm:spPr/>
      <dgm:t>
        <a:bodyPr/>
        <a:lstStyle/>
        <a:p>
          <a:endParaRPr lang="en-US"/>
        </a:p>
      </dgm:t>
    </dgm:pt>
    <dgm:pt modelId="{4D037C7A-8162-4D44-882A-74F84B90E9E0}">
      <dgm:prSet custT="1"/>
      <dgm:spPr>
        <a:solidFill>
          <a:schemeClr val="accent3">
            <a:lumMod val="50000"/>
          </a:schemeClr>
        </a:solidFill>
      </dgm:spPr>
      <dgm:t>
        <a:bodyPr/>
        <a:lstStyle/>
        <a:p>
          <a:pPr marL="0" marR="0" lvl="0" indent="0" algn="ctr" defTabSz="914400" rtl="0" eaLnBrk="0" fontAlgn="base" latinLnBrk="0" hangingPunct="0">
            <a:lnSpc>
              <a:spcPct val="8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400" b="1" i="0" u="none" strike="noStrike" cap="none" normalizeH="0" baseline="0" dirty="0">
              <a:ln/>
              <a:effectLst/>
              <a:latin typeface="Cambria" pitchFamily="18" charset="0"/>
              <a:cs typeface="Arial" charset="0"/>
            </a:rPr>
            <a:t>3. Étiqueter l'enveloppe</a:t>
          </a:r>
        </a:p>
      </dgm:t>
    </dgm:pt>
    <dgm:pt modelId="{0449E459-FE13-450D-A825-1DC8E61C7189}" type="parTrans" cxnId="{C4D0D37A-43C6-4165-A8AC-EFA891BA8F50}">
      <dgm:prSet/>
      <dgm:spPr/>
      <dgm:t>
        <a:bodyPr/>
        <a:lstStyle/>
        <a:p>
          <a:endParaRPr lang="en-US" dirty="0"/>
        </a:p>
      </dgm:t>
    </dgm:pt>
    <dgm:pt modelId="{6789792D-C3BC-48BD-97E3-F151C58C0A63}" type="sibTrans" cxnId="{C4D0D37A-43C6-4165-A8AC-EFA891BA8F50}">
      <dgm:prSet/>
      <dgm:spPr/>
      <dgm:t>
        <a:bodyPr/>
        <a:lstStyle/>
        <a:p>
          <a:endParaRPr lang="en-US"/>
        </a:p>
      </dgm:t>
    </dgm:pt>
    <dgm:pt modelId="{F6868086-62FC-4F85-8DD5-B7F06B0E2DDA}">
      <dgm:prSet custT="1"/>
      <dgm:spPr>
        <a:solidFill>
          <a:schemeClr val="bg2">
            <a:lumMod val="10000"/>
          </a:schemeClr>
        </a:solidFill>
      </dgm:spPr>
      <dgm:t>
        <a:bodyPr/>
        <a:lstStyle/>
        <a:p>
          <a:pPr marL="0" marR="0" lvl="0" indent="0" algn="l" defTabSz="914400" rtl="0" eaLnBrk="0" fontAlgn="base" latinLnBrk="0" hangingPunct="0">
            <a:lnSpc>
              <a:spcPct val="8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400" b="1" i="0" u="none" strike="noStrike" cap="none" normalizeH="0" baseline="0" dirty="0">
              <a:ln/>
              <a:effectLst/>
              <a:latin typeface="Cambria" pitchFamily="18" charset="0"/>
              <a:cs typeface="Arial" charset="0"/>
            </a:rPr>
            <a:t>4.Calculer la quantité, le coût et mesurer la bonne quantité du médicament </a:t>
          </a:r>
        </a:p>
      </dgm:t>
    </dgm:pt>
    <dgm:pt modelId="{1963D3F6-BACF-4C60-8434-98EAAA9B5FD2}" type="parTrans" cxnId="{DD679648-67C5-41A6-932A-57DF53824556}">
      <dgm:prSet/>
      <dgm:spPr/>
      <dgm:t>
        <a:bodyPr/>
        <a:lstStyle/>
        <a:p>
          <a:endParaRPr lang="en-US" dirty="0"/>
        </a:p>
      </dgm:t>
    </dgm:pt>
    <dgm:pt modelId="{5FAB61D8-A49E-444E-9432-DC6A37138E9E}" type="sibTrans" cxnId="{DD679648-67C5-41A6-932A-57DF53824556}">
      <dgm:prSet/>
      <dgm:spPr/>
      <dgm:t>
        <a:bodyPr/>
        <a:lstStyle/>
        <a:p>
          <a:endParaRPr lang="en-US"/>
        </a:p>
      </dgm:t>
    </dgm:pt>
    <dgm:pt modelId="{521581B1-1796-46DA-9E00-DA993170D9FB}">
      <dgm:prSet custT="1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fr-FR" sz="1600" b="1" dirty="0">
              <a:latin typeface="Cambria" pitchFamily="18" charset="0"/>
            </a:rPr>
            <a:t>5. Emballer le médicament</a:t>
          </a:r>
        </a:p>
      </dgm:t>
    </dgm:pt>
    <dgm:pt modelId="{81CABCB6-AB3B-4346-B227-AE13BE97FC91}" type="parTrans" cxnId="{32EBAE82-9910-4123-9BC8-25DF0DECB1E9}">
      <dgm:prSet/>
      <dgm:spPr/>
      <dgm:t>
        <a:bodyPr/>
        <a:lstStyle/>
        <a:p>
          <a:endParaRPr lang="en-US" dirty="0"/>
        </a:p>
      </dgm:t>
    </dgm:pt>
    <dgm:pt modelId="{B12FC6ED-64AE-4966-B7B6-86E62ED7B425}" type="sibTrans" cxnId="{32EBAE82-9910-4123-9BC8-25DF0DECB1E9}">
      <dgm:prSet/>
      <dgm:spPr/>
      <dgm:t>
        <a:bodyPr/>
        <a:lstStyle/>
        <a:p>
          <a:endParaRPr lang="en-US"/>
        </a:p>
      </dgm:t>
    </dgm:pt>
    <dgm:pt modelId="{40FF7821-FA99-4EA6-8ED5-23890C2E2833}">
      <dgm:prSet custT="1"/>
      <dgm:spPr>
        <a:solidFill>
          <a:srgbClr val="FF0000"/>
        </a:solidFill>
      </dgm:spPr>
      <dgm:t>
        <a:bodyPr/>
        <a:lstStyle/>
        <a:p>
          <a:r>
            <a:rPr lang="fr-FR" sz="1600" b="1" dirty="0">
              <a:latin typeface="Cambria" pitchFamily="18" charset="0"/>
            </a:rPr>
            <a:t>6. Relire l'ordonnance</a:t>
          </a:r>
        </a:p>
      </dgm:t>
    </dgm:pt>
    <dgm:pt modelId="{0FE30477-D484-4CD8-B7D9-630B633ACE5A}" type="parTrans" cxnId="{FAD58467-06E0-4316-984B-F74D5EDF112B}">
      <dgm:prSet/>
      <dgm:spPr/>
      <dgm:t>
        <a:bodyPr/>
        <a:lstStyle/>
        <a:p>
          <a:endParaRPr lang="en-US" dirty="0"/>
        </a:p>
      </dgm:t>
    </dgm:pt>
    <dgm:pt modelId="{3EEE13CB-6719-44A4-B418-F700CAABD19E}" type="sibTrans" cxnId="{FAD58467-06E0-4316-984B-F74D5EDF112B}">
      <dgm:prSet/>
      <dgm:spPr/>
      <dgm:t>
        <a:bodyPr/>
        <a:lstStyle/>
        <a:p>
          <a:endParaRPr lang="en-US"/>
        </a:p>
      </dgm:t>
    </dgm:pt>
    <dgm:pt modelId="{2E567C76-A896-459D-BF0F-6CD9974BF747}">
      <dgm:prSet custT="1"/>
      <dgm:spPr>
        <a:solidFill>
          <a:srgbClr val="FFFF00"/>
        </a:solidFill>
      </dgm:spPr>
      <dgm:t>
        <a:bodyPr/>
        <a:lstStyle/>
        <a:p>
          <a:r>
            <a:rPr lang="fr-FR" sz="1600" b="1" dirty="0">
              <a:solidFill>
                <a:schemeClr val="tx1"/>
              </a:solidFill>
              <a:latin typeface="Cambria" pitchFamily="18" charset="0"/>
            </a:rPr>
            <a:t>7. Dél</a:t>
          </a:r>
          <a:r>
            <a:rPr lang="fr-FR" sz="1600" b="1" noProof="0" dirty="0">
              <a:solidFill>
                <a:schemeClr val="tx1"/>
              </a:solidFill>
              <a:latin typeface="Cambria" pitchFamily="18" charset="0"/>
            </a:rPr>
            <a:t>ivrer et conseiller le client</a:t>
          </a:r>
        </a:p>
      </dgm:t>
    </dgm:pt>
    <dgm:pt modelId="{74287F36-EFD9-4E3A-A0A7-48DB667300EB}" type="parTrans" cxnId="{39D46D75-CF01-41E8-8D25-17473847C6A2}">
      <dgm:prSet/>
      <dgm:spPr/>
      <dgm:t>
        <a:bodyPr/>
        <a:lstStyle/>
        <a:p>
          <a:endParaRPr lang="en-US" dirty="0"/>
        </a:p>
      </dgm:t>
    </dgm:pt>
    <dgm:pt modelId="{9104FA87-ACA4-4466-A57F-3FD5EDB25EE2}" type="sibTrans" cxnId="{39D46D75-CF01-41E8-8D25-17473847C6A2}">
      <dgm:prSet/>
      <dgm:spPr/>
      <dgm:t>
        <a:bodyPr/>
        <a:lstStyle/>
        <a:p>
          <a:endParaRPr lang="en-US"/>
        </a:p>
      </dgm:t>
    </dgm:pt>
    <dgm:pt modelId="{EA433FB0-6419-40C4-B020-E8FAA1F7E810}" type="pres">
      <dgm:prSet presAssocID="{F8BADDEF-A69D-4530-BF5A-B8CBDC992A50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1485EC55-4F7A-4E8D-97CE-208C8B06D68C}" type="pres">
      <dgm:prSet presAssocID="{EC5F0F83-8BA5-43DF-99A3-248FF77FD02C}" presName="centerShape" presStyleLbl="node0" presStyleIdx="0" presStyleCnt="1" custScaleX="117477" custScaleY="115501" custLinFactNeighborX="-1105" custLinFactNeighborY="-1122"/>
      <dgm:spPr/>
    </dgm:pt>
    <dgm:pt modelId="{AF37524E-AFBA-48B0-81A2-8A9DFFA0C220}" type="pres">
      <dgm:prSet presAssocID="{74287F36-EFD9-4E3A-A0A7-48DB667300EB}" presName="Name9" presStyleLbl="parChTrans1D2" presStyleIdx="0" presStyleCnt="8"/>
      <dgm:spPr/>
    </dgm:pt>
    <dgm:pt modelId="{DFA07F90-C004-4270-954F-B372C7483CBE}" type="pres">
      <dgm:prSet presAssocID="{74287F36-EFD9-4E3A-A0A7-48DB667300EB}" presName="connTx" presStyleLbl="parChTrans1D2" presStyleIdx="0" presStyleCnt="8"/>
      <dgm:spPr/>
    </dgm:pt>
    <dgm:pt modelId="{10E40267-EAB9-41CA-94C0-4B97ADF9AD6C}" type="pres">
      <dgm:prSet presAssocID="{2E567C76-A896-459D-BF0F-6CD9974BF747}" presName="node" presStyleLbl="node1" presStyleIdx="0" presStyleCnt="8" custScaleX="171129" custScaleY="87124" custRadScaleRad="99298" custRadScaleInc="-7938">
        <dgm:presLayoutVars>
          <dgm:bulletEnabled val="1"/>
        </dgm:presLayoutVars>
      </dgm:prSet>
      <dgm:spPr/>
    </dgm:pt>
    <dgm:pt modelId="{9C2BDD1F-0F3C-458C-A145-C2FF3362808C}" type="pres">
      <dgm:prSet presAssocID="{B0FDEDC5-7F72-4318-81EF-CFDC4CEEF6F3}" presName="Name9" presStyleLbl="parChTrans1D2" presStyleIdx="1" presStyleCnt="8"/>
      <dgm:spPr/>
    </dgm:pt>
    <dgm:pt modelId="{306146AB-8024-48B3-B1B4-D3D5B2987272}" type="pres">
      <dgm:prSet presAssocID="{B0FDEDC5-7F72-4318-81EF-CFDC4CEEF6F3}" presName="connTx" presStyleLbl="parChTrans1D2" presStyleIdx="1" presStyleCnt="8"/>
      <dgm:spPr/>
    </dgm:pt>
    <dgm:pt modelId="{0070EA16-9ADC-477A-9E4B-E36428A25166}" type="pres">
      <dgm:prSet presAssocID="{A250ADF3-BF37-4EF3-BD1E-AF67C9588B5D}" presName="node" presStyleLbl="node1" presStyleIdx="1" presStyleCnt="8" custScaleX="187006" custScaleY="102862" custRadScaleRad="126680" custRadScaleInc="-454460">
        <dgm:presLayoutVars>
          <dgm:bulletEnabled val="1"/>
        </dgm:presLayoutVars>
      </dgm:prSet>
      <dgm:spPr/>
    </dgm:pt>
    <dgm:pt modelId="{B5147CBA-02CA-4440-8AA9-DE01E25D8AE0}" type="pres">
      <dgm:prSet presAssocID="{40CB136E-2A35-4E70-BF6B-E8E2EA70155A}" presName="Name9" presStyleLbl="parChTrans1D2" presStyleIdx="2" presStyleCnt="8"/>
      <dgm:spPr/>
    </dgm:pt>
    <dgm:pt modelId="{2B406A2C-0DD4-4EB1-812D-2F2CD02C1F6B}" type="pres">
      <dgm:prSet presAssocID="{40CB136E-2A35-4E70-BF6B-E8E2EA70155A}" presName="connTx" presStyleLbl="parChTrans1D2" presStyleIdx="2" presStyleCnt="8"/>
      <dgm:spPr/>
    </dgm:pt>
    <dgm:pt modelId="{0BB7A13B-8B6F-43E2-9D78-0E8C964F1DF1}" type="pres">
      <dgm:prSet presAssocID="{B5301026-A90E-4700-ACD9-638BD511336C}" presName="node" presStyleLbl="node1" presStyleIdx="2" presStyleCnt="8" custScaleX="151124" custScaleY="110826" custRadScaleRad="146951" custRadScaleInc="-795146">
        <dgm:presLayoutVars>
          <dgm:bulletEnabled val="1"/>
        </dgm:presLayoutVars>
      </dgm:prSet>
      <dgm:spPr/>
    </dgm:pt>
    <dgm:pt modelId="{43E4DE14-617B-4909-A44B-04E4E7E39BE4}" type="pres">
      <dgm:prSet presAssocID="{242243E1-E56C-4B3D-9132-E2EE9A7F002A}" presName="Name9" presStyleLbl="parChTrans1D2" presStyleIdx="3" presStyleCnt="8"/>
      <dgm:spPr/>
    </dgm:pt>
    <dgm:pt modelId="{B0BACAE6-AA75-4D18-B69C-A6D55DE2253E}" type="pres">
      <dgm:prSet presAssocID="{242243E1-E56C-4B3D-9132-E2EE9A7F002A}" presName="connTx" presStyleLbl="parChTrans1D2" presStyleIdx="3" presStyleCnt="8"/>
      <dgm:spPr/>
    </dgm:pt>
    <dgm:pt modelId="{76E93AB1-19C9-41C7-8634-BC9D2476AD78}" type="pres">
      <dgm:prSet presAssocID="{465D41D8-76B6-4647-B641-914FD58483FA}" presName="node" presStyleLbl="node1" presStyleIdx="3" presStyleCnt="8" custScaleX="144738" custRadScaleRad="146353" custRadScaleInc="453214">
        <dgm:presLayoutVars>
          <dgm:bulletEnabled val="1"/>
        </dgm:presLayoutVars>
      </dgm:prSet>
      <dgm:spPr/>
    </dgm:pt>
    <dgm:pt modelId="{C550902A-8037-4162-859C-7A9203F2BAD1}" type="pres">
      <dgm:prSet presAssocID="{0449E459-FE13-450D-A825-1DC8E61C7189}" presName="Name9" presStyleLbl="parChTrans1D2" presStyleIdx="4" presStyleCnt="8"/>
      <dgm:spPr/>
    </dgm:pt>
    <dgm:pt modelId="{46861334-AE63-499E-878A-E4082CDFB222}" type="pres">
      <dgm:prSet presAssocID="{0449E459-FE13-450D-A825-1DC8E61C7189}" presName="connTx" presStyleLbl="parChTrans1D2" presStyleIdx="4" presStyleCnt="8"/>
      <dgm:spPr/>
    </dgm:pt>
    <dgm:pt modelId="{E6703EA6-6423-4396-91FA-8FA48C066C42}" type="pres">
      <dgm:prSet presAssocID="{4D037C7A-8162-4D44-882A-74F84B90E9E0}" presName="node" presStyleLbl="node1" presStyleIdx="4" presStyleCnt="8" custScaleX="151162" custRadScaleRad="100255" custRadScaleInc="3835">
        <dgm:presLayoutVars>
          <dgm:bulletEnabled val="1"/>
        </dgm:presLayoutVars>
      </dgm:prSet>
      <dgm:spPr/>
    </dgm:pt>
    <dgm:pt modelId="{0F179FBD-CE7A-4419-9214-F409E1069471}" type="pres">
      <dgm:prSet presAssocID="{1963D3F6-BACF-4C60-8434-98EAAA9B5FD2}" presName="Name9" presStyleLbl="parChTrans1D2" presStyleIdx="5" presStyleCnt="8"/>
      <dgm:spPr/>
    </dgm:pt>
    <dgm:pt modelId="{35DB885D-513E-478F-BD7E-EB075D95DCE3}" type="pres">
      <dgm:prSet presAssocID="{1963D3F6-BACF-4C60-8434-98EAAA9B5FD2}" presName="connTx" presStyleLbl="parChTrans1D2" presStyleIdx="5" presStyleCnt="8"/>
      <dgm:spPr/>
    </dgm:pt>
    <dgm:pt modelId="{20EFE8E0-D4F1-49F4-9E3B-A6B2B18BAA86}" type="pres">
      <dgm:prSet presAssocID="{F6868086-62FC-4F85-8DD5-B7F06B0E2DDA}" presName="node" presStyleLbl="node1" presStyleIdx="5" presStyleCnt="8" custScaleX="186127" custScaleY="115541" custRadScaleRad="148191" custRadScaleInc="-453543">
        <dgm:presLayoutVars>
          <dgm:bulletEnabled val="1"/>
        </dgm:presLayoutVars>
      </dgm:prSet>
      <dgm:spPr/>
    </dgm:pt>
    <dgm:pt modelId="{A8C1B090-930A-47BB-B402-CAEDB155AE4E}" type="pres">
      <dgm:prSet presAssocID="{81CABCB6-AB3B-4346-B227-AE13BE97FC91}" presName="Name9" presStyleLbl="parChTrans1D2" presStyleIdx="6" presStyleCnt="8"/>
      <dgm:spPr/>
    </dgm:pt>
    <dgm:pt modelId="{CE5DC202-9F7C-4EF5-821D-C9D1ADEBCBAE}" type="pres">
      <dgm:prSet presAssocID="{81CABCB6-AB3B-4346-B227-AE13BE97FC91}" presName="connTx" presStyleLbl="parChTrans1D2" presStyleIdx="6" presStyleCnt="8"/>
      <dgm:spPr/>
    </dgm:pt>
    <dgm:pt modelId="{00C93F92-F198-4F32-94A7-2808D85CA9AE}" type="pres">
      <dgm:prSet presAssocID="{521581B1-1796-46DA-9E00-DA993170D9FB}" presName="node" presStyleLbl="node1" presStyleIdx="6" presStyleCnt="8" custScaleX="134064" custScaleY="125041" custRadScaleRad="146342" custRadScaleInc="795912">
        <dgm:presLayoutVars>
          <dgm:bulletEnabled val="1"/>
        </dgm:presLayoutVars>
      </dgm:prSet>
      <dgm:spPr/>
    </dgm:pt>
    <dgm:pt modelId="{C7860B3E-F925-457F-B1A8-6A9F0AD75F4D}" type="pres">
      <dgm:prSet presAssocID="{0FE30477-D484-4CD8-B7D9-630B633ACE5A}" presName="Name9" presStyleLbl="parChTrans1D2" presStyleIdx="7" presStyleCnt="8"/>
      <dgm:spPr/>
    </dgm:pt>
    <dgm:pt modelId="{5A721B04-47C8-4FD8-BF16-7F46871350A5}" type="pres">
      <dgm:prSet presAssocID="{0FE30477-D484-4CD8-B7D9-630B633ACE5A}" presName="connTx" presStyleLbl="parChTrans1D2" presStyleIdx="7" presStyleCnt="8"/>
      <dgm:spPr/>
    </dgm:pt>
    <dgm:pt modelId="{D96F4981-9D80-4652-A853-4EBB70F87CB3}" type="pres">
      <dgm:prSet presAssocID="{40FF7821-FA99-4EA6-8ED5-23890C2E2833}" presName="node" presStyleLbl="node1" presStyleIdx="7" presStyleCnt="8" custScaleX="164312" custRadScaleRad="133731" custRadScaleInc="435390">
        <dgm:presLayoutVars>
          <dgm:bulletEnabled val="1"/>
        </dgm:presLayoutVars>
      </dgm:prSet>
      <dgm:spPr/>
    </dgm:pt>
  </dgm:ptLst>
  <dgm:cxnLst>
    <dgm:cxn modelId="{2391600F-D0C1-40EA-BCCA-8C53E934C3E2}" type="presOf" srcId="{40CB136E-2A35-4E70-BF6B-E8E2EA70155A}" destId="{2B406A2C-0DD4-4EB1-812D-2F2CD02C1F6B}" srcOrd="1" destOrd="0" presId="urn:microsoft.com/office/officeart/2005/8/layout/radial1"/>
    <dgm:cxn modelId="{72102611-D989-4923-9C17-746917A30175}" srcId="{EC5F0F83-8BA5-43DF-99A3-248FF77FD02C}" destId="{B5301026-A90E-4700-ACD9-638BD511336C}" srcOrd="2" destOrd="0" parTransId="{40CB136E-2A35-4E70-BF6B-E8E2EA70155A}" sibTransId="{C6996484-5D1B-4D4B-81F4-9C813C55CEE8}"/>
    <dgm:cxn modelId="{2129A112-F4B8-44E5-BC48-8F05110B28CD}" type="presOf" srcId="{A250ADF3-BF37-4EF3-BD1E-AF67C9588B5D}" destId="{0070EA16-9ADC-477A-9E4B-E36428A25166}" srcOrd="0" destOrd="0" presId="urn:microsoft.com/office/officeart/2005/8/layout/radial1"/>
    <dgm:cxn modelId="{F6877617-6C8C-45E0-A717-AC7F778DBACE}" type="presOf" srcId="{242243E1-E56C-4B3D-9132-E2EE9A7F002A}" destId="{B0BACAE6-AA75-4D18-B69C-A6D55DE2253E}" srcOrd="1" destOrd="0" presId="urn:microsoft.com/office/officeart/2005/8/layout/radial1"/>
    <dgm:cxn modelId="{23DCEA21-4BD2-478B-8904-C69515E06F24}" type="presOf" srcId="{0FE30477-D484-4CD8-B7D9-630B633ACE5A}" destId="{5A721B04-47C8-4FD8-BF16-7F46871350A5}" srcOrd="1" destOrd="0" presId="urn:microsoft.com/office/officeart/2005/8/layout/radial1"/>
    <dgm:cxn modelId="{4DD65326-5531-4482-BEAC-DC51D1794A8E}" srcId="{EC5F0F83-8BA5-43DF-99A3-248FF77FD02C}" destId="{A250ADF3-BF37-4EF3-BD1E-AF67C9588B5D}" srcOrd="1" destOrd="0" parTransId="{B0FDEDC5-7F72-4318-81EF-CFDC4CEEF6F3}" sibTransId="{8DB89202-9046-42C4-9E0F-4D51FFECA6CB}"/>
    <dgm:cxn modelId="{56139B27-5C5F-4C5B-A7AA-21715FAC0879}" type="presOf" srcId="{B0FDEDC5-7F72-4318-81EF-CFDC4CEEF6F3}" destId="{9C2BDD1F-0F3C-458C-A145-C2FF3362808C}" srcOrd="0" destOrd="0" presId="urn:microsoft.com/office/officeart/2005/8/layout/radial1"/>
    <dgm:cxn modelId="{37C93630-BD4C-4B4D-B570-B61ECEBDB51F}" type="presOf" srcId="{B0FDEDC5-7F72-4318-81EF-CFDC4CEEF6F3}" destId="{306146AB-8024-48B3-B1B4-D3D5B2987272}" srcOrd="1" destOrd="0" presId="urn:microsoft.com/office/officeart/2005/8/layout/radial1"/>
    <dgm:cxn modelId="{3C8D0C45-5D85-4DA2-A61F-4397353E6203}" type="presOf" srcId="{0449E459-FE13-450D-A825-1DC8E61C7189}" destId="{C550902A-8037-4162-859C-7A9203F2BAD1}" srcOrd="0" destOrd="0" presId="urn:microsoft.com/office/officeart/2005/8/layout/radial1"/>
    <dgm:cxn modelId="{CEF47365-D406-48FB-B722-835964A319AD}" type="presOf" srcId="{EC5F0F83-8BA5-43DF-99A3-248FF77FD02C}" destId="{1485EC55-4F7A-4E8D-97CE-208C8B06D68C}" srcOrd="0" destOrd="0" presId="urn:microsoft.com/office/officeart/2005/8/layout/radial1"/>
    <dgm:cxn modelId="{FAD58467-06E0-4316-984B-F74D5EDF112B}" srcId="{EC5F0F83-8BA5-43DF-99A3-248FF77FD02C}" destId="{40FF7821-FA99-4EA6-8ED5-23890C2E2833}" srcOrd="7" destOrd="0" parTransId="{0FE30477-D484-4CD8-B7D9-630B633ACE5A}" sibTransId="{3EEE13CB-6719-44A4-B418-F700CAABD19E}"/>
    <dgm:cxn modelId="{CDEB5868-344F-46F3-9122-A1C42A7CC49A}" type="presOf" srcId="{81CABCB6-AB3B-4346-B227-AE13BE97FC91}" destId="{CE5DC202-9F7C-4EF5-821D-C9D1ADEBCBAE}" srcOrd="1" destOrd="0" presId="urn:microsoft.com/office/officeart/2005/8/layout/radial1"/>
    <dgm:cxn modelId="{DD679648-67C5-41A6-932A-57DF53824556}" srcId="{EC5F0F83-8BA5-43DF-99A3-248FF77FD02C}" destId="{F6868086-62FC-4F85-8DD5-B7F06B0E2DDA}" srcOrd="5" destOrd="0" parTransId="{1963D3F6-BACF-4C60-8434-98EAAA9B5FD2}" sibTransId="{5FAB61D8-A49E-444E-9432-DC6A37138E9E}"/>
    <dgm:cxn modelId="{2D48CF54-A6B8-449E-9A18-B3EAC443C47E}" type="presOf" srcId="{F6868086-62FC-4F85-8DD5-B7F06B0E2DDA}" destId="{20EFE8E0-D4F1-49F4-9E3B-A6B2B18BAA86}" srcOrd="0" destOrd="0" presId="urn:microsoft.com/office/officeart/2005/8/layout/radial1"/>
    <dgm:cxn modelId="{39D46D75-CF01-41E8-8D25-17473847C6A2}" srcId="{EC5F0F83-8BA5-43DF-99A3-248FF77FD02C}" destId="{2E567C76-A896-459D-BF0F-6CD9974BF747}" srcOrd="0" destOrd="0" parTransId="{74287F36-EFD9-4E3A-A0A7-48DB667300EB}" sibTransId="{9104FA87-ACA4-4466-A57F-3FD5EDB25EE2}"/>
    <dgm:cxn modelId="{4B1BE175-7641-4400-AE4B-89C22C3C1F3C}" type="presOf" srcId="{465D41D8-76B6-4647-B641-914FD58483FA}" destId="{76E93AB1-19C9-41C7-8634-BC9D2476AD78}" srcOrd="0" destOrd="0" presId="urn:microsoft.com/office/officeart/2005/8/layout/radial1"/>
    <dgm:cxn modelId="{C4D0D37A-43C6-4165-A8AC-EFA891BA8F50}" srcId="{EC5F0F83-8BA5-43DF-99A3-248FF77FD02C}" destId="{4D037C7A-8162-4D44-882A-74F84B90E9E0}" srcOrd="4" destOrd="0" parTransId="{0449E459-FE13-450D-A825-1DC8E61C7189}" sibTransId="{6789792D-C3BC-48BD-97E3-F151C58C0A63}"/>
    <dgm:cxn modelId="{7883B67D-B886-4E22-8A2E-57EBB70D4AD2}" type="presOf" srcId="{74287F36-EFD9-4E3A-A0A7-48DB667300EB}" destId="{AF37524E-AFBA-48B0-81A2-8A9DFFA0C220}" srcOrd="0" destOrd="0" presId="urn:microsoft.com/office/officeart/2005/8/layout/radial1"/>
    <dgm:cxn modelId="{32EBAE82-9910-4123-9BC8-25DF0DECB1E9}" srcId="{EC5F0F83-8BA5-43DF-99A3-248FF77FD02C}" destId="{521581B1-1796-46DA-9E00-DA993170D9FB}" srcOrd="6" destOrd="0" parTransId="{81CABCB6-AB3B-4346-B227-AE13BE97FC91}" sibTransId="{B12FC6ED-64AE-4966-B7B6-86E62ED7B425}"/>
    <dgm:cxn modelId="{F659178E-18CC-4392-9E8F-A77AD73B0141}" type="presOf" srcId="{521581B1-1796-46DA-9E00-DA993170D9FB}" destId="{00C93F92-F198-4F32-94A7-2808D85CA9AE}" srcOrd="0" destOrd="0" presId="urn:microsoft.com/office/officeart/2005/8/layout/radial1"/>
    <dgm:cxn modelId="{30D99D8F-C74F-40ED-BFA5-3EFA0DB88803}" srcId="{EC5F0F83-8BA5-43DF-99A3-248FF77FD02C}" destId="{465D41D8-76B6-4647-B641-914FD58483FA}" srcOrd="3" destOrd="0" parTransId="{242243E1-E56C-4B3D-9132-E2EE9A7F002A}" sibTransId="{ABB01527-00DE-4827-8F2B-1DD7FC28285C}"/>
    <dgm:cxn modelId="{095CC196-7585-449E-AE1F-59884D2041FC}" type="presOf" srcId="{4D037C7A-8162-4D44-882A-74F84B90E9E0}" destId="{E6703EA6-6423-4396-91FA-8FA48C066C42}" srcOrd="0" destOrd="0" presId="urn:microsoft.com/office/officeart/2005/8/layout/radial1"/>
    <dgm:cxn modelId="{FEFC4BA6-6BB7-4199-9316-3EB655DD9786}" type="presOf" srcId="{0449E459-FE13-450D-A825-1DC8E61C7189}" destId="{46861334-AE63-499E-878A-E4082CDFB222}" srcOrd="1" destOrd="0" presId="urn:microsoft.com/office/officeart/2005/8/layout/radial1"/>
    <dgm:cxn modelId="{08EE80A6-676F-460D-A6AE-4755051ACFC3}" type="presOf" srcId="{74287F36-EFD9-4E3A-A0A7-48DB667300EB}" destId="{DFA07F90-C004-4270-954F-B372C7483CBE}" srcOrd="1" destOrd="0" presId="urn:microsoft.com/office/officeart/2005/8/layout/radial1"/>
    <dgm:cxn modelId="{52FA7DA7-6B3D-49C4-88F7-F9CE1FFF15D4}" type="presOf" srcId="{2E567C76-A896-459D-BF0F-6CD9974BF747}" destId="{10E40267-EAB9-41CA-94C0-4B97ADF9AD6C}" srcOrd="0" destOrd="0" presId="urn:microsoft.com/office/officeart/2005/8/layout/radial1"/>
    <dgm:cxn modelId="{071764AC-A780-4455-84A3-414EDA7C0A51}" type="presOf" srcId="{1963D3F6-BACF-4C60-8434-98EAAA9B5FD2}" destId="{35DB885D-513E-478F-BD7E-EB075D95DCE3}" srcOrd="1" destOrd="0" presId="urn:microsoft.com/office/officeart/2005/8/layout/radial1"/>
    <dgm:cxn modelId="{368A58AF-0CBD-4F08-A886-184DF60A5717}" type="presOf" srcId="{40CB136E-2A35-4E70-BF6B-E8E2EA70155A}" destId="{B5147CBA-02CA-4440-8AA9-DE01E25D8AE0}" srcOrd="0" destOrd="0" presId="urn:microsoft.com/office/officeart/2005/8/layout/radial1"/>
    <dgm:cxn modelId="{FD8D1AB3-EF2C-4BB6-9525-405BF751A97C}" type="presOf" srcId="{F8BADDEF-A69D-4530-BF5A-B8CBDC992A50}" destId="{EA433FB0-6419-40C4-B020-E8FAA1F7E810}" srcOrd="0" destOrd="0" presId="urn:microsoft.com/office/officeart/2005/8/layout/radial1"/>
    <dgm:cxn modelId="{385D48B3-3CE1-4BDD-A742-DBC3D6E38986}" srcId="{F8BADDEF-A69D-4530-BF5A-B8CBDC992A50}" destId="{EC5F0F83-8BA5-43DF-99A3-248FF77FD02C}" srcOrd="0" destOrd="0" parTransId="{FD55634F-E533-495E-9C04-2C70F4FF6EC6}" sibTransId="{08E8DB16-6DA4-4084-90B3-24D5067340C2}"/>
    <dgm:cxn modelId="{005242BD-4CD9-4991-B18E-00EA7990B664}" type="presOf" srcId="{1963D3F6-BACF-4C60-8434-98EAAA9B5FD2}" destId="{0F179FBD-CE7A-4419-9214-F409E1069471}" srcOrd="0" destOrd="0" presId="urn:microsoft.com/office/officeart/2005/8/layout/radial1"/>
    <dgm:cxn modelId="{EA0986C9-D977-4E6A-ACB9-34E660D5E843}" type="presOf" srcId="{0FE30477-D484-4CD8-B7D9-630B633ACE5A}" destId="{C7860B3E-F925-457F-B1A8-6A9F0AD75F4D}" srcOrd="0" destOrd="0" presId="urn:microsoft.com/office/officeart/2005/8/layout/radial1"/>
    <dgm:cxn modelId="{970BA0C9-0BB1-4672-9DCF-300F8E10B3DD}" type="presOf" srcId="{242243E1-E56C-4B3D-9132-E2EE9A7F002A}" destId="{43E4DE14-617B-4909-A44B-04E4E7E39BE4}" srcOrd="0" destOrd="0" presId="urn:microsoft.com/office/officeart/2005/8/layout/radial1"/>
    <dgm:cxn modelId="{9D5B0BD4-7DE8-4221-A007-61CCDE661B77}" type="presOf" srcId="{B5301026-A90E-4700-ACD9-638BD511336C}" destId="{0BB7A13B-8B6F-43E2-9D78-0E8C964F1DF1}" srcOrd="0" destOrd="0" presId="urn:microsoft.com/office/officeart/2005/8/layout/radial1"/>
    <dgm:cxn modelId="{634AF4D4-7708-4A10-9D29-5DF00A01564A}" type="presOf" srcId="{40FF7821-FA99-4EA6-8ED5-23890C2E2833}" destId="{D96F4981-9D80-4652-A853-4EBB70F87CB3}" srcOrd="0" destOrd="0" presId="urn:microsoft.com/office/officeart/2005/8/layout/radial1"/>
    <dgm:cxn modelId="{53E0D4D9-2B92-460E-AD09-8D4DDBEB5C88}" type="presOf" srcId="{81CABCB6-AB3B-4346-B227-AE13BE97FC91}" destId="{A8C1B090-930A-47BB-B402-CAEDB155AE4E}" srcOrd="0" destOrd="0" presId="urn:microsoft.com/office/officeart/2005/8/layout/radial1"/>
    <dgm:cxn modelId="{8DF29DB2-DB57-4385-A314-F6288453F031}" type="presParOf" srcId="{EA433FB0-6419-40C4-B020-E8FAA1F7E810}" destId="{1485EC55-4F7A-4E8D-97CE-208C8B06D68C}" srcOrd="0" destOrd="0" presId="urn:microsoft.com/office/officeart/2005/8/layout/radial1"/>
    <dgm:cxn modelId="{D3276C2C-23BB-428A-A100-911B0D9A5DCE}" type="presParOf" srcId="{EA433FB0-6419-40C4-B020-E8FAA1F7E810}" destId="{AF37524E-AFBA-48B0-81A2-8A9DFFA0C220}" srcOrd="1" destOrd="0" presId="urn:microsoft.com/office/officeart/2005/8/layout/radial1"/>
    <dgm:cxn modelId="{17E2CB32-10D2-44D6-9E46-72BB9D35153A}" type="presParOf" srcId="{AF37524E-AFBA-48B0-81A2-8A9DFFA0C220}" destId="{DFA07F90-C004-4270-954F-B372C7483CBE}" srcOrd="0" destOrd="0" presId="urn:microsoft.com/office/officeart/2005/8/layout/radial1"/>
    <dgm:cxn modelId="{DCC00D50-80FE-48EE-BEF6-BDC812F1F78B}" type="presParOf" srcId="{EA433FB0-6419-40C4-B020-E8FAA1F7E810}" destId="{10E40267-EAB9-41CA-94C0-4B97ADF9AD6C}" srcOrd="2" destOrd="0" presId="urn:microsoft.com/office/officeart/2005/8/layout/radial1"/>
    <dgm:cxn modelId="{9137876D-7F72-44B0-92E6-6F154D7185BE}" type="presParOf" srcId="{EA433FB0-6419-40C4-B020-E8FAA1F7E810}" destId="{9C2BDD1F-0F3C-458C-A145-C2FF3362808C}" srcOrd="3" destOrd="0" presId="urn:microsoft.com/office/officeart/2005/8/layout/radial1"/>
    <dgm:cxn modelId="{BA77DC2C-C979-48C7-ABE7-0E2E98618AC4}" type="presParOf" srcId="{9C2BDD1F-0F3C-458C-A145-C2FF3362808C}" destId="{306146AB-8024-48B3-B1B4-D3D5B2987272}" srcOrd="0" destOrd="0" presId="urn:microsoft.com/office/officeart/2005/8/layout/radial1"/>
    <dgm:cxn modelId="{F6B9C413-01CC-4B45-BCD4-3573BBD274B7}" type="presParOf" srcId="{EA433FB0-6419-40C4-B020-E8FAA1F7E810}" destId="{0070EA16-9ADC-477A-9E4B-E36428A25166}" srcOrd="4" destOrd="0" presId="urn:microsoft.com/office/officeart/2005/8/layout/radial1"/>
    <dgm:cxn modelId="{0A53DA04-56B4-43DE-8955-54B09D3BC0BD}" type="presParOf" srcId="{EA433FB0-6419-40C4-B020-E8FAA1F7E810}" destId="{B5147CBA-02CA-4440-8AA9-DE01E25D8AE0}" srcOrd="5" destOrd="0" presId="urn:microsoft.com/office/officeart/2005/8/layout/radial1"/>
    <dgm:cxn modelId="{9675317E-6C5B-44A1-AFBE-34412AE17818}" type="presParOf" srcId="{B5147CBA-02CA-4440-8AA9-DE01E25D8AE0}" destId="{2B406A2C-0DD4-4EB1-812D-2F2CD02C1F6B}" srcOrd="0" destOrd="0" presId="urn:microsoft.com/office/officeart/2005/8/layout/radial1"/>
    <dgm:cxn modelId="{2D8EF032-E8CE-4075-899C-A93080AD733F}" type="presParOf" srcId="{EA433FB0-6419-40C4-B020-E8FAA1F7E810}" destId="{0BB7A13B-8B6F-43E2-9D78-0E8C964F1DF1}" srcOrd="6" destOrd="0" presId="urn:microsoft.com/office/officeart/2005/8/layout/radial1"/>
    <dgm:cxn modelId="{D497636E-E140-418C-A4C1-B339A155ED8E}" type="presParOf" srcId="{EA433FB0-6419-40C4-B020-E8FAA1F7E810}" destId="{43E4DE14-617B-4909-A44B-04E4E7E39BE4}" srcOrd="7" destOrd="0" presId="urn:microsoft.com/office/officeart/2005/8/layout/radial1"/>
    <dgm:cxn modelId="{62449985-CE97-4FC8-B467-A33A99686D09}" type="presParOf" srcId="{43E4DE14-617B-4909-A44B-04E4E7E39BE4}" destId="{B0BACAE6-AA75-4D18-B69C-A6D55DE2253E}" srcOrd="0" destOrd="0" presId="urn:microsoft.com/office/officeart/2005/8/layout/radial1"/>
    <dgm:cxn modelId="{785C32C6-CA19-4C14-A0B8-8CA1B7F91D60}" type="presParOf" srcId="{EA433FB0-6419-40C4-B020-E8FAA1F7E810}" destId="{76E93AB1-19C9-41C7-8634-BC9D2476AD78}" srcOrd="8" destOrd="0" presId="urn:microsoft.com/office/officeart/2005/8/layout/radial1"/>
    <dgm:cxn modelId="{1E5D61FE-D11E-46DC-A260-A358A5070BA1}" type="presParOf" srcId="{EA433FB0-6419-40C4-B020-E8FAA1F7E810}" destId="{C550902A-8037-4162-859C-7A9203F2BAD1}" srcOrd="9" destOrd="0" presId="urn:microsoft.com/office/officeart/2005/8/layout/radial1"/>
    <dgm:cxn modelId="{646F11DA-1015-49D6-BBF8-6BE80D8497AE}" type="presParOf" srcId="{C550902A-8037-4162-859C-7A9203F2BAD1}" destId="{46861334-AE63-499E-878A-E4082CDFB222}" srcOrd="0" destOrd="0" presId="urn:microsoft.com/office/officeart/2005/8/layout/radial1"/>
    <dgm:cxn modelId="{F193F197-3A01-4611-A3C3-3BA35876C240}" type="presParOf" srcId="{EA433FB0-6419-40C4-B020-E8FAA1F7E810}" destId="{E6703EA6-6423-4396-91FA-8FA48C066C42}" srcOrd="10" destOrd="0" presId="urn:microsoft.com/office/officeart/2005/8/layout/radial1"/>
    <dgm:cxn modelId="{91CCF4BD-A374-49AC-9D17-BD1C3F9CB884}" type="presParOf" srcId="{EA433FB0-6419-40C4-B020-E8FAA1F7E810}" destId="{0F179FBD-CE7A-4419-9214-F409E1069471}" srcOrd="11" destOrd="0" presId="urn:microsoft.com/office/officeart/2005/8/layout/radial1"/>
    <dgm:cxn modelId="{53B7368F-D85D-4341-85E0-C7243FFE49ED}" type="presParOf" srcId="{0F179FBD-CE7A-4419-9214-F409E1069471}" destId="{35DB885D-513E-478F-BD7E-EB075D95DCE3}" srcOrd="0" destOrd="0" presId="urn:microsoft.com/office/officeart/2005/8/layout/radial1"/>
    <dgm:cxn modelId="{879ECA92-8876-4CC9-9FB8-1D40E9F04D03}" type="presParOf" srcId="{EA433FB0-6419-40C4-B020-E8FAA1F7E810}" destId="{20EFE8E0-D4F1-49F4-9E3B-A6B2B18BAA86}" srcOrd="12" destOrd="0" presId="urn:microsoft.com/office/officeart/2005/8/layout/radial1"/>
    <dgm:cxn modelId="{CF0F84EA-D68D-4121-B7B9-24D2406723EE}" type="presParOf" srcId="{EA433FB0-6419-40C4-B020-E8FAA1F7E810}" destId="{A8C1B090-930A-47BB-B402-CAEDB155AE4E}" srcOrd="13" destOrd="0" presId="urn:microsoft.com/office/officeart/2005/8/layout/radial1"/>
    <dgm:cxn modelId="{BF45739C-E4D0-4FAD-B1D1-84AC2CE7797B}" type="presParOf" srcId="{A8C1B090-930A-47BB-B402-CAEDB155AE4E}" destId="{CE5DC202-9F7C-4EF5-821D-C9D1ADEBCBAE}" srcOrd="0" destOrd="0" presId="urn:microsoft.com/office/officeart/2005/8/layout/radial1"/>
    <dgm:cxn modelId="{33BD99C6-AC1B-4D28-BE51-0FFC793F3534}" type="presParOf" srcId="{EA433FB0-6419-40C4-B020-E8FAA1F7E810}" destId="{00C93F92-F198-4F32-94A7-2808D85CA9AE}" srcOrd="14" destOrd="0" presId="urn:microsoft.com/office/officeart/2005/8/layout/radial1"/>
    <dgm:cxn modelId="{C368C42B-E337-440E-9C9B-CF77908A6558}" type="presParOf" srcId="{EA433FB0-6419-40C4-B020-E8FAA1F7E810}" destId="{C7860B3E-F925-457F-B1A8-6A9F0AD75F4D}" srcOrd="15" destOrd="0" presId="urn:microsoft.com/office/officeart/2005/8/layout/radial1"/>
    <dgm:cxn modelId="{4EB7DE8F-DB17-4E8F-8642-11D0EEAF6709}" type="presParOf" srcId="{C7860B3E-F925-457F-B1A8-6A9F0AD75F4D}" destId="{5A721B04-47C8-4FD8-BF16-7F46871350A5}" srcOrd="0" destOrd="0" presId="urn:microsoft.com/office/officeart/2005/8/layout/radial1"/>
    <dgm:cxn modelId="{C4600E34-4074-4A74-B861-057A307E8B26}" type="presParOf" srcId="{EA433FB0-6419-40C4-B020-E8FAA1F7E810}" destId="{D96F4981-9D80-4652-A853-4EBB70F87CB3}" srcOrd="1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6F77BD-067E-40EF-B853-65478B31BFBB}">
      <dsp:nvSpPr>
        <dsp:cNvPr id="0" name=""/>
        <dsp:cNvSpPr/>
      </dsp:nvSpPr>
      <dsp:spPr>
        <a:xfrm rot="3502258">
          <a:off x="1792993" y="3471026"/>
          <a:ext cx="1331716" cy="37265"/>
        </a:xfrm>
        <a:custGeom>
          <a:avLst/>
          <a:gdLst/>
          <a:ahLst/>
          <a:cxnLst/>
          <a:rect l="0" t="0" r="0" b="0"/>
          <a:pathLst>
            <a:path>
              <a:moveTo>
                <a:pt x="0" y="18632"/>
              </a:moveTo>
              <a:lnTo>
                <a:pt x="1331716" y="18632"/>
              </a:lnTo>
            </a:path>
          </a:pathLst>
        </a:custGeom>
        <a:noFill/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</dsp:sp>
    <dsp:sp modelId="{230DEAEB-36F4-1A4B-9CD3-E2636323EE2E}">
      <dsp:nvSpPr>
        <dsp:cNvPr id="0" name=""/>
        <dsp:cNvSpPr/>
      </dsp:nvSpPr>
      <dsp:spPr>
        <a:xfrm rot="1739840">
          <a:off x="2215967" y="2998116"/>
          <a:ext cx="1281563" cy="37265"/>
        </a:xfrm>
        <a:custGeom>
          <a:avLst/>
          <a:gdLst/>
          <a:ahLst/>
          <a:cxnLst/>
          <a:rect l="0" t="0" r="0" b="0"/>
          <a:pathLst>
            <a:path>
              <a:moveTo>
                <a:pt x="0" y="18632"/>
              </a:moveTo>
              <a:lnTo>
                <a:pt x="1281563" y="1863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EB9D3E-3572-4574-9DA2-C8EFB7C8CCAA}">
      <dsp:nvSpPr>
        <dsp:cNvPr id="0" name=""/>
        <dsp:cNvSpPr/>
      </dsp:nvSpPr>
      <dsp:spPr>
        <a:xfrm>
          <a:off x="2296294" y="2418179"/>
          <a:ext cx="1063355" cy="37265"/>
        </a:xfrm>
        <a:custGeom>
          <a:avLst/>
          <a:gdLst/>
          <a:ahLst/>
          <a:cxnLst/>
          <a:rect l="0" t="0" r="0" b="0"/>
          <a:pathLst>
            <a:path>
              <a:moveTo>
                <a:pt x="0" y="18632"/>
              </a:moveTo>
              <a:lnTo>
                <a:pt x="1063355" y="18632"/>
              </a:lnTo>
            </a:path>
          </a:pathLst>
        </a:custGeom>
        <a:noFill/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</dsp:sp>
    <dsp:sp modelId="{8EA7DEF3-3478-4D40-90D1-F7ED58186886}">
      <dsp:nvSpPr>
        <dsp:cNvPr id="0" name=""/>
        <dsp:cNvSpPr/>
      </dsp:nvSpPr>
      <dsp:spPr>
        <a:xfrm rot="19805695">
          <a:off x="2226240" y="1876406"/>
          <a:ext cx="1052278" cy="37265"/>
        </a:xfrm>
        <a:custGeom>
          <a:avLst/>
          <a:gdLst/>
          <a:ahLst/>
          <a:cxnLst/>
          <a:rect l="0" t="0" r="0" b="0"/>
          <a:pathLst>
            <a:path>
              <a:moveTo>
                <a:pt x="0" y="18632"/>
              </a:moveTo>
              <a:lnTo>
                <a:pt x="1052278" y="18632"/>
              </a:lnTo>
            </a:path>
          </a:pathLst>
        </a:custGeom>
        <a:noFill/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</dsp:sp>
    <dsp:sp modelId="{29233340-0B46-4FBE-9332-62EB645978A8}">
      <dsp:nvSpPr>
        <dsp:cNvPr id="0" name=""/>
        <dsp:cNvSpPr/>
      </dsp:nvSpPr>
      <dsp:spPr>
        <a:xfrm rot="18123099">
          <a:off x="1799493" y="1363159"/>
          <a:ext cx="1342960" cy="37265"/>
        </a:xfrm>
        <a:custGeom>
          <a:avLst/>
          <a:gdLst/>
          <a:ahLst/>
          <a:cxnLst/>
          <a:rect l="0" t="0" r="0" b="0"/>
          <a:pathLst>
            <a:path>
              <a:moveTo>
                <a:pt x="0" y="18632"/>
              </a:moveTo>
              <a:lnTo>
                <a:pt x="1342960" y="18632"/>
              </a:lnTo>
            </a:path>
          </a:pathLst>
        </a:custGeom>
        <a:noFill/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</dsp:sp>
    <dsp:sp modelId="{DBABC5A0-D2B5-4F09-874E-F7A15C890377}">
      <dsp:nvSpPr>
        <dsp:cNvPr id="0" name=""/>
        <dsp:cNvSpPr/>
      </dsp:nvSpPr>
      <dsp:spPr>
        <a:xfrm>
          <a:off x="734950" y="1016641"/>
          <a:ext cx="2150900" cy="2840342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</dsp:sp>
    <dsp:sp modelId="{C9F5FB33-1221-46C9-A97A-5FD77509D8D0}">
      <dsp:nvSpPr>
        <dsp:cNvPr id="0" name=""/>
        <dsp:cNvSpPr/>
      </dsp:nvSpPr>
      <dsp:spPr>
        <a:xfrm>
          <a:off x="2304449" y="1719"/>
          <a:ext cx="1539703" cy="832961"/>
        </a:xfrm>
        <a:prstGeom prst="ellipse">
          <a:avLst/>
        </a:prstGeom>
        <a:solidFill>
          <a:schemeClr val="accent2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chemeClr val="bg1"/>
              </a:solidFill>
              <a:latin typeface="+mj-lt"/>
            </a:rPr>
            <a:t>Le bon </a:t>
          </a:r>
          <a:r>
            <a:rPr lang="fr-FR" sz="1400" b="1" kern="1200" noProof="0" dirty="0">
              <a:solidFill>
                <a:schemeClr val="bg1"/>
              </a:solidFill>
              <a:latin typeface="+mj-lt"/>
            </a:rPr>
            <a:t>médicament</a:t>
          </a:r>
        </a:p>
      </dsp:txBody>
      <dsp:txXfrm>
        <a:off x="2529933" y="123703"/>
        <a:ext cx="1088735" cy="588993"/>
      </dsp:txXfrm>
    </dsp:sp>
    <dsp:sp modelId="{1778C0A2-C47D-4194-A34A-458030642313}">
      <dsp:nvSpPr>
        <dsp:cNvPr id="0" name=""/>
        <dsp:cNvSpPr/>
      </dsp:nvSpPr>
      <dsp:spPr>
        <a:xfrm>
          <a:off x="2971071" y="914256"/>
          <a:ext cx="1524918" cy="832961"/>
        </a:xfrm>
        <a:prstGeom prst="ellipse">
          <a:avLst/>
        </a:prstGeom>
        <a:solidFill>
          <a:schemeClr val="accent4">
            <a:lumMod val="50000"/>
          </a:schemeClr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  <a:latin typeface="+mj-lt"/>
            </a:rPr>
            <a:t>La bonne dose </a:t>
          </a:r>
        </a:p>
      </dsp:txBody>
      <dsp:txXfrm>
        <a:off x="3194390" y="1036240"/>
        <a:ext cx="1078280" cy="588993"/>
      </dsp:txXfrm>
    </dsp:sp>
    <dsp:sp modelId="{CFAD0267-F326-45A0-949B-5329A0936AD6}">
      <dsp:nvSpPr>
        <dsp:cNvPr id="0" name=""/>
        <dsp:cNvSpPr/>
      </dsp:nvSpPr>
      <dsp:spPr>
        <a:xfrm>
          <a:off x="3359649" y="2020331"/>
          <a:ext cx="1189202" cy="832961"/>
        </a:xfrm>
        <a:prstGeom prst="ellipse">
          <a:avLst/>
        </a:prstGeom>
        <a:solidFill>
          <a:schemeClr val="tx2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chemeClr val="bg1"/>
              </a:solidFill>
              <a:latin typeface="+mj-lt"/>
            </a:rPr>
            <a:t>La bonne </a:t>
          </a:r>
          <a:r>
            <a:rPr lang="fr-FR" sz="1400" b="1" kern="1200" noProof="0" dirty="0">
              <a:solidFill>
                <a:schemeClr val="bg1"/>
              </a:solidFill>
              <a:latin typeface="+mj-lt"/>
            </a:rPr>
            <a:t>quantité</a:t>
          </a:r>
        </a:p>
      </dsp:txBody>
      <dsp:txXfrm>
        <a:off x="3533804" y="2142315"/>
        <a:ext cx="840892" cy="588993"/>
      </dsp:txXfrm>
    </dsp:sp>
    <dsp:sp modelId="{D41592BA-B4F6-7D47-9B37-B16C66D86DCF}">
      <dsp:nvSpPr>
        <dsp:cNvPr id="0" name=""/>
        <dsp:cNvSpPr/>
      </dsp:nvSpPr>
      <dsp:spPr>
        <a:xfrm>
          <a:off x="3364995" y="3112797"/>
          <a:ext cx="832961" cy="832961"/>
        </a:xfrm>
        <a:prstGeom prst="ellipse">
          <a:avLst/>
        </a:prstGeom>
        <a:solidFill>
          <a:schemeClr val="tx2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b="1" kern="1200" noProof="0" dirty="0">
              <a:solidFill>
                <a:schemeClr val="bg1"/>
              </a:solidFill>
              <a:latin typeface="+mj-lt"/>
            </a:rPr>
            <a:t>Le bon récipient</a:t>
          </a:r>
        </a:p>
      </dsp:txBody>
      <dsp:txXfrm>
        <a:off x="3486979" y="3234781"/>
        <a:ext cx="588993" cy="588993"/>
      </dsp:txXfrm>
    </dsp:sp>
    <dsp:sp modelId="{4FFB08B9-F75A-41D4-8ACF-9EAF6951B7A0}">
      <dsp:nvSpPr>
        <dsp:cNvPr id="0" name=""/>
        <dsp:cNvSpPr/>
      </dsp:nvSpPr>
      <dsp:spPr>
        <a:xfrm>
          <a:off x="2201292" y="4038944"/>
          <a:ext cx="1704755" cy="832961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b="1" kern="1200" noProof="0" dirty="0">
              <a:latin typeface="+mj-lt"/>
            </a:rPr>
            <a:t>Les bonnes instructions</a:t>
          </a:r>
        </a:p>
      </dsp:txBody>
      <dsp:txXfrm>
        <a:off x="2450948" y="4160928"/>
        <a:ext cx="1205443" cy="58899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85EC55-4F7A-4E8D-97CE-208C8B06D68C}">
      <dsp:nvSpPr>
        <dsp:cNvPr id="0" name=""/>
        <dsp:cNvSpPr/>
      </dsp:nvSpPr>
      <dsp:spPr>
        <a:xfrm>
          <a:off x="3388531" y="1888285"/>
          <a:ext cx="1412069" cy="138831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400" b="1" i="0" u="none" strike="noStrike" kern="1200" cap="none" normalizeH="0" baseline="0" noProof="0" dirty="0">
              <a:ln/>
              <a:effectLst/>
              <a:latin typeface="Cambria" pitchFamily="18" charset="0"/>
              <a:cs typeface="Arial" charset="0"/>
            </a:rPr>
            <a:t>Processus de dispensation</a:t>
          </a:r>
        </a:p>
      </dsp:txBody>
      <dsp:txXfrm>
        <a:off x="3595324" y="2091599"/>
        <a:ext cx="998483" cy="981689"/>
      </dsp:txXfrm>
    </dsp:sp>
    <dsp:sp modelId="{AF37524E-AFBA-48B0-81A2-8A9DFFA0C220}">
      <dsp:nvSpPr>
        <dsp:cNvPr id="0" name=""/>
        <dsp:cNvSpPr/>
      </dsp:nvSpPr>
      <dsp:spPr>
        <a:xfrm rot="16168643">
          <a:off x="3702286" y="1492963"/>
          <a:ext cx="764919" cy="25812"/>
        </a:xfrm>
        <a:custGeom>
          <a:avLst/>
          <a:gdLst/>
          <a:ahLst/>
          <a:cxnLst/>
          <a:rect l="0" t="0" r="0" b="0"/>
          <a:pathLst>
            <a:path>
              <a:moveTo>
                <a:pt x="0" y="12906"/>
              </a:moveTo>
              <a:lnTo>
                <a:pt x="764919" y="12906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 dirty="0"/>
        </a:p>
      </dsp:txBody>
      <dsp:txXfrm rot="10800000">
        <a:off x="4065623" y="1486746"/>
        <a:ext cx="38245" cy="38245"/>
      </dsp:txXfrm>
    </dsp:sp>
    <dsp:sp modelId="{10E40267-EAB9-41CA-94C0-4B97ADF9AD6C}">
      <dsp:nvSpPr>
        <dsp:cNvPr id="0" name=""/>
        <dsp:cNvSpPr/>
      </dsp:nvSpPr>
      <dsp:spPr>
        <a:xfrm>
          <a:off x="3047999" y="76204"/>
          <a:ext cx="2056964" cy="1047227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kern="1200" dirty="0">
              <a:solidFill>
                <a:schemeClr val="tx1"/>
              </a:solidFill>
              <a:latin typeface="Cambria" pitchFamily="18" charset="0"/>
            </a:rPr>
            <a:t>7. Dél</a:t>
          </a:r>
          <a:r>
            <a:rPr lang="fr-FR" sz="1600" b="1" kern="1200" noProof="0" dirty="0">
              <a:solidFill>
                <a:schemeClr val="tx1"/>
              </a:solidFill>
              <a:latin typeface="Cambria" pitchFamily="18" charset="0"/>
            </a:rPr>
            <a:t>ivrer et conseiller le client</a:t>
          </a:r>
        </a:p>
      </dsp:txBody>
      <dsp:txXfrm>
        <a:off x="3349234" y="229567"/>
        <a:ext cx="1454494" cy="740501"/>
      </dsp:txXfrm>
    </dsp:sp>
    <dsp:sp modelId="{9C2BDD1F-0F3C-458C-A145-C2FF3362808C}">
      <dsp:nvSpPr>
        <dsp:cNvPr id="0" name=""/>
        <dsp:cNvSpPr/>
      </dsp:nvSpPr>
      <dsp:spPr>
        <a:xfrm rot="12745546">
          <a:off x="2623564" y="1937530"/>
          <a:ext cx="952213" cy="25812"/>
        </a:xfrm>
        <a:custGeom>
          <a:avLst/>
          <a:gdLst/>
          <a:ahLst/>
          <a:cxnLst/>
          <a:rect l="0" t="0" r="0" b="0"/>
          <a:pathLst>
            <a:path>
              <a:moveTo>
                <a:pt x="0" y="12906"/>
              </a:moveTo>
              <a:lnTo>
                <a:pt x="952213" y="12906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 dirty="0"/>
        </a:p>
      </dsp:txBody>
      <dsp:txXfrm rot="10800000">
        <a:off x="3075865" y="1926631"/>
        <a:ext cx="47610" cy="47610"/>
      </dsp:txXfrm>
    </dsp:sp>
    <dsp:sp modelId="{0070EA16-9ADC-477A-9E4B-E36428A25166}">
      <dsp:nvSpPr>
        <dsp:cNvPr id="0" name=""/>
        <dsp:cNvSpPr/>
      </dsp:nvSpPr>
      <dsp:spPr>
        <a:xfrm>
          <a:off x="838199" y="609596"/>
          <a:ext cx="2247805" cy="1236397"/>
        </a:xfrm>
        <a:prstGeom prst="ellipse">
          <a:avLst/>
        </a:prstGeom>
        <a:solidFill>
          <a:schemeClr val="tx2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600" b="1" i="0" u="none" strike="noStrike" kern="1200" cap="none" normalizeH="0" baseline="0" dirty="0">
              <a:ln/>
              <a:effectLst/>
              <a:latin typeface="Cambria" pitchFamily="18" charset="0"/>
              <a:cs typeface="Arial" charset="0"/>
            </a:rPr>
            <a:t>8. Enregistrer dans le livre de dispensation</a:t>
          </a:r>
        </a:p>
      </dsp:txBody>
      <dsp:txXfrm>
        <a:off x="1167382" y="790662"/>
        <a:ext cx="1589439" cy="874265"/>
      </dsp:txXfrm>
    </dsp:sp>
    <dsp:sp modelId="{B5147CBA-02CA-4440-8AA9-DE01E25D8AE0}">
      <dsp:nvSpPr>
        <dsp:cNvPr id="0" name=""/>
        <dsp:cNvSpPr/>
      </dsp:nvSpPr>
      <dsp:spPr>
        <a:xfrm rot="10813231">
          <a:off x="2045096" y="2564235"/>
          <a:ext cx="1343445" cy="25812"/>
        </a:xfrm>
        <a:custGeom>
          <a:avLst/>
          <a:gdLst/>
          <a:ahLst/>
          <a:cxnLst/>
          <a:rect l="0" t="0" r="0" b="0"/>
          <a:pathLst>
            <a:path>
              <a:moveTo>
                <a:pt x="0" y="12906"/>
              </a:moveTo>
              <a:lnTo>
                <a:pt x="1343445" y="12906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 dirty="0"/>
        </a:p>
      </dsp:txBody>
      <dsp:txXfrm rot="10800000">
        <a:off x="2683233" y="2543555"/>
        <a:ext cx="67172" cy="67172"/>
      </dsp:txXfrm>
    </dsp:sp>
    <dsp:sp modelId="{0BB7A13B-8B6F-43E2-9D78-0E8C964F1DF1}">
      <dsp:nvSpPr>
        <dsp:cNvPr id="0" name=""/>
        <dsp:cNvSpPr/>
      </dsp:nvSpPr>
      <dsp:spPr>
        <a:xfrm>
          <a:off x="228609" y="1904998"/>
          <a:ext cx="1816505" cy="1332124"/>
        </a:xfrm>
        <a:prstGeom prst="ellipse">
          <a:avLst/>
        </a:prstGeom>
        <a:solidFill>
          <a:schemeClr val="accent6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600" b="1" i="0" u="none" strike="noStrike" kern="1200" cap="none" normalizeH="0" baseline="0" dirty="0">
              <a:ln/>
              <a:effectLst/>
              <a:latin typeface="Cambria" pitchFamily="18" charset="0"/>
              <a:cs typeface="Arial" charset="0"/>
            </a:rPr>
            <a:t>1</a:t>
          </a:r>
          <a:r>
            <a:rPr kumimoji="0" lang="fr-FR" sz="1800" b="1" i="0" u="none" strike="noStrike" kern="1200" cap="none" normalizeH="0" baseline="0" dirty="0">
              <a:ln/>
              <a:effectLst/>
              <a:latin typeface="Cambria" pitchFamily="18" charset="0"/>
              <a:cs typeface="Arial" charset="0"/>
            </a:rPr>
            <a:t>. </a:t>
          </a:r>
          <a:r>
            <a:rPr kumimoji="0" lang="fr-FR" sz="1600" b="1" i="0" u="none" strike="noStrike" kern="1200" cap="none" normalizeH="0" baseline="0" dirty="0">
              <a:ln/>
              <a:effectLst/>
              <a:latin typeface="Cambria" pitchFamily="18" charset="0"/>
              <a:cs typeface="Arial" charset="0"/>
            </a:rPr>
            <a:t>Lire et interpréter l'ordonnance</a:t>
          </a:r>
          <a:endParaRPr kumimoji="0" lang="fr-FR" sz="1400" b="1" i="0" u="none" strike="noStrike" kern="1200" cap="none" normalizeH="0" baseline="-25000" dirty="0">
            <a:ln/>
            <a:effectLst/>
            <a:latin typeface="Cambria" pitchFamily="18" charset="0"/>
            <a:ea typeface="SimSun" pitchFamily="2" charset="-122"/>
            <a:cs typeface="Arial" charset="0"/>
          </a:endParaRPr>
        </a:p>
      </dsp:txBody>
      <dsp:txXfrm>
        <a:off x="494630" y="2100083"/>
        <a:ext cx="1284463" cy="941954"/>
      </dsp:txXfrm>
    </dsp:sp>
    <dsp:sp modelId="{43E4DE14-617B-4909-A44B-04E4E7E39BE4}">
      <dsp:nvSpPr>
        <dsp:cNvPr id="0" name=""/>
        <dsp:cNvSpPr/>
      </dsp:nvSpPr>
      <dsp:spPr>
        <a:xfrm rot="8745600">
          <a:off x="2119217" y="3394285"/>
          <a:ext cx="1527179" cy="25812"/>
        </a:xfrm>
        <a:custGeom>
          <a:avLst/>
          <a:gdLst/>
          <a:ahLst/>
          <a:cxnLst/>
          <a:rect l="0" t="0" r="0" b="0"/>
          <a:pathLst>
            <a:path>
              <a:moveTo>
                <a:pt x="0" y="12906"/>
              </a:moveTo>
              <a:lnTo>
                <a:pt x="1527179" y="12906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 dirty="0"/>
        </a:p>
      </dsp:txBody>
      <dsp:txXfrm rot="10800000">
        <a:off x="2844628" y="3369012"/>
        <a:ext cx="76358" cy="76358"/>
      </dsp:txXfrm>
    </dsp:sp>
    <dsp:sp modelId="{76E93AB1-19C9-41C7-8634-BC9D2476AD78}">
      <dsp:nvSpPr>
        <dsp:cNvPr id="0" name=""/>
        <dsp:cNvSpPr/>
      </dsp:nvSpPr>
      <dsp:spPr>
        <a:xfrm>
          <a:off x="761997" y="3657607"/>
          <a:ext cx="1739745" cy="1201996"/>
        </a:xfrm>
        <a:prstGeom prst="ellipse">
          <a:avLst/>
        </a:prstGeom>
        <a:solidFill>
          <a:schemeClr val="accent4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0" fontAlgn="base" latinLnBrk="0" hangingPunct="0">
            <a:lnSpc>
              <a:spcPct val="8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600" b="1" i="0" u="none" strike="noStrike" kern="1200" cap="none" normalizeH="0" baseline="0" dirty="0">
              <a:ln/>
              <a:effectLst/>
              <a:latin typeface="Cambria" pitchFamily="18" charset="0"/>
              <a:cs typeface="Arial" charset="0"/>
            </a:rPr>
            <a:t>2. </a:t>
          </a:r>
          <a:r>
            <a:rPr kumimoji="0" lang="fr-FR" sz="1400" b="1" i="0" u="none" strike="noStrike" kern="1200" cap="none" normalizeH="0" baseline="0" dirty="0">
              <a:ln/>
              <a:effectLst/>
              <a:latin typeface="Cambria" pitchFamily="18" charset="0"/>
              <a:cs typeface="Arial" charset="0"/>
            </a:rPr>
            <a:t>Préparer/collecter le médicament à dispenser</a:t>
          </a:r>
        </a:p>
      </dsp:txBody>
      <dsp:txXfrm>
        <a:off x="1016777" y="3833635"/>
        <a:ext cx="1230185" cy="849940"/>
      </dsp:txXfrm>
    </dsp:sp>
    <dsp:sp modelId="{C550902A-8037-4162-859C-7A9203F2BAD1}">
      <dsp:nvSpPr>
        <dsp:cNvPr id="0" name=""/>
        <dsp:cNvSpPr/>
      </dsp:nvSpPr>
      <dsp:spPr>
        <a:xfrm rot="5376513">
          <a:off x="3702265" y="3663446"/>
          <a:ext cx="799549" cy="25812"/>
        </a:xfrm>
        <a:custGeom>
          <a:avLst/>
          <a:gdLst/>
          <a:ahLst/>
          <a:cxnLst/>
          <a:rect l="0" t="0" r="0" b="0"/>
          <a:pathLst>
            <a:path>
              <a:moveTo>
                <a:pt x="0" y="12906"/>
              </a:moveTo>
              <a:lnTo>
                <a:pt x="799549" y="12906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 dirty="0"/>
        </a:p>
      </dsp:txBody>
      <dsp:txXfrm>
        <a:off x="4082051" y="3656364"/>
        <a:ext cx="39977" cy="39977"/>
      </dsp:txXfrm>
    </dsp:sp>
    <dsp:sp modelId="{E6703EA6-6423-4396-91FA-8FA48C066C42}">
      <dsp:nvSpPr>
        <dsp:cNvPr id="0" name=""/>
        <dsp:cNvSpPr/>
      </dsp:nvSpPr>
      <dsp:spPr>
        <a:xfrm>
          <a:off x="3200396" y="4076112"/>
          <a:ext cx="1816961" cy="1201996"/>
        </a:xfrm>
        <a:prstGeom prst="ellipse">
          <a:avLst/>
        </a:prstGeom>
        <a:solidFill>
          <a:schemeClr val="accent3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0" fontAlgn="base" latinLnBrk="0" hangingPunct="0">
            <a:lnSpc>
              <a:spcPct val="8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400" b="1" i="0" u="none" strike="noStrike" kern="1200" cap="none" normalizeH="0" baseline="0" dirty="0">
              <a:ln/>
              <a:effectLst/>
              <a:latin typeface="Cambria" pitchFamily="18" charset="0"/>
              <a:cs typeface="Arial" charset="0"/>
            </a:rPr>
            <a:t>3. Étiqueter l'enveloppe</a:t>
          </a:r>
        </a:p>
      </dsp:txBody>
      <dsp:txXfrm>
        <a:off x="3466484" y="4252140"/>
        <a:ext cx="1284785" cy="849940"/>
      </dsp:txXfrm>
    </dsp:sp>
    <dsp:sp modelId="{0F179FBD-CE7A-4419-9214-F409E1069471}">
      <dsp:nvSpPr>
        <dsp:cNvPr id="0" name=""/>
        <dsp:cNvSpPr/>
      </dsp:nvSpPr>
      <dsp:spPr>
        <a:xfrm rot="1992643">
          <a:off x="4562250" y="3356635"/>
          <a:ext cx="1469271" cy="25812"/>
        </a:xfrm>
        <a:custGeom>
          <a:avLst/>
          <a:gdLst/>
          <a:ahLst/>
          <a:cxnLst/>
          <a:rect l="0" t="0" r="0" b="0"/>
          <a:pathLst>
            <a:path>
              <a:moveTo>
                <a:pt x="0" y="12906"/>
              </a:moveTo>
              <a:lnTo>
                <a:pt x="1469271" y="12906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 dirty="0"/>
        </a:p>
      </dsp:txBody>
      <dsp:txXfrm>
        <a:off x="5260154" y="3332809"/>
        <a:ext cx="73463" cy="73463"/>
      </dsp:txXfrm>
    </dsp:sp>
    <dsp:sp modelId="{20EFE8E0-D4F1-49F4-9E3B-A6B2B18BAA86}">
      <dsp:nvSpPr>
        <dsp:cNvPr id="0" name=""/>
        <dsp:cNvSpPr/>
      </dsp:nvSpPr>
      <dsp:spPr>
        <a:xfrm>
          <a:off x="5562605" y="3581398"/>
          <a:ext cx="2237239" cy="1388798"/>
        </a:xfrm>
        <a:prstGeom prst="ellipse">
          <a:avLst/>
        </a:prstGeom>
        <a:solidFill>
          <a:schemeClr val="bg2">
            <a:lumMod val="1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l" defTabSz="914400" rtl="0" eaLnBrk="0" fontAlgn="base" latinLnBrk="0" hangingPunct="0">
            <a:lnSpc>
              <a:spcPct val="8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400" b="1" i="0" u="none" strike="noStrike" kern="1200" cap="none" normalizeH="0" baseline="0" dirty="0">
              <a:ln/>
              <a:effectLst/>
              <a:latin typeface="Cambria" pitchFamily="18" charset="0"/>
              <a:cs typeface="Arial" charset="0"/>
            </a:rPr>
            <a:t>4.Calculer la quantité, le coût et mesurer la bonne quantité du médicament </a:t>
          </a:r>
        </a:p>
      </dsp:txBody>
      <dsp:txXfrm>
        <a:off x="5890241" y="3784783"/>
        <a:ext cx="1581967" cy="982028"/>
      </dsp:txXfrm>
    </dsp:sp>
    <dsp:sp modelId="{A8C1B090-930A-47BB-B402-CAEDB155AE4E}">
      <dsp:nvSpPr>
        <dsp:cNvPr id="0" name=""/>
        <dsp:cNvSpPr/>
      </dsp:nvSpPr>
      <dsp:spPr>
        <a:xfrm rot="21597565">
          <a:off x="4800600" y="2568498"/>
          <a:ext cx="1523998" cy="25812"/>
        </a:xfrm>
        <a:custGeom>
          <a:avLst/>
          <a:gdLst/>
          <a:ahLst/>
          <a:cxnLst/>
          <a:rect l="0" t="0" r="0" b="0"/>
          <a:pathLst>
            <a:path>
              <a:moveTo>
                <a:pt x="0" y="12906"/>
              </a:moveTo>
              <a:lnTo>
                <a:pt x="1523998" y="12906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 dirty="0"/>
        </a:p>
      </dsp:txBody>
      <dsp:txXfrm>
        <a:off x="5524500" y="2543304"/>
        <a:ext cx="76199" cy="76199"/>
      </dsp:txXfrm>
    </dsp:sp>
    <dsp:sp modelId="{00C93F92-F198-4F32-94A7-2808D85CA9AE}">
      <dsp:nvSpPr>
        <dsp:cNvPr id="0" name=""/>
        <dsp:cNvSpPr/>
      </dsp:nvSpPr>
      <dsp:spPr>
        <a:xfrm>
          <a:off x="6324599" y="1828799"/>
          <a:ext cx="1611444" cy="1502988"/>
        </a:xfrm>
        <a:prstGeom prst="ellipse">
          <a:avLst/>
        </a:prstGeom>
        <a:solidFill>
          <a:schemeClr val="accent3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kern="1200" dirty="0">
              <a:latin typeface="Cambria" pitchFamily="18" charset="0"/>
            </a:rPr>
            <a:t>5. Emballer le médicament</a:t>
          </a:r>
        </a:p>
      </dsp:txBody>
      <dsp:txXfrm>
        <a:off x="6560590" y="2048906"/>
        <a:ext cx="1139462" cy="1062774"/>
      </dsp:txXfrm>
    </dsp:sp>
    <dsp:sp modelId="{C7860B3E-F925-457F-B1A8-6A9F0AD75F4D}">
      <dsp:nvSpPr>
        <dsp:cNvPr id="0" name=""/>
        <dsp:cNvSpPr/>
      </dsp:nvSpPr>
      <dsp:spPr>
        <a:xfrm rot="19457770">
          <a:off x="4546654" y="1793813"/>
          <a:ext cx="1254590" cy="25812"/>
        </a:xfrm>
        <a:custGeom>
          <a:avLst/>
          <a:gdLst/>
          <a:ahLst/>
          <a:cxnLst/>
          <a:rect l="0" t="0" r="0" b="0"/>
          <a:pathLst>
            <a:path>
              <a:moveTo>
                <a:pt x="0" y="12906"/>
              </a:moveTo>
              <a:lnTo>
                <a:pt x="1254590" y="12906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 dirty="0"/>
        </a:p>
      </dsp:txBody>
      <dsp:txXfrm>
        <a:off x="5142584" y="1775354"/>
        <a:ext cx="62729" cy="62729"/>
      </dsp:txXfrm>
    </dsp:sp>
    <dsp:sp modelId="{D96F4981-9D80-4652-A853-4EBB70F87CB3}">
      <dsp:nvSpPr>
        <dsp:cNvPr id="0" name=""/>
        <dsp:cNvSpPr/>
      </dsp:nvSpPr>
      <dsp:spPr>
        <a:xfrm>
          <a:off x="5334003" y="380994"/>
          <a:ext cx="1975024" cy="1201996"/>
        </a:xfrm>
        <a:prstGeom prst="ellipse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kern="1200" dirty="0">
              <a:latin typeface="Cambria" pitchFamily="18" charset="0"/>
            </a:rPr>
            <a:t>6. Relire l'ordonnance</a:t>
          </a:r>
        </a:p>
      </dsp:txBody>
      <dsp:txXfrm>
        <a:off x="5623239" y="557022"/>
        <a:ext cx="1396552" cy="8499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92E89C-3154-4FB1-85D0-7072A474914D}" type="datetimeFigureOut">
              <a:rPr lang="en-US" smtClean="0"/>
              <a:pPr/>
              <a:t>5/16/2019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DC235C-D70E-403B-A60D-4EBFAD85852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98993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ES_tradnl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9CEA831-3D17-4047-A096-33D7AB5063C5}" type="datetimeFigureOut">
              <a:rPr lang="es-ES_tradnl" smtClean="0"/>
              <a:pPr/>
              <a:t>16/05/2019</a:t>
            </a:fld>
            <a:endParaRPr lang="es-ES_tradnl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ES_tradnl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ES_trad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82E2A7F-D597-4D66-97BE-EF51DEB33DC4}" type="slidenum">
              <a:rPr lang="es-ES_tradnl" smtClean="0"/>
              <a:pPr/>
              <a:t>‹#›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0250443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fr-FR" sz="1200" baseline="0" noProof="0" dirty="0"/>
              <a:t>Sélection --&gt; Approvisionnement </a:t>
            </a:r>
            <a:r>
              <a:rPr lang="fr-FR" sz="1200" baseline="0" noProof="0" dirty="0">
                <a:sym typeface="Wingdings"/>
              </a:rPr>
              <a:t> Distribution  Utilisation</a:t>
            </a:r>
          </a:p>
          <a:p>
            <a:pPr eaLnBrk="1" hangingPunct="1">
              <a:buFont typeface="Wingdings" pitchFamily="2" charset="2"/>
              <a:buNone/>
            </a:pPr>
            <a:r>
              <a:rPr lang="fr-FR" sz="1200" baseline="0" noProof="0" dirty="0">
                <a:sym typeface="Wingdings"/>
              </a:rPr>
              <a:t>(</a:t>
            </a:r>
            <a:r>
              <a:rPr lang="fr-FR" sz="1200" i="1" baseline="0" noProof="0" dirty="0">
                <a:sym typeface="Wingdings"/>
              </a:rPr>
              <a:t>Center</a:t>
            </a:r>
            <a:r>
              <a:rPr lang="fr-FR" sz="1200" baseline="0" noProof="0" dirty="0">
                <a:sym typeface="Wingdings"/>
              </a:rPr>
              <a:t>)  Support de gestion</a:t>
            </a:r>
          </a:p>
          <a:p>
            <a:pPr eaLnBrk="1" hangingPunct="1">
              <a:buFont typeface="Wingdings" pitchFamily="2" charset="2"/>
              <a:buNone/>
            </a:pPr>
            <a:r>
              <a:rPr lang="fr-FR" sz="1200" baseline="0" noProof="0" dirty="0">
                <a:sym typeface="Wingdings"/>
              </a:rPr>
              <a:t>(</a:t>
            </a:r>
            <a:r>
              <a:rPr lang="fr-FR" sz="1200" i="1" baseline="0" noProof="0" dirty="0">
                <a:sym typeface="Wingdings"/>
              </a:rPr>
              <a:t>Bottom</a:t>
            </a:r>
            <a:r>
              <a:rPr lang="fr-FR" sz="1200" baseline="0" noProof="0" dirty="0">
                <a:sym typeface="Wingdings"/>
              </a:rPr>
              <a:t>)   Politique, loi et réglementation</a:t>
            </a:r>
            <a:endParaRPr lang="fr-FR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2E2A7F-D597-4D66-97BE-EF51DEB33DC4}" type="slidenum">
              <a:rPr lang="es-ES_tradnl" smtClean="0"/>
              <a:pPr/>
              <a:t>3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6653918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2E2A7F-D597-4D66-97BE-EF51DEB33DC4}" type="slidenum">
              <a:rPr lang="es-ES_tradnl" smtClean="0"/>
              <a:pPr/>
              <a:t>4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5299929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2E2A7F-D597-4D66-97BE-EF51DEB33DC4}" type="slidenum">
              <a:rPr lang="es-ES_tradnl" smtClean="0"/>
              <a:pPr/>
              <a:t>24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6067636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2E2A7F-D597-4D66-97BE-EF51DEB33DC4}" type="slidenum">
              <a:rPr lang="es-ES_tradnl" smtClean="0"/>
              <a:pPr/>
              <a:t>29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407568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2E2A7F-D597-4D66-97BE-EF51DEB33DC4}" type="slidenum">
              <a:rPr lang="es-ES_tradnl" smtClean="0"/>
              <a:pPr/>
              <a:t>32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392548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noProof="0" dirty="0"/>
              <a:t>Annexe 4 : Journal de dispensation</a:t>
            </a:r>
          </a:p>
          <a:p>
            <a:r>
              <a:rPr lang="fr-FR" noProof="0" dirty="0"/>
              <a:t>S/N°</a:t>
            </a:r>
          </a:p>
          <a:p>
            <a:r>
              <a:rPr lang="fr-FR" noProof="0" dirty="0"/>
              <a:t>Date</a:t>
            </a:r>
          </a:p>
          <a:p>
            <a:r>
              <a:rPr lang="fr-FR" noProof="0" dirty="0"/>
              <a:t>Nom du patient</a:t>
            </a:r>
          </a:p>
          <a:p>
            <a:r>
              <a:rPr lang="fr-FR" noProof="0" dirty="0"/>
              <a:t>Adresse</a:t>
            </a:r>
          </a:p>
          <a:p>
            <a:r>
              <a:rPr lang="fr-FR" noProof="0" dirty="0"/>
              <a:t>Sexe</a:t>
            </a:r>
          </a:p>
          <a:p>
            <a:r>
              <a:rPr lang="fr-FR" noProof="0" dirty="0"/>
              <a:t>Âge</a:t>
            </a:r>
          </a:p>
          <a:p>
            <a:r>
              <a:rPr lang="fr-FR" noProof="0" dirty="0"/>
              <a:t>Complaintes du patient/constatations</a:t>
            </a:r>
          </a:p>
          <a:p>
            <a:r>
              <a:rPr lang="fr-FR" noProof="0" dirty="0"/>
              <a:t>Diagnostic/maladie</a:t>
            </a:r>
          </a:p>
          <a:p>
            <a:r>
              <a:rPr lang="fr-FR" noProof="0" dirty="0"/>
              <a:t>Médicament dispensé</a:t>
            </a:r>
          </a:p>
          <a:p>
            <a:r>
              <a:rPr lang="fr-FR" noProof="0" dirty="0"/>
              <a:t>Posologie</a:t>
            </a:r>
          </a:p>
          <a:p>
            <a:r>
              <a:rPr lang="fr-FR" noProof="0" dirty="0"/>
              <a:t>Quantité</a:t>
            </a:r>
            <a:r>
              <a:rPr lang="fr-FR" baseline="0" noProof="0" dirty="0"/>
              <a:t> totale de médicament</a:t>
            </a:r>
          </a:p>
          <a:p>
            <a:r>
              <a:rPr lang="fr-FR" baseline="0" noProof="0" dirty="0"/>
              <a:t>Conseil donné</a:t>
            </a:r>
          </a:p>
          <a:p>
            <a:r>
              <a:rPr lang="fr-FR" baseline="0" noProof="0" dirty="0"/>
              <a:t>Coût du médicament</a:t>
            </a:r>
          </a:p>
          <a:p>
            <a:r>
              <a:rPr lang="fr-FR" baseline="0" noProof="0" dirty="0"/>
              <a:t>Vendeur du médicament</a:t>
            </a:r>
            <a:endParaRPr lang="fr-FR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2E2A7F-D597-4D66-97BE-EF51DEB33DC4}" type="slidenum">
              <a:rPr lang="es-ES_tradnl" smtClean="0"/>
              <a:pPr/>
              <a:t>39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5657028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2E2A7F-D597-4D66-97BE-EF51DEB33DC4}" type="slidenum">
              <a:rPr lang="es-ES_tradnl" smtClean="0"/>
              <a:pPr/>
              <a:t>40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7879342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2E2A7F-D597-4D66-97BE-EF51DEB33DC4}" type="slidenum">
              <a:rPr lang="es-ES_tradnl" smtClean="0"/>
              <a:pPr/>
              <a:t>42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8281767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2E2A7F-D597-4D66-97BE-EF51DEB33DC4}" type="slidenum">
              <a:rPr lang="es-ES_tradnl" smtClean="0"/>
              <a:pPr/>
              <a:t>45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0076212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066800"/>
            <a:ext cx="7772400" cy="1470025"/>
          </a:xfrm>
          <a:solidFill>
            <a:schemeClr val="accent3">
              <a:lumMod val="50000"/>
            </a:schemeClr>
          </a:solidFill>
        </p:spPr>
        <p:txBody>
          <a:bodyPr/>
          <a:lstStyle>
            <a:lvl1pPr algn="ctr">
              <a:defRPr b="1" i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br>
              <a:rPr lang="en-US" dirty="0"/>
            </a:br>
            <a:r>
              <a:rPr lang="en-US" dirty="0"/>
              <a:t>Accredited Drug Shops Training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38200" y="2819400"/>
            <a:ext cx="7696200" cy="1066800"/>
          </a:xfrm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>
            <a:lvl1pPr marL="0" indent="0" algn="l">
              <a:buNone/>
              <a:defRPr sz="3200" b="1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Place Authors and Date of Presentation Here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762000" y="2590800"/>
            <a:ext cx="8382000" cy="0"/>
          </a:xfrm>
          <a:prstGeom prst="line">
            <a:avLst/>
          </a:prstGeom>
          <a:ln w="38100">
            <a:solidFill>
              <a:srgbClr val="7AA9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E:\SDSI\EADSI_UG Final Documents\Marketing\ADS Pictures\ADS Seller.JPG"/>
          <p:cNvPicPr/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3962400"/>
            <a:ext cx="377952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56900"/>
            <a:ext cx="8001000" cy="45259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buFont typeface="Courier New" pitchFamily="49" charset="0"/>
              <a:buChar char="o"/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27797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27797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57400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574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14300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8001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br>
              <a:rPr lang="fr-FR" dirty="0"/>
            </a:br>
            <a:r>
              <a:rPr lang="fr-FR" dirty="0"/>
              <a:t>Formation pour les dépôts de vente de médicaments accrédités</a:t>
            </a:r>
            <a:br>
              <a:rPr lang="fr-FR" dirty="0"/>
            </a:br>
            <a:r>
              <a:rPr lang="fr-FR" i="1" dirty="0"/>
              <a:t>Ouganda </a:t>
            </a:r>
            <a:br>
              <a:rPr lang="fr-FR" noProof="0" dirty="0"/>
            </a:br>
            <a:endParaRPr lang="fr-FR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fr-FR" noProof="0" dirty="0"/>
              <a:t>Utilisation appropriée des médicaments : le processus de dispensation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4343400"/>
            <a:ext cx="2369820" cy="2364204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914400" y="5105400"/>
            <a:ext cx="3052635" cy="953388"/>
            <a:chOff x="553715" y="5257800"/>
            <a:chExt cx="3052635" cy="953388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715" y="5257800"/>
              <a:ext cx="1170399" cy="953388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1200" y="5750039"/>
              <a:ext cx="1625150" cy="461149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9445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Nom générique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371600"/>
            <a:ext cx="8001000" cy="5102225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3200" dirty="0"/>
              <a:t>Les noms des m</a:t>
            </a:r>
            <a:r>
              <a:rPr lang="fr-FR" sz="3200" noProof="0" dirty="0"/>
              <a:t>édicaments peuvent être des noms génériques ou des noms de marque.</a:t>
            </a:r>
            <a:endParaRPr lang="fr-FR" noProof="0" dirty="0"/>
          </a:p>
          <a:p>
            <a:r>
              <a:rPr lang="fr-FR" sz="3200" noProof="0" dirty="0"/>
              <a:t>Le nom générique est le nom donné à un médicament qui sera reconnu dans le monde entier. </a:t>
            </a:r>
          </a:p>
          <a:p>
            <a:r>
              <a:rPr lang="fr-FR" sz="3200" noProof="0" dirty="0"/>
              <a:t>Il reste le même quelle que soit la compagnie qui a fabriqué le médicament. 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3200" dirty="0"/>
              <a:t>Une </a:t>
            </a:r>
            <a:r>
              <a:rPr lang="fr-FR" sz="3200" noProof="0" dirty="0"/>
              <a:t>ordonnance devrait être rédigée en utilisant le nom générique car cela permet d’éviter les erreurs pendant la dispensation.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noProof="0" dirty="0"/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noProof="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102076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br>
              <a:rPr lang="fr-FR" sz="4400" b="1" noProof="0" dirty="0"/>
            </a:br>
            <a:r>
              <a:rPr lang="fr-FR" sz="4400" b="1" noProof="0" dirty="0"/>
              <a:t>Exemples de noms génériques</a:t>
            </a:r>
            <a:br>
              <a:rPr lang="fr-FR" sz="4400" b="1" noProof="0" dirty="0"/>
            </a:br>
            <a:endParaRPr lang="fr-FR" sz="4400" b="1" noProof="0" dirty="0"/>
          </a:p>
        </p:txBody>
      </p:sp>
      <p:sp>
        <p:nvSpPr>
          <p:cNvPr id="47616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371600"/>
            <a:ext cx="7924800" cy="4721225"/>
          </a:xfrm>
        </p:spPr>
        <p:txBody>
          <a:bodyPr>
            <a:normAutofit/>
          </a:bodyPr>
          <a:lstStyle/>
          <a:p>
            <a:pPr eaLnBrk="1" hangingPunct="1">
              <a:buFont typeface="Arial" pitchFamily="34" charset="0"/>
              <a:buChar char="•"/>
            </a:pPr>
            <a:r>
              <a:rPr lang="fr-FR" sz="3200" noProof="0" dirty="0"/>
              <a:t>Paracétamol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3200" noProof="0" dirty="0"/>
              <a:t>Diclofénac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3200" noProof="0" dirty="0"/>
              <a:t>Métronidazole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3200" noProof="0" dirty="0"/>
              <a:t>Ciprofloxacine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3200" noProof="0" dirty="0"/>
              <a:t>Quinine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3200" noProof="0" dirty="0"/>
              <a:t>Mébendazole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3200" noProof="0" dirty="0"/>
              <a:t>Artéméther/ luméfantrine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3200" noProof="0" dirty="0"/>
              <a:t>Gentamycine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724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Noms de marque</a:t>
            </a:r>
          </a:p>
        </p:txBody>
      </p:sp>
      <p:sp>
        <p:nvSpPr>
          <p:cNvPr id="477187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239000" cy="4873625"/>
          </a:xfrm>
        </p:spPr>
        <p:txBody>
          <a:bodyPr>
            <a:normAutofit/>
          </a:bodyPr>
          <a:lstStyle/>
          <a:p>
            <a:pPr eaLnBrk="1" hangingPunct="1">
              <a:buFont typeface="Arial" pitchFamily="34" charset="0"/>
              <a:buChar char="•"/>
            </a:pPr>
            <a:r>
              <a:rPr lang="fr-FR" sz="3200" noProof="0" dirty="0"/>
              <a:t>Les noms donnés aux médicaments par le fabricant.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3200" noProof="0" dirty="0"/>
              <a:t>Les noms de marque ne peuvent être utilisés que par une seule compagnie.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3200" noProof="0" dirty="0"/>
              <a:t>Les noms de marque sont toujours courts et faciles à retenir et à écrire.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3200" noProof="0" dirty="0"/>
              <a:t>Ainsi les médecins prescrivant sont incités à les utiliser plus souvent que les noms génériques.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0969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b="1" noProof="0" dirty="0"/>
              <a:t>Exemples de noms génériques et de noms de marque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55060304"/>
              </p:ext>
            </p:extLst>
          </p:nvPr>
        </p:nvGraphicFramePr>
        <p:xfrm>
          <a:off x="685800" y="1447800"/>
          <a:ext cx="7848600" cy="523076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807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198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34029">
                <a:tc>
                  <a:txBody>
                    <a:bodyPr/>
                    <a:lstStyle/>
                    <a:p>
                      <a:r>
                        <a:rPr lang="fr-FR" sz="1900" b="1" noProof="0" dirty="0"/>
                        <a:t>Nom générique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900" b="1" noProof="0" dirty="0"/>
                        <a:t>Nom de marque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900" b="1" noProof="0" dirty="0"/>
                        <a:t>Fabricant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69406">
                <a:tc>
                  <a:txBody>
                    <a:bodyPr/>
                    <a:lstStyle/>
                    <a:p>
                      <a:r>
                        <a:rPr lang="fr-FR" sz="1900" noProof="0" dirty="0"/>
                        <a:t>Paracétamol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900" noProof="0" dirty="0"/>
                        <a:t>Panadol®</a:t>
                      </a:r>
                    </a:p>
                    <a:p>
                      <a:r>
                        <a:rPr lang="fr-FR" sz="1900" noProof="0" dirty="0"/>
                        <a:t>Cetamol®</a:t>
                      </a:r>
                    </a:p>
                    <a:p>
                      <a:r>
                        <a:rPr lang="fr-FR" sz="1900" noProof="0" dirty="0"/>
                        <a:t>Kamadol®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900" noProof="0" dirty="0"/>
                        <a:t>GlaxoSmithkline</a:t>
                      </a:r>
                    </a:p>
                    <a:p>
                      <a:r>
                        <a:rPr lang="fr-FR" sz="1900" noProof="0" dirty="0"/>
                        <a:t>Regal Pharmaceuticals, Kenya </a:t>
                      </a:r>
                    </a:p>
                    <a:p>
                      <a:r>
                        <a:rPr lang="fr-FR" sz="1900" noProof="0" dirty="0"/>
                        <a:t>Kampala Pharmaceutical Industries, Ouganda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69406">
                <a:tc>
                  <a:txBody>
                    <a:bodyPr/>
                    <a:lstStyle/>
                    <a:p>
                      <a:r>
                        <a:rPr lang="fr-FR" sz="1900" noProof="0" dirty="0"/>
                        <a:t>Artéméther/luméfantrine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900" noProof="0" dirty="0"/>
                        <a:t>Coartem® </a:t>
                      </a:r>
                    </a:p>
                    <a:p>
                      <a:r>
                        <a:rPr lang="fr-FR" sz="1900" noProof="0" dirty="0"/>
                        <a:t>Lumartem® </a:t>
                      </a:r>
                    </a:p>
                    <a:p>
                      <a:r>
                        <a:rPr lang="fr-FR" sz="1900" noProof="0" dirty="0"/>
                        <a:t>Artefan®</a:t>
                      </a:r>
                      <a:r>
                        <a:rPr lang="fr-FR" sz="1900" baseline="0" noProof="0" dirty="0"/>
                        <a:t> </a:t>
                      </a:r>
                      <a:endParaRPr lang="fr-FR" sz="19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900" noProof="0" dirty="0"/>
                        <a:t>Novartis, Suisse</a:t>
                      </a:r>
                    </a:p>
                    <a:p>
                      <a:r>
                        <a:rPr lang="fr-FR" sz="1900" noProof="0" dirty="0"/>
                        <a:t>Quality Chemicals, Ouganda</a:t>
                      </a:r>
                    </a:p>
                    <a:p>
                      <a:r>
                        <a:rPr lang="fr-FR" sz="1900" noProof="0" dirty="0"/>
                        <a:t>Ajanta,</a:t>
                      </a:r>
                      <a:r>
                        <a:rPr lang="fr-FR" sz="1900" baseline="0" noProof="0" dirty="0"/>
                        <a:t> Inde</a:t>
                      </a:r>
                      <a:endParaRPr lang="fr-FR" sz="19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1644">
                <a:tc>
                  <a:txBody>
                    <a:bodyPr/>
                    <a:lstStyle/>
                    <a:p>
                      <a:r>
                        <a:rPr lang="fr-FR" sz="1900" noProof="0" dirty="0"/>
                        <a:t>Quinine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900" noProof="0" dirty="0"/>
                        <a:t>Qunimix®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900" noProof="0" dirty="0"/>
                        <a:t>Medipharm, Ouganda</a:t>
                      </a:r>
                      <a:r>
                        <a:rPr lang="fr-FR" sz="1900" baseline="0" noProof="0" dirty="0"/>
                        <a:t> </a:t>
                      </a:r>
                      <a:endParaRPr lang="fr-FR" sz="19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49916">
                <a:tc>
                  <a:txBody>
                    <a:bodyPr/>
                    <a:lstStyle/>
                    <a:p>
                      <a:r>
                        <a:rPr lang="fr-FR" sz="1900" noProof="0" dirty="0"/>
                        <a:t>Amoxicilline</a:t>
                      </a:r>
                      <a:r>
                        <a:rPr lang="fr-FR" sz="1900" baseline="0" noProof="0" dirty="0"/>
                        <a:t> </a:t>
                      </a:r>
                      <a:endParaRPr lang="fr-FR" sz="19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900" noProof="0" dirty="0"/>
                        <a:t>Kamoxyl® </a:t>
                      </a:r>
                    </a:p>
                    <a:p>
                      <a:r>
                        <a:rPr lang="fr-FR" sz="1900" noProof="0" dirty="0"/>
                        <a:t>Unixil®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900" noProof="0" dirty="0"/>
                        <a:t>KPI, Ouganda</a:t>
                      </a:r>
                    </a:p>
                    <a:p>
                      <a:r>
                        <a:rPr lang="fr-FR" sz="1900" noProof="0" dirty="0"/>
                        <a:t>Regal Pharmaceuticals, </a:t>
                      </a:r>
                      <a:r>
                        <a:rPr lang="fr-FR" sz="1900" baseline="0" noProof="0" dirty="0"/>
                        <a:t>Kenya</a:t>
                      </a:r>
                      <a:endParaRPr lang="fr-FR" sz="19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fr-FR" sz="4000" b="1" noProof="0" dirty="0"/>
              <a:t>Nom générique/de marque</a:t>
            </a:r>
          </a:p>
        </p:txBody>
      </p:sp>
      <p:pic>
        <p:nvPicPr>
          <p:cNvPr id="2050" name="Picture 2" descr="D:\pictures for illustrations\100_268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676400"/>
            <a:ext cx="3655219" cy="4873625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 flipH="1">
            <a:off x="5791200" y="1676400"/>
            <a:ext cx="1828802" cy="457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Nom de marque</a:t>
            </a:r>
          </a:p>
        </p:txBody>
      </p:sp>
      <p:sp>
        <p:nvSpPr>
          <p:cNvPr id="6" name="Rectangle 5"/>
          <p:cNvSpPr/>
          <p:nvPr/>
        </p:nvSpPr>
        <p:spPr>
          <a:xfrm>
            <a:off x="6019800" y="4343401"/>
            <a:ext cx="1981199" cy="457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Nom générique</a:t>
            </a:r>
          </a:p>
        </p:txBody>
      </p:sp>
      <p:cxnSp>
        <p:nvCxnSpPr>
          <p:cNvPr id="8" name="Straight Arrow Connector 7"/>
          <p:cNvCxnSpPr>
            <a:stCxn id="5" idx="3"/>
          </p:cNvCxnSpPr>
          <p:nvPr/>
        </p:nvCxnSpPr>
        <p:spPr>
          <a:xfrm rot="10800000" flipV="1">
            <a:off x="3733804" y="1905000"/>
            <a:ext cx="2057397" cy="914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0800000">
            <a:off x="3581400" y="3581400"/>
            <a:ext cx="2438400" cy="990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noProof="0" dirty="0"/>
              <a:t>Exercice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FR" noProof="0" dirty="0"/>
          </a:p>
          <a:p>
            <a:r>
              <a:rPr lang="fr-FR" noProof="0" dirty="0"/>
              <a:t>Noms génériques</a:t>
            </a:r>
          </a:p>
        </p:txBody>
      </p:sp>
    </p:spTree>
    <p:extLst>
      <p:ext uri="{BB962C8B-B14F-4D97-AF65-F5344CB8AC3E}">
        <p14:creationId xmlns:p14="http://schemas.microsoft.com/office/powerpoint/2010/main" val="18968559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br>
              <a:rPr lang="fr-FR" dirty="0"/>
            </a:br>
            <a:r>
              <a:rPr lang="fr-FR" dirty="0"/>
              <a:t>Instructions concernant l’ordonnance</a:t>
            </a:r>
            <a:br>
              <a:rPr lang="fr-FR" dirty="0"/>
            </a:br>
            <a:endParaRPr lang="fr-FR" noProof="0" dirty="0"/>
          </a:p>
        </p:txBody>
      </p:sp>
      <p:sp>
        <p:nvSpPr>
          <p:cNvPr id="7065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eaLnBrk="1" hangingPunct="1"/>
            <a:r>
              <a:rPr lang="fr-FR" noProof="0" dirty="0"/>
              <a:t>La forme galénique et les instructions pour utiliser une ordonnance sont souvent rédigées en code abrégé.</a:t>
            </a:r>
          </a:p>
          <a:p>
            <a:pPr eaLnBrk="1" hangingPunct="1"/>
            <a:r>
              <a:rPr lang="fr-FR" noProof="0" dirty="0"/>
              <a:t>Ce code est basé sur le latin, une langue ancienne, et une formation spéciale est nécessaire pour l’interpréter.</a:t>
            </a:r>
          </a:p>
          <a:p>
            <a:pPr lvl="1" eaLnBrk="1" hangingPunct="1"/>
            <a:r>
              <a:rPr lang="fr-FR" noProof="0" dirty="0"/>
              <a:t>Par exemple, </a:t>
            </a:r>
          </a:p>
          <a:p>
            <a:pPr lvl="2" eaLnBrk="1" hangingPunct="1"/>
            <a:r>
              <a:rPr lang="fr-FR" noProof="0" dirty="0"/>
              <a:t>b.d. ou b.i.d est souvent utilisé pour signifier « 2 fois par jour » </a:t>
            </a:r>
          </a:p>
          <a:p>
            <a:pPr lvl="2"/>
            <a:r>
              <a:rPr lang="fr-FR" noProof="0" dirty="0"/>
              <a:t>p.o</a:t>
            </a:r>
            <a:r>
              <a:rPr lang="fr-FR" dirty="0"/>
              <a:t>. est souvent utilisé pour signifier « prendre par voie orale » </a:t>
            </a:r>
          </a:p>
          <a:p>
            <a:pPr lvl="2"/>
            <a:r>
              <a:rPr lang="fr-FR" noProof="0" dirty="0"/>
              <a:t> t.i.d signifie « 3 fois par jour »</a:t>
            </a:r>
          </a:p>
          <a:p>
            <a:pPr lvl="2"/>
            <a:r>
              <a:rPr lang="fr-FR" dirty="0"/>
              <a:t> </a:t>
            </a:r>
            <a:r>
              <a:rPr lang="fr-FR" noProof="0" dirty="0"/>
              <a:t>q.i.d signifie « 4 fois par jour »</a:t>
            </a:r>
          </a:p>
          <a:p>
            <a:pPr eaLnBrk="1" hangingPunct="1"/>
            <a:r>
              <a:rPr lang="fr-FR" noProof="0" dirty="0"/>
              <a:t>Une liste des abréviations courantes utilisées pour les ordonnances figure dans votre manuel.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b="1" noProof="0" dirty="0"/>
              <a:t>Abréviations relatives à la fréquence de l’administration du médicament 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474206818"/>
              </p:ext>
            </p:extLst>
          </p:nvPr>
        </p:nvGraphicFramePr>
        <p:xfrm>
          <a:off x="685800" y="1600201"/>
          <a:ext cx="8001000" cy="513644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20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507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482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21004">
                <a:tc>
                  <a:txBody>
                    <a:bodyPr/>
                    <a:lstStyle/>
                    <a:p>
                      <a:r>
                        <a:rPr lang="fr-FR" sz="1600" b="1" noProof="0" dirty="0"/>
                        <a:t>Abréviation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b="1" noProof="0" dirty="0"/>
                        <a:t>Signification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b="1" noProof="0" dirty="0"/>
                        <a:t>Intervalle de temps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3595">
                <a:tc>
                  <a:txBody>
                    <a:bodyPr/>
                    <a:lstStyle/>
                    <a:p>
                      <a:r>
                        <a:rPr lang="fr-FR" sz="1600" noProof="0" dirty="0"/>
                        <a:t>o.d.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noProof="0" dirty="0"/>
                        <a:t>Une fois par jour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noProof="0" dirty="0"/>
                        <a:t>Prendre le médicament toutes les</a:t>
                      </a:r>
                      <a:r>
                        <a:rPr lang="fr-FR" sz="1600" baseline="0" noProof="0" dirty="0"/>
                        <a:t> 24 heures</a:t>
                      </a:r>
                      <a:endParaRPr lang="fr-FR" sz="16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3595">
                <a:tc>
                  <a:txBody>
                    <a:bodyPr/>
                    <a:lstStyle/>
                    <a:p>
                      <a:r>
                        <a:rPr lang="fr-FR" sz="1600" noProof="0" dirty="0"/>
                        <a:t>b.d ou b.i.d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noProof="0" dirty="0"/>
                        <a:t>2 fois par jour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noProof="0" dirty="0"/>
                        <a:t>Prendre le médicament toutes les</a:t>
                      </a:r>
                      <a:r>
                        <a:rPr lang="fr-FR" sz="1600" baseline="0" noProof="0" dirty="0"/>
                        <a:t> 12 heures</a:t>
                      </a:r>
                      <a:endParaRPr lang="fr-FR" sz="16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2109">
                <a:tc>
                  <a:txBody>
                    <a:bodyPr/>
                    <a:lstStyle/>
                    <a:p>
                      <a:r>
                        <a:rPr lang="fr-FR" sz="1600" noProof="0" dirty="0"/>
                        <a:t>Tds ou</a:t>
                      </a:r>
                      <a:r>
                        <a:rPr lang="fr-FR" sz="1600" baseline="0" noProof="0" dirty="0"/>
                        <a:t> </a:t>
                      </a:r>
                      <a:r>
                        <a:rPr lang="fr-FR" sz="1600" noProof="0" dirty="0"/>
                        <a:t>t.i.d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noProof="0" dirty="0"/>
                        <a:t>3 fois par jour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noProof="0" dirty="0"/>
                        <a:t>Prendre le médicament toutes les</a:t>
                      </a:r>
                      <a:r>
                        <a:rPr lang="fr-FR" sz="1600" baseline="0" noProof="0" dirty="0"/>
                        <a:t> 8 heures</a:t>
                      </a:r>
                      <a:endParaRPr lang="fr-FR" sz="16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1004">
                <a:tc>
                  <a:txBody>
                    <a:bodyPr/>
                    <a:lstStyle/>
                    <a:p>
                      <a:r>
                        <a:rPr lang="fr-FR" sz="1600" noProof="0" dirty="0"/>
                        <a:t>Q.i.d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noProof="0" dirty="0"/>
                        <a:t>4 fois par jour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noProof="0" dirty="0"/>
                        <a:t>Prendre le médicament toutes les</a:t>
                      </a:r>
                      <a:r>
                        <a:rPr lang="fr-FR" sz="1600" baseline="0" noProof="0" dirty="0"/>
                        <a:t> 6 heures</a:t>
                      </a:r>
                      <a:endParaRPr lang="fr-FR" sz="16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1004">
                <a:tc>
                  <a:txBody>
                    <a:bodyPr/>
                    <a:lstStyle/>
                    <a:p>
                      <a:r>
                        <a:rPr lang="fr-FR" sz="1600" noProof="0" dirty="0"/>
                        <a:t>Stat.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noProof="0" dirty="0"/>
                        <a:t>Dose unique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noProof="0" dirty="0"/>
                        <a:t>Prendre une seule </a:t>
                      </a:r>
                      <a:r>
                        <a:rPr lang="fr-FR" sz="1600" baseline="0" noProof="0" dirty="0"/>
                        <a:t>dose de médicament </a:t>
                      </a:r>
                      <a:endParaRPr lang="fr-FR" sz="16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78022">
                <a:tc>
                  <a:txBody>
                    <a:bodyPr/>
                    <a:lstStyle/>
                    <a:p>
                      <a:r>
                        <a:rPr lang="fr-FR" sz="1600" noProof="0" dirty="0"/>
                        <a:t>Prn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noProof="0" dirty="0"/>
                        <a:t>Prendre le médicament chaque fois que c’est nécessaire</a:t>
                      </a:r>
                      <a:r>
                        <a:rPr lang="fr-FR" sz="1600" baseline="0" noProof="0" dirty="0"/>
                        <a:t> (en présence des symptômes)</a:t>
                      </a:r>
                      <a:endParaRPr lang="fr-FR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noProof="0" dirty="0"/>
                        <a:t>Prendre les médicament chaque fois que les symptômes se présentent</a:t>
                      </a:r>
                      <a:endParaRPr lang="fr-FR" sz="1600" baseline="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05066">
                <a:tc>
                  <a:txBody>
                    <a:bodyPr/>
                    <a:lstStyle/>
                    <a:p>
                      <a:r>
                        <a:rPr lang="fr-FR" sz="1600" noProof="0" dirty="0"/>
                        <a:t>Noct</a:t>
                      </a:r>
                      <a:r>
                        <a:rPr lang="fr-FR" sz="1600" baseline="0" noProof="0" dirty="0"/>
                        <a:t> </a:t>
                      </a:r>
                      <a:endParaRPr lang="fr-FR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noProof="0" dirty="0"/>
                        <a:t>Prendre le médicament le soir</a:t>
                      </a:r>
                    </a:p>
                    <a:p>
                      <a:endParaRPr lang="fr-FR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noProof="0" dirty="0"/>
                        <a:t>Prendre le médicament uniquement le soir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077200" cy="9906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b="1" noProof="0" dirty="0"/>
              <a:t>Abréviations relatives à la forme galénique 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313124490"/>
              </p:ext>
            </p:extLst>
          </p:nvPr>
        </p:nvGraphicFramePr>
        <p:xfrm>
          <a:off x="685800" y="1600200"/>
          <a:ext cx="8001000" cy="5029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00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00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2400" b="1" noProof="0" dirty="0">
                          <a:solidFill>
                            <a:schemeClr val="tx1"/>
                          </a:solidFill>
                        </a:rPr>
                        <a:t>Abréviation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b="1" noProof="0" dirty="0">
                          <a:solidFill>
                            <a:schemeClr val="tx1"/>
                          </a:solidFill>
                        </a:rPr>
                        <a:t>Signification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2400" noProof="0" dirty="0"/>
                        <a:t>Cp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noProof="0" dirty="0"/>
                        <a:t>Comprimé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2400" noProof="0" dirty="0"/>
                        <a:t>Gél.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noProof="0" dirty="0"/>
                        <a:t>Gélule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2400" noProof="0" dirty="0"/>
                        <a:t>Gutt.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noProof="0" dirty="0"/>
                        <a:t>Goutte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2400" noProof="0" dirty="0"/>
                        <a:t>Cr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noProof="0" dirty="0"/>
                        <a:t>Crème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2400" noProof="0" dirty="0"/>
                        <a:t>Sp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noProof="0" dirty="0"/>
                        <a:t>Sirop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2400" noProof="0" dirty="0"/>
                        <a:t>Suppo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noProof="0" dirty="0"/>
                        <a:t>Suppositoire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2400" noProof="0" dirty="0"/>
                        <a:t>Pess.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noProof="0" dirty="0"/>
                        <a:t>Pessaire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2400" noProof="0" dirty="0"/>
                        <a:t>Inj.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noProof="0" dirty="0"/>
                        <a:t>Injection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2400" noProof="0" dirty="0"/>
                        <a:t>IM</a:t>
                      </a:r>
                      <a:r>
                        <a:rPr lang="fr-FR" sz="2400" baseline="0" noProof="0" dirty="0"/>
                        <a:t> </a:t>
                      </a:r>
                      <a:endParaRPr lang="fr-FR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baseline="0" noProof="0" dirty="0"/>
                        <a:t>Injection intramusculaire</a:t>
                      </a:r>
                      <a:endParaRPr lang="fr-FR" sz="24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2400" noProof="0" dirty="0"/>
                        <a:t>IV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baseline="0" noProof="0" dirty="0"/>
                        <a:t>Injection intraveineuse</a:t>
                      </a:r>
                      <a:endParaRPr lang="fr-FR" sz="24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Abréviations relatives à la durée du traitement</a:t>
            </a:r>
            <a:endParaRPr lang="fr-FR" sz="400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447800"/>
            <a:ext cx="7772400" cy="5026025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fr-FR" sz="3200" noProof="0" dirty="0"/>
              <a:t>Les ordonnances contiennent habituellement une abréviation qui indique la durée d’utilisation du médicament.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fr-FR" sz="3200" noProof="0" dirty="0"/>
              <a:t>Elle est souvent rédigée sous forme de fractions. 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fr-FR" sz="3200" noProof="0" dirty="0"/>
              <a:t>Le chiffre inférieur de la fraction indique les jours, les semaines ou les mois.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fr-FR" sz="3200" noProof="0" dirty="0"/>
              <a:t>Souvenez-vous qu’il y a </a:t>
            </a:r>
            <a:r>
              <a:rPr lang="fr-FR" sz="3200" b="1" noProof="0" dirty="0"/>
              <a:t>7 </a:t>
            </a:r>
            <a:r>
              <a:rPr lang="fr-FR" sz="3200" noProof="0" dirty="0"/>
              <a:t>jours dans une semaine, </a:t>
            </a:r>
            <a:r>
              <a:rPr lang="fr-FR" sz="3200" b="1" noProof="0" dirty="0"/>
              <a:t>52</a:t>
            </a:r>
            <a:r>
              <a:rPr lang="fr-FR" sz="3200" noProof="0" dirty="0"/>
              <a:t> semaines par an et </a:t>
            </a:r>
            <a:r>
              <a:rPr lang="fr-FR" sz="3200" b="1" noProof="0" dirty="0"/>
              <a:t>12</a:t>
            </a:r>
            <a:r>
              <a:rPr lang="fr-FR" sz="3200" noProof="0" dirty="0"/>
              <a:t> mois dans une année.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br>
              <a:rPr lang="fr-FR" noProof="0" dirty="0"/>
            </a:br>
            <a:br>
              <a:rPr lang="fr-FR" noProof="0" dirty="0"/>
            </a:br>
            <a:r>
              <a:rPr lang="fr-FR" sz="4400" noProof="0" dirty="0"/>
              <a:t>Objectifs</a:t>
            </a:r>
            <a:br>
              <a:rPr lang="fr-FR" noProof="0" dirty="0"/>
            </a:br>
            <a:r>
              <a:rPr lang="fr-FR" noProof="0" dirty="0"/>
              <a:t> </a:t>
            </a:r>
            <a:br>
              <a:rPr lang="fr-FR" noProof="0" dirty="0"/>
            </a:br>
            <a:endParaRPr lang="fr-FR" noProof="0" dirty="0"/>
          </a:p>
        </p:txBody>
      </p:sp>
      <p:sp>
        <p:nvSpPr>
          <p:cNvPr id="54275" name="Content Placeholder 2"/>
          <p:cNvSpPr>
            <a:spLocks noGrp="1"/>
          </p:cNvSpPr>
          <p:nvPr>
            <p:ph idx="1"/>
          </p:nvPr>
        </p:nvSpPr>
        <p:spPr>
          <a:xfrm>
            <a:off x="762000" y="1447800"/>
            <a:ext cx="80772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200" dirty="0"/>
              <a:t>Après avoir participé activement à cette session, la personne pourra :</a:t>
            </a:r>
          </a:p>
          <a:p>
            <a:pPr marL="0" lvl="0" indent="0">
              <a:buNone/>
            </a:pPr>
            <a:r>
              <a:rPr lang="fr-FR" noProof="0" dirty="0"/>
              <a:t>1. Citer les cinq BONNES FAÇONS de dispenser les médicaments.</a:t>
            </a:r>
          </a:p>
          <a:p>
            <a:pPr marL="0" lvl="0" indent="0">
              <a:buNone/>
            </a:pPr>
            <a:r>
              <a:rPr lang="fr-FR" noProof="0" dirty="0"/>
              <a:t>2. Expliquer les huit étapes d’une bonne dispensation.</a:t>
            </a:r>
          </a:p>
          <a:p>
            <a:pPr marL="339725" indent="-339725">
              <a:buNone/>
              <a:defRPr/>
            </a:pPr>
            <a:r>
              <a:rPr lang="fr-FR" noProof="0" dirty="0"/>
              <a:t>3. Démontrer comment lire, interpréter et traiter </a:t>
            </a:r>
            <a:r>
              <a:rPr lang="fr-FR" dirty="0"/>
              <a:t>correctement une </a:t>
            </a:r>
            <a:r>
              <a:rPr lang="fr-FR" noProof="0" dirty="0"/>
              <a:t>ordonnance.</a:t>
            </a:r>
          </a:p>
          <a:p>
            <a:pPr marL="339725" indent="-339725">
              <a:buNone/>
              <a:defRPr/>
            </a:pPr>
            <a:r>
              <a:rPr lang="fr-FR" noProof="0" dirty="0"/>
              <a:t>4. Décrire les exigences environnementales minimum pour garantir une bonne pratique de dispensation.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0772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Exemples relatifs aux jours</a:t>
            </a:r>
            <a:endParaRPr lang="fr-FR" sz="4000" noProof="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978802221"/>
              </p:ext>
            </p:extLst>
          </p:nvPr>
        </p:nvGraphicFramePr>
        <p:xfrm>
          <a:off x="685800" y="1828800"/>
          <a:ext cx="7848600" cy="4851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136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349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36600">
                <a:tc>
                  <a:txBody>
                    <a:bodyPr/>
                    <a:lstStyle/>
                    <a:p>
                      <a:r>
                        <a:rPr lang="fr-FR" sz="2400" b="1" noProof="0" dirty="0"/>
                        <a:t>Abréviations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b="1" noProof="0" dirty="0"/>
                        <a:t>Signification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6600">
                <a:tc>
                  <a:txBody>
                    <a:bodyPr/>
                    <a:lstStyle/>
                    <a:p>
                      <a:r>
                        <a:rPr lang="fr-FR" sz="2400" b="1" noProof="0" dirty="0"/>
                        <a:t>5/7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noProof="0" dirty="0"/>
                        <a:t>Le médicament doit</a:t>
                      </a:r>
                      <a:r>
                        <a:rPr lang="fr-FR" sz="2400" baseline="0" noProof="0" dirty="0"/>
                        <a:t> être utilisé pendant 5 jours. </a:t>
                      </a:r>
                      <a:endParaRPr lang="fr-FR" sz="24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6600">
                <a:tc>
                  <a:txBody>
                    <a:bodyPr/>
                    <a:lstStyle/>
                    <a:p>
                      <a:r>
                        <a:rPr lang="fr-FR" sz="2400" b="1" noProof="0" dirty="0"/>
                        <a:t>7/7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noProof="0" dirty="0"/>
                        <a:t>Le médicament doit</a:t>
                      </a:r>
                      <a:r>
                        <a:rPr lang="fr-FR" sz="2400" baseline="0" noProof="0" dirty="0"/>
                        <a:t> être utilisé pendant 7 jours</a:t>
                      </a:r>
                      <a:r>
                        <a:rPr lang="fr-FR" sz="2400" noProof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6600">
                <a:tc>
                  <a:txBody>
                    <a:bodyPr/>
                    <a:lstStyle/>
                    <a:p>
                      <a:r>
                        <a:rPr lang="fr-FR" sz="2400" b="1" noProof="0" dirty="0"/>
                        <a:t>3/7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noProof="0" dirty="0"/>
                        <a:t>Le médicament doit</a:t>
                      </a:r>
                      <a:r>
                        <a:rPr lang="fr-FR" sz="2400" baseline="0" noProof="0" dirty="0"/>
                        <a:t> être utilisé pendant 3 jours. </a:t>
                      </a:r>
                      <a:endParaRPr lang="fr-FR" sz="24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6600">
                <a:tc>
                  <a:txBody>
                    <a:bodyPr/>
                    <a:lstStyle/>
                    <a:p>
                      <a:r>
                        <a:rPr lang="fr-FR" sz="2400" b="1" noProof="0" dirty="0"/>
                        <a:t>14/7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noProof="0" dirty="0"/>
                        <a:t>Le médicament doit</a:t>
                      </a:r>
                      <a:r>
                        <a:rPr lang="fr-FR" sz="2400" baseline="0" noProof="0" dirty="0"/>
                        <a:t> être utilisé pendant 14 jours. </a:t>
                      </a:r>
                      <a:endParaRPr lang="fr-FR" sz="24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36600">
                <a:tc>
                  <a:txBody>
                    <a:bodyPr/>
                    <a:lstStyle/>
                    <a:p>
                      <a:r>
                        <a:rPr lang="fr-FR" sz="2400" b="1" noProof="0" dirty="0"/>
                        <a:t>10/7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noProof="0" dirty="0"/>
                        <a:t>Le médicament doit</a:t>
                      </a:r>
                      <a:r>
                        <a:rPr lang="fr-FR" sz="2400" baseline="0" noProof="0" dirty="0"/>
                        <a:t> être utilisé pendant 10 jours</a:t>
                      </a:r>
                      <a:r>
                        <a:rPr lang="fr-FR" sz="2400" noProof="0" dirty="0"/>
                        <a:t>.</a:t>
                      </a:r>
                      <a:r>
                        <a:rPr lang="fr-FR" sz="2400" baseline="0" noProof="0" dirty="0"/>
                        <a:t> </a:t>
                      </a:r>
                      <a:endParaRPr lang="fr-FR" sz="24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b="1" noProof="0" dirty="0"/>
              <a:t>Exemples relatifs aux semaines</a:t>
            </a:r>
            <a:endParaRPr lang="fr-FR" noProof="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584856411"/>
              </p:ext>
            </p:extLst>
          </p:nvPr>
        </p:nvGraphicFramePr>
        <p:xfrm>
          <a:off x="685800" y="1828800"/>
          <a:ext cx="7772400" cy="47246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063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660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17389">
                <a:tc>
                  <a:txBody>
                    <a:bodyPr/>
                    <a:lstStyle/>
                    <a:p>
                      <a:r>
                        <a:rPr lang="fr-FR" sz="2400" b="1" noProof="0" dirty="0"/>
                        <a:t>Abréviation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b="1" noProof="0" dirty="0"/>
                        <a:t>Signification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8366">
                <a:tc>
                  <a:txBody>
                    <a:bodyPr/>
                    <a:lstStyle/>
                    <a:p>
                      <a:r>
                        <a:rPr lang="fr-FR" sz="2400" b="1" noProof="0" dirty="0"/>
                        <a:t>1/52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noProof="0" dirty="0"/>
                        <a:t>Le médicament doit</a:t>
                      </a:r>
                      <a:r>
                        <a:rPr lang="fr-FR" sz="2400" baseline="0" noProof="0" dirty="0"/>
                        <a:t> être utilisé pendant </a:t>
                      </a:r>
                      <a:r>
                        <a:rPr lang="fr-FR" sz="2400" baseline="0" dirty="0"/>
                        <a:t>1 semaine.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0918">
                <a:tc>
                  <a:txBody>
                    <a:bodyPr/>
                    <a:lstStyle/>
                    <a:p>
                      <a:r>
                        <a:rPr lang="fr-FR" sz="2400" b="1" noProof="0" dirty="0"/>
                        <a:t>2/</a:t>
                      </a:r>
                      <a:r>
                        <a:rPr lang="fr-FR" sz="2400" b="1" baseline="0" noProof="0" dirty="0"/>
                        <a:t>52</a:t>
                      </a:r>
                      <a:endParaRPr lang="fr-FR" sz="24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noProof="0" dirty="0"/>
                        <a:t>Le médicament doit</a:t>
                      </a:r>
                      <a:r>
                        <a:rPr lang="fr-FR" sz="2400" baseline="0" noProof="0" dirty="0"/>
                        <a:t> être utilisé pendant 2</a:t>
                      </a:r>
                      <a:r>
                        <a:rPr lang="fr-FR" sz="2400" baseline="0" dirty="0"/>
                        <a:t> semaines.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8366">
                <a:tc>
                  <a:txBody>
                    <a:bodyPr/>
                    <a:lstStyle/>
                    <a:p>
                      <a:r>
                        <a:rPr lang="fr-FR" sz="2400" b="1" noProof="0" dirty="0"/>
                        <a:t>3/52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noProof="0" dirty="0"/>
                        <a:t>Le médicament doit</a:t>
                      </a:r>
                      <a:r>
                        <a:rPr lang="fr-FR" sz="2400" baseline="0" noProof="0" dirty="0"/>
                        <a:t> être utilisé pendant 3</a:t>
                      </a:r>
                      <a:r>
                        <a:rPr lang="fr-FR" sz="2400" baseline="0" dirty="0"/>
                        <a:t> semaines.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58180">
                <a:tc>
                  <a:txBody>
                    <a:bodyPr/>
                    <a:lstStyle/>
                    <a:p>
                      <a:r>
                        <a:rPr lang="fr-FR" sz="2400" b="1" noProof="0" dirty="0"/>
                        <a:t>4/52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noProof="0" dirty="0"/>
                        <a:t>Le médicament doit</a:t>
                      </a:r>
                      <a:r>
                        <a:rPr lang="fr-FR" sz="2400" baseline="0" noProof="0" dirty="0"/>
                        <a:t> être utilisé pendant 4</a:t>
                      </a:r>
                      <a:r>
                        <a:rPr lang="fr-FR" sz="2400" baseline="0" dirty="0"/>
                        <a:t> semaines.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15382">
                <a:tc>
                  <a:txBody>
                    <a:bodyPr/>
                    <a:lstStyle/>
                    <a:p>
                      <a:r>
                        <a:rPr lang="fr-FR" sz="2400" b="1" noProof="0" dirty="0"/>
                        <a:t>6/52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noProof="0" dirty="0"/>
                        <a:t>Le médicament doit</a:t>
                      </a:r>
                      <a:r>
                        <a:rPr lang="fr-FR" sz="2400" baseline="0" noProof="0" dirty="0"/>
                        <a:t> être utilisé pendant 6</a:t>
                      </a:r>
                      <a:r>
                        <a:rPr lang="fr-FR" sz="2400" baseline="0" dirty="0"/>
                        <a:t> semaines.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001000" cy="88423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Exemples relatifs aux mois</a:t>
            </a:r>
            <a:endParaRPr lang="fr-FR" sz="4000" noProof="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667954319"/>
              </p:ext>
            </p:extLst>
          </p:nvPr>
        </p:nvGraphicFramePr>
        <p:xfrm>
          <a:off x="762000" y="1600200"/>
          <a:ext cx="7696200" cy="48848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852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109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10144">
                <a:tc>
                  <a:txBody>
                    <a:bodyPr/>
                    <a:lstStyle/>
                    <a:p>
                      <a:r>
                        <a:rPr lang="fr-FR" sz="2400" b="1" dirty="0"/>
                        <a:t>Abréviation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b="1" dirty="0"/>
                        <a:t>Signification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0144">
                <a:tc>
                  <a:txBody>
                    <a:bodyPr/>
                    <a:lstStyle/>
                    <a:p>
                      <a:r>
                        <a:rPr lang="fr-FR" sz="2400" b="1" dirty="0"/>
                        <a:t>1/12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noProof="0" dirty="0"/>
                        <a:t>Le médicament doit</a:t>
                      </a:r>
                      <a:r>
                        <a:rPr lang="fr-FR" sz="2400" baseline="0" noProof="0" dirty="0"/>
                        <a:t> être utilisé pendant </a:t>
                      </a:r>
                      <a:r>
                        <a:rPr lang="fr-FR" sz="2400" baseline="0" dirty="0"/>
                        <a:t>1 mois.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87928">
                <a:tc>
                  <a:txBody>
                    <a:bodyPr/>
                    <a:lstStyle/>
                    <a:p>
                      <a:r>
                        <a:rPr lang="fr-FR" sz="2400" b="1" dirty="0"/>
                        <a:t>2/12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noProof="0" dirty="0"/>
                        <a:t>Le médicament doit</a:t>
                      </a:r>
                      <a:r>
                        <a:rPr lang="fr-FR" sz="2400" baseline="0" noProof="0" dirty="0"/>
                        <a:t> être utilisé pendant 2</a:t>
                      </a:r>
                      <a:r>
                        <a:rPr lang="fr-FR" sz="2400" baseline="0" dirty="0"/>
                        <a:t> mois.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87928">
                <a:tc>
                  <a:txBody>
                    <a:bodyPr/>
                    <a:lstStyle/>
                    <a:p>
                      <a:r>
                        <a:rPr lang="fr-FR" sz="2400" b="1" dirty="0"/>
                        <a:t>3/12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noProof="0" dirty="0"/>
                        <a:t>Le médicament doit</a:t>
                      </a:r>
                      <a:r>
                        <a:rPr lang="fr-FR" sz="2400" baseline="0" noProof="0" dirty="0"/>
                        <a:t> être utilisé pendant 3</a:t>
                      </a:r>
                      <a:r>
                        <a:rPr lang="fr-FR" sz="2400" baseline="0" dirty="0"/>
                        <a:t> mois.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87928">
                <a:tc>
                  <a:txBody>
                    <a:bodyPr/>
                    <a:lstStyle/>
                    <a:p>
                      <a:r>
                        <a:rPr lang="fr-FR" sz="2400" b="1" dirty="0"/>
                        <a:t>4/12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noProof="0" dirty="0"/>
                        <a:t>Le médicament doit</a:t>
                      </a:r>
                      <a:r>
                        <a:rPr lang="fr-FR" sz="2400" baseline="0" noProof="0" dirty="0"/>
                        <a:t> être utilisé pendant 4</a:t>
                      </a:r>
                      <a:r>
                        <a:rPr lang="fr-FR" sz="2400" baseline="0" dirty="0"/>
                        <a:t> mois.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87928">
                <a:tc>
                  <a:txBody>
                    <a:bodyPr/>
                    <a:lstStyle/>
                    <a:p>
                      <a:r>
                        <a:rPr lang="fr-FR" sz="2400" b="1" dirty="0"/>
                        <a:t>6/12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noProof="0" dirty="0"/>
                        <a:t>Le médicament doit</a:t>
                      </a:r>
                      <a:r>
                        <a:rPr lang="fr-FR" sz="2400" baseline="0" noProof="0" dirty="0"/>
                        <a:t> être utilisé pendant 6</a:t>
                      </a:r>
                      <a:r>
                        <a:rPr lang="fr-FR" sz="2400" baseline="0" dirty="0"/>
                        <a:t> mois.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Abréviations relatives à la concentration</a:t>
            </a:r>
            <a:endParaRPr lang="fr-FR" sz="4000" noProof="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448666613"/>
              </p:ext>
            </p:extLst>
          </p:nvPr>
        </p:nvGraphicFramePr>
        <p:xfrm>
          <a:off x="609600" y="1600200"/>
          <a:ext cx="7848600" cy="47243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16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16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16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74914">
                <a:tc>
                  <a:txBody>
                    <a:bodyPr/>
                    <a:lstStyle/>
                    <a:p>
                      <a:r>
                        <a:rPr lang="fr-FR" sz="2400" b="1" dirty="0"/>
                        <a:t>Abréviation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b="1" dirty="0"/>
                        <a:t>Signification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b="1" dirty="0"/>
                        <a:t>Équivalence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4914">
                <a:tc>
                  <a:txBody>
                    <a:bodyPr/>
                    <a:lstStyle/>
                    <a:p>
                      <a:r>
                        <a:rPr lang="fr-FR" sz="2400" dirty="0"/>
                        <a:t>kg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/>
                        <a:t>Kilogramme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/>
                        <a:t>1000 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4914">
                <a:tc>
                  <a:txBody>
                    <a:bodyPr/>
                    <a:lstStyle/>
                    <a:p>
                      <a:r>
                        <a:rPr lang="fr-FR" sz="2400" dirty="0"/>
                        <a:t>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/>
                        <a:t>Gramme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/>
                        <a:t>1000 mg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4914">
                <a:tc>
                  <a:txBody>
                    <a:bodyPr/>
                    <a:lstStyle/>
                    <a:p>
                      <a:r>
                        <a:rPr lang="fr-FR" sz="2400" dirty="0"/>
                        <a:t>mg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/>
                        <a:t>Milligramme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/>
                        <a:t>1000 mcg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74914">
                <a:tc>
                  <a:txBody>
                    <a:bodyPr/>
                    <a:lstStyle/>
                    <a:p>
                      <a:r>
                        <a:rPr lang="fr-FR" sz="2400" dirty="0"/>
                        <a:t>mcg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/>
                        <a:t>Microgrammes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/>
                        <a:t>0,001 mg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74914">
                <a:tc>
                  <a:txBody>
                    <a:bodyPr/>
                    <a:lstStyle/>
                    <a:p>
                      <a:r>
                        <a:rPr lang="fr-FR" sz="2400" dirty="0"/>
                        <a:t>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noProof="0" dirty="0"/>
                        <a:t>Litre</a:t>
                      </a:r>
                      <a:r>
                        <a:rPr lang="fr-FR" sz="2400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/>
                        <a:t>1000 ml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74914">
                <a:tc>
                  <a:txBody>
                    <a:bodyPr/>
                    <a:lstStyle/>
                    <a:p>
                      <a:r>
                        <a:rPr lang="fr-FR" sz="2400" dirty="0"/>
                        <a:t>ml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noProof="0" dirty="0"/>
                        <a:t>Millilitres</a:t>
                      </a:r>
                      <a:r>
                        <a:rPr lang="fr-FR" sz="2400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br>
              <a:rPr lang="fr-FR" b="1" noProof="0" dirty="0"/>
            </a:br>
            <a:r>
              <a:rPr lang="fr-FR" sz="4400" noProof="0" dirty="0"/>
              <a:t>Exemple d’une ordonnance rédigée correctement </a:t>
            </a:r>
            <a:br>
              <a:rPr lang="fr-FR" noProof="0" dirty="0"/>
            </a:br>
            <a:endParaRPr lang="fr-FR" noProof="0" dirty="0"/>
          </a:p>
        </p:txBody>
      </p:sp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1066800" y="1676400"/>
            <a:ext cx="7467600" cy="4419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Centre de santé Kakumiro IV                                        OPD NO. 340/09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Boîte postale 68 Kakumiro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Nom </a:t>
            </a:r>
            <a:r>
              <a:rPr kumimoji="0" lang="fr-FR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:  M/S Kibuuka, John                                            	</a:t>
            </a:r>
            <a:r>
              <a:rPr kumimoji="0" lang="fr-FR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Date :</a:t>
            </a:r>
            <a:r>
              <a:rPr kumimoji="0" lang="fr-FR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 04.05.2009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Adresse </a:t>
            </a:r>
            <a:r>
              <a:rPr kumimoji="0" lang="fr-FR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: Kakumiro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fr-FR" b="1" dirty="0">
                <a:solidFill>
                  <a:srgbClr val="000000"/>
                </a:solidFill>
                <a:latin typeface="Cambria" pitchFamily="18" charset="0"/>
                <a:cs typeface="Arial" pitchFamily="34" charset="0"/>
              </a:rPr>
              <a:t>Â</a:t>
            </a:r>
            <a:r>
              <a:rPr kumimoji="0" lang="fr-FR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ge </a:t>
            </a:r>
            <a:r>
              <a:rPr kumimoji="0" lang="fr-FR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: Adulte              				</a:t>
            </a:r>
            <a:r>
              <a:rPr kumimoji="0" lang="fr-FR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Poids </a:t>
            </a:r>
            <a:r>
              <a:rPr kumimoji="0" lang="fr-FR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: 70 kg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Ordonnance</a:t>
            </a:r>
            <a:endParaRPr kumimoji="0" lang="fr-FR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	Comprimés de Cotrimoxazole (480 mg ) ii b.i.d.  x  5/7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	Comprimés de Paracétamol (500 mg)       ii tds     x  3/7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Nom/qualifications de la personne rédigeant l’ordonnance  Dr. Mwesigwa Emmanuel MBChB (MUK) Signature</a:t>
            </a:r>
            <a:r>
              <a:rPr kumimoji="0" lang="fi-FI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________________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noProof="0" dirty="0"/>
              <a:t>Exercice 2 : Termes des ordonnances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FR" noProof="0" dirty="0"/>
          </a:p>
          <a:p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16613329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noProof="0" dirty="0"/>
              <a:t>Exercice 3 : Abréviations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FR" noProof="0" dirty="0"/>
          </a:p>
          <a:p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30300151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fr-FR" noProof="0" dirty="0"/>
              <a:t>Environnement de la dispensation</a:t>
            </a:r>
          </a:p>
        </p:txBody>
      </p:sp>
      <p:sp>
        <p:nvSpPr>
          <p:cNvPr id="6758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fr-FR" noProof="0" dirty="0"/>
              <a:t>L’environnement de la dispensation doit être :</a:t>
            </a:r>
          </a:p>
          <a:p>
            <a:pPr lvl="1" eaLnBrk="1" hangingPunct="1"/>
            <a:r>
              <a:rPr lang="fr-FR" noProof="0" dirty="0"/>
              <a:t>Propre</a:t>
            </a:r>
          </a:p>
          <a:p>
            <a:pPr lvl="1" eaLnBrk="1" hangingPunct="1"/>
            <a:r>
              <a:rPr lang="fr-FR" noProof="0" dirty="0"/>
              <a:t>Hygiénique</a:t>
            </a:r>
          </a:p>
          <a:p>
            <a:pPr lvl="1" eaLnBrk="1" hangingPunct="1"/>
            <a:r>
              <a:rPr lang="fr-FR" noProof="0" dirty="0"/>
              <a:t>En ordre</a:t>
            </a:r>
          </a:p>
          <a:p>
            <a:pPr lvl="1" eaLnBrk="1" hangingPunct="1"/>
            <a:r>
              <a:rPr lang="fr-FR" noProof="0" dirty="0"/>
              <a:t>Silencieux</a:t>
            </a:r>
          </a:p>
          <a:p>
            <a:pPr lvl="1" eaLnBrk="1" hangingPunct="1"/>
            <a:r>
              <a:rPr lang="fr-FR" noProof="0" dirty="0"/>
              <a:t>Éclairé de manière adéquate</a:t>
            </a:r>
          </a:p>
          <a:p>
            <a:pPr lvl="1" eaLnBrk="1" hangingPunct="1"/>
            <a:r>
              <a:rPr lang="fr-FR" noProof="0" dirty="0"/>
              <a:t>Avoir une bonne circulation d’air</a:t>
            </a:r>
          </a:p>
          <a:p>
            <a:pPr lvl="1" eaLnBrk="1" hangingPunct="1"/>
            <a:r>
              <a:rPr lang="fr-FR" noProof="0" dirty="0"/>
              <a:t>Propice à l’interaction entre </a:t>
            </a:r>
            <a:r>
              <a:rPr lang="fr-FR" dirty="0"/>
              <a:t>le </a:t>
            </a:r>
            <a:r>
              <a:rPr lang="fr-FR" noProof="0" dirty="0"/>
              <a:t>client et le vendeur de médicament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153400" cy="13255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noProof="0" dirty="0"/>
              <a:t>Qualités d’une personne qui dispense bien</a:t>
            </a:r>
          </a:p>
        </p:txBody>
      </p:sp>
      <p:sp>
        <p:nvSpPr>
          <p:cNvPr id="48640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524000"/>
            <a:ext cx="8001000" cy="5029200"/>
          </a:xfrm>
        </p:spPr>
        <p:txBody>
          <a:bodyPr>
            <a:noAutofit/>
          </a:bodyPr>
          <a:lstStyle/>
          <a:p>
            <a:pPr eaLnBrk="1" hangingPunct="1"/>
            <a:r>
              <a:rPr lang="fr-FR" sz="3200" noProof="0" dirty="0"/>
              <a:t>Connaît les médicaments et les maladies courantes. </a:t>
            </a:r>
          </a:p>
          <a:p>
            <a:pPr eaLnBrk="1" hangingPunct="1"/>
            <a:r>
              <a:rPr lang="fr-FR" sz="3200" noProof="0" dirty="0"/>
              <a:t>Capable de bien communiquer.</a:t>
            </a:r>
          </a:p>
          <a:p>
            <a:pPr eaLnBrk="1" hangingPunct="1"/>
            <a:r>
              <a:rPr lang="fr-FR" sz="3200" noProof="0" dirty="0"/>
              <a:t>Capable d’offrir de bons soins au client.</a:t>
            </a:r>
          </a:p>
          <a:p>
            <a:pPr eaLnBrk="1" hangingPunct="1"/>
            <a:r>
              <a:rPr lang="fr-FR" sz="3200" noProof="0" dirty="0"/>
              <a:t>Possède de bonnes capacités de rédaction.</a:t>
            </a:r>
          </a:p>
          <a:p>
            <a:pPr eaLnBrk="1" hangingPunct="1"/>
            <a:r>
              <a:rPr lang="fr-FR" sz="3200" noProof="0" dirty="0"/>
              <a:t>Bien organisée. </a:t>
            </a:r>
          </a:p>
          <a:p>
            <a:pPr eaLnBrk="1" hangingPunct="1"/>
            <a:r>
              <a:rPr lang="fr-FR" sz="3200" noProof="0" dirty="0"/>
              <a:t>Professionnalisme et intégrité. </a:t>
            </a:r>
          </a:p>
          <a:p>
            <a:pPr eaLnBrk="1" hangingPunct="1"/>
            <a:r>
              <a:rPr lang="fr-FR" sz="3200" noProof="0" dirty="0"/>
              <a:t>Bonne attitude à l’égard du travail.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8683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/>
              <a:t>L</a:t>
            </a:r>
            <a:r>
              <a:rPr lang="fr-FR" sz="4000" b="1" noProof="0" dirty="0"/>
              <a:t>e processus de dispensation</a:t>
            </a:r>
          </a:p>
        </p:txBody>
      </p:sp>
      <p:graphicFrame>
        <p:nvGraphicFramePr>
          <p:cNvPr id="4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930678429"/>
              </p:ext>
            </p:extLst>
          </p:nvPr>
        </p:nvGraphicFramePr>
        <p:xfrm>
          <a:off x="457200" y="1219200"/>
          <a:ext cx="8382000" cy="533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dirty="0"/>
              <a:t>Cycle de gestion des m</a:t>
            </a:r>
            <a:r>
              <a:rPr lang="fr-FR" noProof="0" dirty="0"/>
              <a:t>édicaments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75"/>
          <a:stretch/>
        </p:blipFill>
        <p:spPr>
          <a:xfrm>
            <a:off x="1501608" y="1600201"/>
            <a:ext cx="6369384" cy="4128796"/>
          </a:xfrm>
        </p:spPr>
      </p:pic>
      <p:sp>
        <p:nvSpPr>
          <p:cNvPr id="6" name="Oval 5"/>
          <p:cNvSpPr/>
          <p:nvPr/>
        </p:nvSpPr>
        <p:spPr>
          <a:xfrm>
            <a:off x="1905000" y="2971800"/>
            <a:ext cx="1752600" cy="1143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fr-FR" b="1" noProof="0" dirty="0"/>
              <a:t>Emballer et étiqueter le médicament</a:t>
            </a:r>
            <a:endParaRPr lang="fr-FR" noProof="0" dirty="0"/>
          </a:p>
        </p:txBody>
      </p:sp>
      <p:sp>
        <p:nvSpPr>
          <p:cNvPr id="63491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153400" cy="5181600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  <a:defRPr/>
            </a:pPr>
            <a:r>
              <a:rPr lang="fr-FR" sz="3200" b="1" noProof="0" dirty="0"/>
              <a:t>Avant d’emballer le médicament, vous devriez </a:t>
            </a:r>
            <a:r>
              <a:rPr lang="fr-FR" sz="3200" b="1" dirty="0"/>
              <a:t>rédiger l’étiquette</a:t>
            </a:r>
            <a:r>
              <a:rPr lang="fr-FR" sz="3200" b="1" noProof="0" dirty="0"/>
              <a:t>. </a:t>
            </a:r>
          </a:p>
          <a:p>
            <a:pPr marL="796925" lvl="1" indent="-457200" eaLnBrk="1" hangingPunct="1">
              <a:buFont typeface="Arial" panose="020B0604020202020204" pitchFamily="34" charset="0"/>
              <a:buChar char="•"/>
              <a:defRPr/>
            </a:pPr>
            <a:r>
              <a:rPr lang="fr-FR" noProof="0" dirty="0"/>
              <a:t>Il vaut mieux rédiger l’étiquette avant de compter ou mesurer le médicament. </a:t>
            </a:r>
          </a:p>
          <a:p>
            <a:pPr marL="796925" lvl="1" indent="-457200" eaLnBrk="1" hangingPunct="1">
              <a:buFont typeface="Arial" panose="020B0604020202020204" pitchFamily="34" charset="0"/>
              <a:buChar char="•"/>
              <a:defRPr/>
            </a:pPr>
            <a:r>
              <a:rPr lang="fr-FR" noProof="0" dirty="0"/>
              <a:t>Si vous dispensez plusieurs médicaments, étiqueter avant de compter réduira le risque de mélanger les médicaments et d’écrire la mauvaise étiquette. </a:t>
            </a:r>
          </a:p>
          <a:p>
            <a:pPr marL="796925" lvl="1" indent="-457200" eaLnBrk="1" hangingPunct="1">
              <a:buFont typeface="Arial" panose="020B0604020202020204" pitchFamily="34" charset="0"/>
              <a:buChar char="•"/>
              <a:defRPr/>
            </a:pPr>
            <a:r>
              <a:rPr lang="fr-FR" noProof="0" dirty="0"/>
              <a:t>C’est aussi plus facile d’écrire clairement sans endommager ou renverser le médicament.</a:t>
            </a:r>
          </a:p>
          <a:p>
            <a:pPr eaLnBrk="1" hangingPunct="1">
              <a:defRPr/>
            </a:pPr>
            <a:endParaRPr lang="fr-FR" noProof="0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fr-FR" noProof="0" dirty="0"/>
            </a:br>
            <a:r>
              <a:rPr lang="fr-FR" sz="4400" noProof="0" dirty="0"/>
              <a:t>Quelles informations devraient figurer sur l’étiquette ?</a:t>
            </a:r>
            <a:br>
              <a:rPr lang="fr-FR" sz="4400" noProof="0" dirty="0"/>
            </a:br>
            <a:endParaRPr lang="fr-FR" sz="4400" noProof="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85800" y="1600201"/>
            <a:ext cx="3886200" cy="4038600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fr-FR" sz="3200" dirty="0"/>
              <a:t>No</a:t>
            </a:r>
            <a:r>
              <a:rPr lang="fr-FR" sz="3200" noProof="0" dirty="0"/>
              <a:t>m du client</a:t>
            </a:r>
          </a:p>
          <a:p>
            <a:pPr>
              <a:defRPr/>
            </a:pPr>
            <a:r>
              <a:rPr lang="fr-FR" sz="3200" dirty="0"/>
              <a:t>N</a:t>
            </a:r>
            <a:r>
              <a:rPr lang="fr-FR" sz="3200" noProof="0" dirty="0"/>
              <a:t>om du médicament</a:t>
            </a:r>
          </a:p>
          <a:p>
            <a:pPr>
              <a:defRPr/>
            </a:pPr>
            <a:r>
              <a:rPr lang="fr-FR" sz="3200" dirty="0"/>
              <a:t>C</a:t>
            </a:r>
            <a:r>
              <a:rPr lang="fr-FR" sz="3200" noProof="0" dirty="0"/>
              <a:t>oncentration du médicament</a:t>
            </a:r>
          </a:p>
          <a:p>
            <a:pPr>
              <a:defRPr/>
            </a:pPr>
            <a:r>
              <a:rPr lang="fr-FR" sz="3200" dirty="0"/>
              <a:t>Q</a:t>
            </a:r>
            <a:r>
              <a:rPr lang="fr-FR" sz="3200" noProof="0" dirty="0"/>
              <a:t>uantité de médicament fourni</a:t>
            </a:r>
          </a:p>
          <a:p>
            <a:pPr>
              <a:defRPr/>
            </a:pPr>
            <a:r>
              <a:rPr lang="fr-FR" sz="3200" noProof="0" dirty="0">
                <a:solidFill>
                  <a:prstClr val="black"/>
                </a:solidFill>
              </a:rPr>
              <a:t>Dose : combien en prendre chaque fois </a:t>
            </a:r>
          </a:p>
          <a:p>
            <a:pPr>
              <a:defRPr/>
            </a:pPr>
            <a:r>
              <a:rPr lang="fr-FR" sz="3200" noProof="0" dirty="0">
                <a:solidFill>
                  <a:prstClr val="black"/>
                </a:solidFill>
              </a:rPr>
              <a:t>À quelle fréquence dans la journée</a:t>
            </a:r>
          </a:p>
          <a:p>
            <a:pPr>
              <a:defRPr/>
            </a:pPr>
            <a:endParaRPr lang="fr-FR" sz="3200" noProof="0" dirty="0">
              <a:solidFill>
                <a:prstClr val="black"/>
              </a:solidFill>
            </a:endParaRPr>
          </a:p>
          <a:p>
            <a:endParaRPr lang="fr-FR" noProof="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267200" cy="4525963"/>
          </a:xfrm>
        </p:spPr>
        <p:txBody>
          <a:bodyPr>
            <a:normAutofit fontScale="85000" lnSpcReduction="20000"/>
          </a:bodyPr>
          <a:lstStyle/>
          <a:p>
            <a:pPr marL="287338" indent="-287338">
              <a:buClr>
                <a:srgbClr val="003300"/>
              </a:buClr>
              <a:buFont typeface="Calibri" pitchFamily="34" charset="0"/>
              <a:buChar char="•"/>
              <a:defRPr/>
            </a:pPr>
            <a:r>
              <a:rPr lang="fr-FR" sz="3200" dirty="0">
                <a:solidFill>
                  <a:prstClr val="black"/>
                </a:solidFill>
              </a:rPr>
              <a:t>I</a:t>
            </a:r>
            <a:r>
              <a:rPr lang="fr-FR" sz="3200" noProof="0" dirty="0">
                <a:solidFill>
                  <a:prstClr val="black"/>
                </a:solidFill>
              </a:rPr>
              <a:t>nstructions spéciales :</a:t>
            </a:r>
          </a:p>
          <a:p>
            <a:pPr marL="914400" lvl="1" indent="-457200">
              <a:buClr>
                <a:srgbClr val="003300"/>
              </a:buClr>
              <a:buFont typeface="Courier New" panose="02070309020205020404" pitchFamily="49" charset="0"/>
              <a:buChar char="o"/>
              <a:defRPr/>
            </a:pPr>
            <a:r>
              <a:rPr lang="fr-FR" sz="3200" noProof="0" dirty="0">
                <a:solidFill>
                  <a:prstClr val="black"/>
                </a:solidFill>
              </a:rPr>
              <a:t>Avec ou sans nourriture </a:t>
            </a:r>
          </a:p>
          <a:p>
            <a:pPr marL="914400" lvl="1" indent="-457200">
              <a:buClr>
                <a:srgbClr val="003300"/>
              </a:buClr>
              <a:buFont typeface="Courier New" panose="02070309020205020404" pitchFamily="49" charset="0"/>
              <a:buChar char="o"/>
              <a:defRPr/>
            </a:pPr>
            <a:r>
              <a:rPr lang="fr-FR" sz="3200" noProof="0" dirty="0">
                <a:solidFill>
                  <a:prstClr val="black"/>
                </a:solidFill>
              </a:rPr>
              <a:t>Avec beaucoup de liquides</a:t>
            </a:r>
          </a:p>
          <a:p>
            <a:pPr marL="287338" indent="-287338">
              <a:buClr>
                <a:srgbClr val="003300"/>
              </a:buClr>
              <a:buFont typeface="Calibri" pitchFamily="34" charset="0"/>
              <a:buChar char="•"/>
              <a:defRPr/>
            </a:pPr>
            <a:r>
              <a:rPr lang="fr-FR" sz="3200" noProof="0" dirty="0">
                <a:solidFill>
                  <a:prstClr val="black"/>
                </a:solidFill>
              </a:rPr>
              <a:t>Date de dispensation</a:t>
            </a:r>
          </a:p>
          <a:p>
            <a:pPr marL="287338" indent="-287338">
              <a:buClr>
                <a:srgbClr val="003300"/>
              </a:buClr>
              <a:buFont typeface="Calibri" pitchFamily="34" charset="0"/>
              <a:buChar char="•"/>
              <a:defRPr/>
            </a:pPr>
            <a:r>
              <a:rPr lang="fr-FR" sz="3200" noProof="0" dirty="0">
                <a:solidFill>
                  <a:prstClr val="black"/>
                </a:solidFill>
              </a:rPr>
              <a:t>Nom et adresse de l’établissement de soins ou du point de vente du médicament</a:t>
            </a:r>
            <a:endParaRPr lang="fr-FR" noProof="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noProof="0" dirty="0"/>
              <a:t>Exemple d’étiquette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14400" y="1447800"/>
            <a:ext cx="75438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400" dirty="0"/>
          </a:p>
          <a:p>
            <a:pPr algn="ctr"/>
            <a:r>
              <a:rPr lang="fr-FR" sz="2400" b="1" dirty="0"/>
              <a:t>Dépôt de vente de médicaments God cares</a:t>
            </a:r>
          </a:p>
          <a:p>
            <a:r>
              <a:rPr lang="fr-FR" sz="2400" b="1" dirty="0"/>
              <a:t>							</a:t>
            </a:r>
            <a:endParaRPr lang="fr-FR" sz="2400" dirty="0"/>
          </a:p>
          <a:p>
            <a:r>
              <a:rPr lang="fr-FR" sz="2400" b="1" i="1" dirty="0"/>
              <a:t>Nom du client : </a:t>
            </a:r>
            <a:r>
              <a:rPr lang="fr-FR" sz="2400" b="1" i="1" u="sng" dirty="0"/>
              <a:t>Omach Lawrence</a:t>
            </a:r>
            <a:r>
              <a:rPr lang="fr-FR" sz="2400" dirty="0"/>
              <a:t> </a:t>
            </a:r>
          </a:p>
          <a:p>
            <a:endParaRPr lang="fr-FR" sz="2400" dirty="0"/>
          </a:p>
          <a:p>
            <a:r>
              <a:rPr lang="fr-FR" sz="2400" b="1" i="1" dirty="0"/>
              <a:t>Nom du médicament :</a:t>
            </a:r>
            <a:r>
              <a:rPr lang="fr-FR" sz="2400" dirty="0"/>
              <a:t> </a:t>
            </a:r>
            <a:r>
              <a:rPr lang="fr-FR" sz="2400" u="sng" dirty="0"/>
              <a:t>Pénicilline V 250 mg	</a:t>
            </a:r>
            <a:r>
              <a:rPr lang="fr-FR" sz="2400" b="1" dirty="0"/>
              <a:t> 40 comprimés</a:t>
            </a:r>
            <a:endParaRPr lang="fr-FR" sz="2400" u="sng" dirty="0"/>
          </a:p>
          <a:p>
            <a:r>
              <a:rPr lang="fr-FR" sz="2400" b="1" i="1" dirty="0"/>
              <a:t>Dose :</a:t>
            </a:r>
            <a:r>
              <a:rPr lang="fr-FR" sz="2400" dirty="0"/>
              <a:t> </a:t>
            </a:r>
            <a:r>
              <a:rPr lang="fr-FR" sz="2400" u="sng" dirty="0"/>
              <a:t>2 comprimés toutes les 6 heures pendant 5 jours</a:t>
            </a:r>
            <a:endParaRPr lang="fr-FR" sz="2400" dirty="0"/>
          </a:p>
          <a:p>
            <a:r>
              <a:rPr lang="fr-FR" sz="2400" b="1" i="1" dirty="0"/>
              <a:t>Instruction :</a:t>
            </a:r>
            <a:r>
              <a:rPr lang="fr-FR" sz="2400" dirty="0"/>
              <a:t> </a:t>
            </a:r>
            <a:r>
              <a:rPr lang="fr-FR" sz="2400" u="sng" dirty="0"/>
              <a:t>prendre le médicament 1 heure avant le repas Conserver le médicament hors de portée des enfants.</a:t>
            </a:r>
          </a:p>
          <a:p>
            <a:r>
              <a:rPr lang="fr-FR" sz="2400" dirty="0"/>
              <a:t>22/4/2015</a:t>
            </a:r>
          </a:p>
          <a:p>
            <a:endParaRPr lang="en-US" sz="24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8001000" cy="9906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fr-FR" noProof="0" dirty="0"/>
              <a:t> </a:t>
            </a:r>
            <a:br>
              <a:rPr lang="fr-FR" noProof="0" dirty="0"/>
            </a:br>
            <a:r>
              <a:rPr lang="fr-FR" noProof="0" dirty="0"/>
              <a:t>Informations </a:t>
            </a:r>
            <a:r>
              <a:rPr lang="fr-FR" dirty="0"/>
              <a:t>sur le médicament </a:t>
            </a:r>
            <a:r>
              <a:rPr lang="fr-FR" noProof="0" dirty="0"/>
              <a:t>utiles pour les </a:t>
            </a:r>
            <a:r>
              <a:rPr lang="fr-FR" dirty="0"/>
              <a:t>clients (</a:t>
            </a:r>
            <a:r>
              <a:rPr lang="fr-FR" noProof="0" dirty="0"/>
              <a:t>1)</a:t>
            </a:r>
            <a:br>
              <a:rPr lang="fr-FR" noProof="0" dirty="0"/>
            </a:br>
            <a:endParaRPr lang="fr-FR" noProof="0" dirty="0"/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>
          <a:xfrm>
            <a:off x="762000" y="1219200"/>
            <a:ext cx="8077200" cy="46482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fr-FR" noProof="0" dirty="0"/>
              <a:t>Donnez verbalement les informations sur l’étiquette en utilisant des termes faciles à comprendre pour le client. </a:t>
            </a:r>
          </a:p>
          <a:p>
            <a:pPr eaLnBrk="1" hangingPunct="1">
              <a:defRPr/>
            </a:pPr>
            <a:r>
              <a:rPr lang="fr-FR" noProof="0" dirty="0"/>
              <a:t>Les informations  doivent inclure :</a:t>
            </a:r>
          </a:p>
          <a:p>
            <a:pPr marL="633413" lvl="1">
              <a:defRPr/>
            </a:pPr>
            <a:r>
              <a:rPr lang="fr-FR" noProof="0" dirty="0"/>
              <a:t>La fréquence de la prise du médicament</a:t>
            </a:r>
          </a:p>
          <a:p>
            <a:pPr marL="633413" lvl="1">
              <a:defRPr/>
            </a:pPr>
            <a:r>
              <a:rPr lang="fr-FR" noProof="0" dirty="0"/>
              <a:t>Quand prendre le médicament (par ex., avant ou après les repas)</a:t>
            </a:r>
          </a:p>
          <a:p>
            <a:pPr marL="633413" lvl="1">
              <a:defRPr/>
            </a:pPr>
            <a:r>
              <a:rPr lang="fr-FR" noProof="0" dirty="0"/>
              <a:t>La durée du traitement (par ex., pourquoi faut-il suivre tout le cours de traitement pour un antibiotique)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2209800"/>
            <a:ext cx="1752600" cy="1361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fr-FR" noProof="0" dirty="0"/>
            </a:br>
            <a:r>
              <a:rPr lang="fr-FR" dirty="0"/>
              <a:t> Informations sur le médicament utiles pour les clients </a:t>
            </a:r>
            <a:r>
              <a:rPr lang="fr-FR" b="0" noProof="0" dirty="0"/>
              <a:t>(2)</a:t>
            </a:r>
            <a:br>
              <a:rPr lang="fr-FR" b="0" noProof="0" dirty="0"/>
            </a:br>
            <a:endParaRPr lang="fr-FR" b="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229600" cy="4525963"/>
          </a:xfrm>
        </p:spPr>
        <p:txBody>
          <a:bodyPr>
            <a:noAutofit/>
          </a:bodyPr>
          <a:lstStyle/>
          <a:p>
            <a:pPr marL="804863" lvl="1" indent="-457200">
              <a:buFont typeface="Arial" panose="020B0604020202020204" pitchFamily="34" charset="0"/>
              <a:buChar char="•"/>
              <a:defRPr/>
            </a:pPr>
            <a:r>
              <a:rPr lang="fr-FR" noProof="0" dirty="0"/>
              <a:t>Comment prendre le médicament (par ex., avec de l’eau, le croquer ou l’avaler).</a:t>
            </a:r>
          </a:p>
          <a:p>
            <a:pPr marL="804863" lvl="1" indent="-457200">
              <a:buFont typeface="Arial" panose="020B0604020202020204" pitchFamily="34" charset="0"/>
              <a:buChar char="•"/>
              <a:defRPr/>
            </a:pPr>
            <a:r>
              <a:rPr lang="fr-FR" noProof="0" dirty="0"/>
              <a:t>Comment conserver le médicament (par ex., éviter la chaleur, la lumière et l’humidité). </a:t>
            </a:r>
          </a:p>
          <a:p>
            <a:pPr marL="804863" lvl="1" indent="-457200">
              <a:buFont typeface="Arial" panose="020B0604020202020204" pitchFamily="34" charset="0"/>
              <a:buChar char="•"/>
              <a:defRPr/>
            </a:pPr>
            <a:r>
              <a:rPr lang="fr-FR" noProof="0" dirty="0"/>
              <a:t>Ne pas partager le médicament avec une autre personne. </a:t>
            </a:r>
          </a:p>
          <a:p>
            <a:pPr marL="804863" lvl="1" indent="-457200">
              <a:buFont typeface="Arial" panose="020B0604020202020204" pitchFamily="34" charset="0"/>
              <a:buChar char="•"/>
              <a:defRPr/>
            </a:pPr>
            <a:r>
              <a:rPr lang="fr-FR" noProof="0" dirty="0"/>
              <a:t>Conserver le médicament hors de portée des enfants.</a:t>
            </a:r>
          </a:p>
          <a:p>
            <a:pPr marL="804863" lvl="1" indent="-457200">
              <a:buFont typeface="Arial" panose="020B0604020202020204" pitchFamily="34" charset="0"/>
              <a:buChar char="•"/>
              <a:defRPr/>
            </a:pPr>
            <a:r>
              <a:rPr lang="fr-FR" noProof="0" dirty="0"/>
              <a:t>Effets secondaires possibles.</a:t>
            </a:r>
          </a:p>
          <a:p>
            <a:endParaRPr lang="fr-FR" noProof="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fr-FR" noProof="0" dirty="0"/>
              <a:t>Effets secondaires courants des médicaments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spcBef>
                <a:spcPts val="2400"/>
              </a:spcBef>
            </a:pPr>
            <a:r>
              <a:rPr lang="fr-FR" noProof="0" dirty="0"/>
              <a:t>Réactions allergiques aux médicaments</a:t>
            </a:r>
          </a:p>
          <a:p>
            <a:pPr>
              <a:spcBef>
                <a:spcPts val="2400"/>
              </a:spcBef>
            </a:pPr>
            <a:r>
              <a:rPr lang="fr-FR" noProof="0" dirty="0"/>
              <a:t>Anaphylaxie (hypersensibilité aiguë)</a:t>
            </a:r>
          </a:p>
          <a:p>
            <a:pPr>
              <a:spcBef>
                <a:spcPts val="2400"/>
              </a:spcBef>
            </a:pPr>
            <a:r>
              <a:rPr lang="fr-FR" noProof="0" dirty="0"/>
              <a:t>Troubles abdominaux (nausée, vomissement, diarrhée)</a:t>
            </a:r>
          </a:p>
          <a:p>
            <a:pPr>
              <a:spcBef>
                <a:spcPts val="2400"/>
              </a:spcBef>
            </a:pPr>
            <a:r>
              <a:rPr lang="fr-FR" noProof="0" dirty="0"/>
              <a:t>Effets mentaux (somnolence, confusion, convulsions)</a:t>
            </a:r>
          </a:p>
          <a:p>
            <a:pPr>
              <a:spcBef>
                <a:spcPts val="2400"/>
              </a:spcBef>
            </a:pPr>
            <a:r>
              <a:rPr lang="fr-FR" noProof="0" dirty="0"/>
              <a:t>Autres effets secondaires courants</a:t>
            </a:r>
          </a:p>
          <a:p>
            <a:pPr lvl="1"/>
            <a:r>
              <a:rPr lang="fr-FR" noProof="0" dirty="0"/>
              <a:t>Maux de tête</a:t>
            </a:r>
          </a:p>
          <a:p>
            <a:pPr lvl="1"/>
            <a:r>
              <a:rPr lang="fr-FR" noProof="0" dirty="0"/>
              <a:t>Photosensibilité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fr-FR" noProof="0" dirty="0"/>
              <a:t>Emballage de formes galéniques solides (comprimés/gélules)</a:t>
            </a:r>
          </a:p>
        </p:txBody>
      </p:sp>
      <p:sp>
        <p:nvSpPr>
          <p:cNvPr id="7475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1" indent="0" eaLnBrk="1" hangingPunct="1">
              <a:buNone/>
            </a:pPr>
            <a:r>
              <a:rPr lang="fr-FR" noProof="0" dirty="0"/>
              <a:t>Les matériels d’emballage incluent </a:t>
            </a:r>
            <a:r>
              <a:rPr lang="fr-FR" sz="3200" noProof="0" dirty="0"/>
              <a:t>: </a:t>
            </a:r>
          </a:p>
          <a:p>
            <a:pPr marL="914400" lvl="2" indent="-515938" eaLnBrk="1" hangingPunct="1"/>
            <a:r>
              <a:rPr lang="fr-FR" sz="2800" noProof="0" dirty="0"/>
              <a:t>Sacs de dispensation en plastique</a:t>
            </a:r>
          </a:p>
          <a:p>
            <a:pPr marL="914400" lvl="2" indent="-515938" eaLnBrk="1" hangingPunct="1"/>
            <a:r>
              <a:rPr lang="fr-FR" sz="2800" noProof="0" dirty="0"/>
              <a:t>Enveloppes en papier</a:t>
            </a:r>
          </a:p>
          <a:p>
            <a:pPr marL="914400" lvl="2" indent="-515938" eaLnBrk="1" hangingPunct="1"/>
            <a:r>
              <a:rPr lang="fr-FR" sz="2800" noProof="0" dirty="0"/>
              <a:t>Petits sacs stérilisés (très chers, en général)</a:t>
            </a:r>
            <a:endParaRPr lang="fr-FR" noProof="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4637"/>
            <a:ext cx="8001000" cy="1413011"/>
          </a:xfrm>
        </p:spPr>
        <p:txBody>
          <a:bodyPr>
            <a:noAutofit/>
          </a:bodyPr>
          <a:lstStyle/>
          <a:p>
            <a:pPr algn="ctr"/>
            <a:br>
              <a:rPr lang="fr-FR" sz="3200" noProof="0" dirty="0"/>
            </a:br>
            <a:r>
              <a:rPr lang="fr-FR" sz="3200" noProof="0" dirty="0"/>
              <a:t>Emballage de formes galéniques </a:t>
            </a:r>
            <a:r>
              <a:rPr lang="fr-FR" sz="3200" dirty="0"/>
              <a:t>l</a:t>
            </a:r>
            <a:r>
              <a:rPr lang="fr-FR" sz="3200" noProof="0" dirty="0"/>
              <a:t>iquides/</a:t>
            </a:r>
            <a:r>
              <a:rPr lang="fr-FR" sz="3200" dirty="0"/>
              <a:t>s</a:t>
            </a:r>
            <a:r>
              <a:rPr lang="fr-FR" sz="3200" noProof="0" dirty="0"/>
              <a:t>emi-solides (mixtures/sirops, pommades/crèmes, etc.)</a:t>
            </a:r>
            <a:br>
              <a:rPr lang="fr-FR" sz="3200" noProof="0" dirty="0"/>
            </a:br>
            <a:endParaRPr lang="fr-FR" sz="320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8799"/>
            <a:ext cx="8001000" cy="25908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200" noProof="0" dirty="0"/>
              <a:t>Les liquides et les semi-solides devraient être dispensés dans leur emballage initial (par ex., </a:t>
            </a:r>
            <a:r>
              <a:rPr lang="fr-FR" sz="3200" dirty="0"/>
              <a:t>p</a:t>
            </a:r>
            <a:r>
              <a:rPr lang="fr-FR" sz="3200" noProof="0" dirty="0"/>
              <a:t>eroxyde d’hydrogène).</a:t>
            </a:r>
          </a:p>
        </p:txBody>
      </p:sp>
      <p:pic>
        <p:nvPicPr>
          <p:cNvPr id="4" name="Picture 3" descr="Y:\SPH\Projects\IHCD-ROM\CD-ROM Project\Photos\dispensing jpgs\administer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4560750"/>
            <a:ext cx="1524000" cy="1596167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8001000" cy="9144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br>
              <a:rPr lang="fr-FR" noProof="0" dirty="0"/>
            </a:br>
            <a:r>
              <a:rPr lang="fr-FR" sz="4400" noProof="0" dirty="0"/>
              <a:t>Tenir les livres de dispensation</a:t>
            </a:r>
            <a:br>
              <a:rPr lang="fr-FR" noProof="0" dirty="0"/>
            </a:br>
            <a:endParaRPr lang="fr-FR" noProof="0" dirty="0"/>
          </a:p>
        </p:txBody>
      </p:sp>
      <p:sp>
        <p:nvSpPr>
          <p:cNvPr id="69635" name="Content Placeholder 2"/>
          <p:cNvSpPr>
            <a:spLocks noGrp="1"/>
          </p:cNvSpPr>
          <p:nvPr>
            <p:ph idx="1"/>
          </p:nvPr>
        </p:nvSpPr>
        <p:spPr>
          <a:xfrm>
            <a:off x="533400" y="1100137"/>
            <a:ext cx="8001000" cy="3048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fr-FR" sz="2400" dirty="0"/>
              <a:t>La d</a:t>
            </a:r>
            <a:r>
              <a:rPr lang="fr-FR" sz="2400" noProof="0" dirty="0"/>
              <a:t>ocumentation qui doit être conservée par le DVMA comprend :</a:t>
            </a:r>
          </a:p>
          <a:p>
            <a:pPr lvl="1">
              <a:defRPr/>
            </a:pPr>
            <a:r>
              <a:rPr lang="fr-FR" sz="2400" b="1" noProof="0" dirty="0"/>
              <a:t>Les livres de dispensation : </a:t>
            </a:r>
            <a:r>
              <a:rPr lang="fr-FR" sz="2400" noProof="0" dirty="0"/>
              <a:t>les registres des médicaments distribués aux clients sur ou sans ordonnance.</a:t>
            </a:r>
          </a:p>
          <a:p>
            <a:pPr>
              <a:defRPr/>
            </a:pPr>
            <a:r>
              <a:rPr lang="fr-FR" sz="2400" noProof="0" dirty="0"/>
              <a:t>Les livres sont requis pour les audits et doivent être faciles à trouver</a:t>
            </a:r>
            <a:r>
              <a:rPr lang="fr-FR" noProof="0" dirty="0"/>
              <a:t>.</a:t>
            </a:r>
          </a:p>
          <a:p>
            <a:pPr>
              <a:defRPr/>
            </a:pPr>
            <a:r>
              <a:rPr lang="fr-FR" sz="2400" noProof="0" dirty="0"/>
              <a:t>Le DVMA doit conserver ces livres pendant deux ans. </a:t>
            </a:r>
          </a:p>
        </p:txBody>
      </p:sp>
      <p:pic>
        <p:nvPicPr>
          <p:cNvPr id="4" name="Picture 3" descr="E:\Photos\Shops_1\DSC_011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4343400"/>
            <a:ext cx="2133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 cstate="print"/>
          <a:srcRect l="21847" t="10644" r="21790" b="13387"/>
          <a:stretch>
            <a:fillRect/>
          </a:stretch>
        </p:blipFill>
        <p:spPr bwMode="auto">
          <a:xfrm>
            <a:off x="685800" y="685801"/>
            <a:ext cx="81534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noProof="0" dirty="0"/>
              <a:t>Dispenser (1)</a:t>
            </a:r>
          </a:p>
        </p:txBody>
      </p:sp>
      <p:sp>
        <p:nvSpPr>
          <p:cNvPr id="48131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6482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spcBef>
                <a:spcPts val="2400"/>
              </a:spcBef>
            </a:pPr>
            <a:endParaRPr lang="fr-FR" sz="2600" noProof="0" dirty="0"/>
          </a:p>
          <a:p>
            <a:pPr eaLnBrk="1" hangingPunct="1">
              <a:spcBef>
                <a:spcPts val="2400"/>
              </a:spcBef>
            </a:pPr>
            <a:endParaRPr lang="fr-FR" sz="2600" noProof="0" dirty="0"/>
          </a:p>
          <a:p>
            <a:endParaRPr lang="fr-FR" sz="2400" noProof="0" dirty="0"/>
          </a:p>
          <a:p>
            <a:endParaRPr lang="fr-FR" sz="2400" noProof="0" dirty="0"/>
          </a:p>
          <a:p>
            <a:r>
              <a:rPr lang="fr-FR" sz="2600" noProof="0" dirty="0"/>
              <a:t>Le processus visant à remettre les médicaments au client ou la personne responsable des soins. </a:t>
            </a:r>
          </a:p>
          <a:p>
            <a:r>
              <a:rPr lang="fr-FR" sz="2600" noProof="0" dirty="0"/>
              <a:t>Les médicaments doivent être remis au client sur présentation d’une ordonnance ou sans ordonnance.</a:t>
            </a:r>
          </a:p>
          <a:p>
            <a:r>
              <a:rPr lang="fr-FR" sz="2600" noProof="0" dirty="0"/>
              <a:t>Dispenser les médicaments est la principale activité exécutée dans le point de vente des médicaments. </a:t>
            </a:r>
          </a:p>
          <a:p>
            <a:r>
              <a:rPr lang="fr-FR" sz="2600" noProof="0" dirty="0"/>
              <a:t>C’est le dernier stade du cycle de gestion des médicaments.</a:t>
            </a:r>
          </a:p>
          <a:p>
            <a:pPr eaLnBrk="1" hangingPunct="1">
              <a:spcBef>
                <a:spcPts val="2400"/>
              </a:spcBef>
            </a:pPr>
            <a:endParaRPr lang="fr-FR" sz="2600" noProof="0" dirty="0"/>
          </a:p>
        </p:txBody>
      </p:sp>
      <p:pic>
        <p:nvPicPr>
          <p:cNvPr id="5" name="Picture 4" descr="E:\Photos\Shops_1\DSC_016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1447800"/>
            <a:ext cx="3581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2400" y="152400"/>
            <a:ext cx="8991600" cy="1066800"/>
          </a:xfrm>
        </p:spPr>
        <p:txBody>
          <a:bodyPr>
            <a:normAutofit fontScale="90000"/>
          </a:bodyPr>
          <a:lstStyle/>
          <a:p>
            <a:pPr lvl="0" algn="ctr"/>
            <a:br>
              <a:rPr lang="fr-FR" sz="4000" b="1" noProof="0" dirty="0">
                <a:solidFill>
                  <a:schemeClr val="bg1"/>
                </a:solidFill>
              </a:rPr>
            </a:br>
            <a:r>
              <a:rPr lang="fr-FR" sz="4400" b="1" noProof="0" dirty="0">
                <a:solidFill>
                  <a:schemeClr val="bg1"/>
                </a:solidFill>
              </a:rPr>
              <a:t>Dispensation : Erreurs et problèmes potentiels </a:t>
            </a:r>
            <a:br>
              <a:rPr lang="fr-FR" sz="4400" b="1" noProof="0" dirty="0">
                <a:solidFill>
                  <a:schemeClr val="bg1"/>
                </a:solidFill>
              </a:rPr>
            </a:br>
            <a:endParaRPr lang="fr-FR" sz="4400" b="1" noProof="0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447800"/>
            <a:ext cx="8686800" cy="4953000"/>
          </a:xfrm>
        </p:spPr>
        <p:txBody>
          <a:bodyPr>
            <a:normAutofit fontScale="92500" lnSpcReduction="20000"/>
          </a:bodyPr>
          <a:lstStyle/>
          <a:p>
            <a:pPr lvl="1">
              <a:spcAft>
                <a:spcPct val="15000"/>
              </a:spcAft>
              <a:buClr>
                <a:srgbClr val="2F5385"/>
              </a:buClr>
              <a:buFont typeface="Arial" panose="020B0604020202020204" pitchFamily="34" charset="0"/>
              <a:buChar char="•"/>
              <a:defRPr/>
            </a:pPr>
            <a:r>
              <a:rPr lang="fr-FR" sz="2600" noProof="0" dirty="0"/>
              <a:t>Mauvaise interprétation de l’ordonnance (ou diagnostic).</a:t>
            </a:r>
          </a:p>
          <a:p>
            <a:pPr lvl="1">
              <a:spcAft>
                <a:spcPct val="15000"/>
              </a:spcAft>
              <a:buClr>
                <a:srgbClr val="2F5385"/>
              </a:buClr>
              <a:buFont typeface="Arial" panose="020B0604020202020204" pitchFamily="34" charset="0"/>
              <a:buChar char="•"/>
              <a:defRPr/>
            </a:pPr>
            <a:r>
              <a:rPr lang="fr-FR" sz="2600" noProof="0" dirty="0"/>
              <a:t>Pas le bon médicament pris sur l’étagère.</a:t>
            </a:r>
          </a:p>
          <a:p>
            <a:pPr lvl="1">
              <a:spcAft>
                <a:spcPct val="15000"/>
              </a:spcAft>
              <a:buClr>
                <a:srgbClr val="2F5385"/>
              </a:buClr>
              <a:buFont typeface="Arial" panose="020B0604020202020204" pitchFamily="34" charset="0"/>
              <a:buChar char="•"/>
              <a:defRPr/>
            </a:pPr>
            <a:r>
              <a:rPr lang="fr-FR" sz="2600" noProof="0" dirty="0"/>
              <a:t>Mauvais dosage.</a:t>
            </a:r>
          </a:p>
          <a:p>
            <a:pPr lvl="1">
              <a:spcAft>
                <a:spcPct val="15000"/>
              </a:spcAft>
              <a:buClr>
                <a:srgbClr val="2F5385"/>
              </a:buClr>
              <a:buFont typeface="Arial" panose="020B0604020202020204" pitchFamily="34" charset="0"/>
              <a:buChar char="•"/>
              <a:defRPr/>
            </a:pPr>
            <a:r>
              <a:rPr lang="fr-FR" sz="2600" dirty="0"/>
              <a:t>Mauvais e</a:t>
            </a:r>
            <a:r>
              <a:rPr lang="fr-FR" sz="2600" noProof="0" dirty="0"/>
              <a:t>mballage/étiquette.</a:t>
            </a:r>
          </a:p>
          <a:p>
            <a:pPr lvl="1">
              <a:spcAft>
                <a:spcPct val="15000"/>
              </a:spcAft>
              <a:buClr>
                <a:srgbClr val="2F5385"/>
              </a:buClr>
              <a:buFont typeface="Arial" panose="020B0604020202020204" pitchFamily="34" charset="0"/>
              <a:buChar char="•"/>
              <a:defRPr/>
            </a:pPr>
            <a:r>
              <a:rPr lang="fr-FR" sz="2600" noProof="0" dirty="0"/>
              <a:t>Comptage inexact.</a:t>
            </a:r>
          </a:p>
          <a:p>
            <a:pPr lvl="1">
              <a:spcAft>
                <a:spcPct val="15000"/>
              </a:spcAft>
              <a:buClr>
                <a:srgbClr val="2F5385"/>
              </a:buClr>
              <a:buFont typeface="Arial" panose="020B0604020202020204" pitchFamily="34" charset="0"/>
              <a:buChar char="•"/>
              <a:defRPr/>
            </a:pPr>
            <a:r>
              <a:rPr lang="fr-FR" sz="2600" noProof="0" dirty="0"/>
              <a:t>Étiquetage inadéquat ou </a:t>
            </a:r>
            <a:r>
              <a:rPr lang="fr-FR" sz="2600" dirty="0"/>
              <a:t>i</a:t>
            </a:r>
            <a:r>
              <a:rPr lang="fr-FR" sz="2600" noProof="0" dirty="0"/>
              <a:t>nexistant.</a:t>
            </a:r>
          </a:p>
          <a:p>
            <a:pPr lvl="1">
              <a:spcAft>
                <a:spcPct val="15000"/>
              </a:spcAft>
              <a:buClr>
                <a:srgbClr val="2F5385"/>
              </a:buClr>
              <a:buFont typeface="Arial" panose="020B0604020202020204" pitchFamily="34" charset="0"/>
              <a:buChar char="•"/>
              <a:defRPr/>
            </a:pPr>
            <a:r>
              <a:rPr lang="fr-FR" sz="2600" noProof="0" dirty="0"/>
              <a:t>Ignorance de l’observance thérapeutique voulue.</a:t>
            </a:r>
          </a:p>
          <a:p>
            <a:pPr lvl="1">
              <a:spcAft>
                <a:spcPct val="15000"/>
              </a:spcAft>
              <a:buClr>
                <a:srgbClr val="2F5385"/>
              </a:buClr>
              <a:buFont typeface="Arial" panose="020B0604020202020204" pitchFamily="34" charset="0"/>
              <a:buChar char="•"/>
              <a:defRPr/>
            </a:pPr>
            <a:r>
              <a:rPr lang="fr-FR" sz="2600" noProof="0" dirty="0"/>
              <a:t>Connaissance insuffisante du processus de la maladie. </a:t>
            </a:r>
          </a:p>
          <a:p>
            <a:pPr lvl="1">
              <a:spcAft>
                <a:spcPct val="15000"/>
              </a:spcAft>
              <a:buClr>
                <a:srgbClr val="2F5385"/>
              </a:buClr>
              <a:buFont typeface="Arial" panose="020B0604020202020204" pitchFamily="34" charset="0"/>
              <a:buChar char="•"/>
              <a:defRPr/>
            </a:pPr>
            <a:r>
              <a:rPr lang="fr-FR" sz="2600" noProof="0" dirty="0"/>
              <a:t>Pas assez de temps pour parler aux clients de leurs médicaments.</a:t>
            </a:r>
          </a:p>
          <a:p>
            <a:pPr lvl="1">
              <a:spcAft>
                <a:spcPct val="15000"/>
              </a:spcAft>
              <a:buClr>
                <a:srgbClr val="2F5385"/>
              </a:buClr>
              <a:buFont typeface="Arial" panose="020B0604020202020204" pitchFamily="34" charset="0"/>
              <a:buChar char="•"/>
              <a:defRPr/>
            </a:pPr>
            <a:r>
              <a:rPr lang="fr-FR" sz="2600" noProof="0" dirty="0"/>
              <a:t>Incapacité de communiquer avec les clients au sujet du traitement.</a:t>
            </a:r>
          </a:p>
          <a:p>
            <a:endParaRPr lang="fr-FR" noProof="0" dirty="0"/>
          </a:p>
        </p:txBody>
      </p:sp>
      <p:pic>
        <p:nvPicPr>
          <p:cNvPr id="6" name="Picture 2" descr="C:\Documents and Settings\Loi\Local Settings\Temporary Internet Files\Content.IE5\G6D6QRKI\MC90027207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1981201"/>
            <a:ext cx="1524000" cy="160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fr-FR" noProof="0" dirty="0"/>
              <a:t>Reconstitution/dissolution des poudres sèches. (1)</a:t>
            </a:r>
          </a:p>
        </p:txBody>
      </p:sp>
      <p:sp>
        <p:nvSpPr>
          <p:cNvPr id="7680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382000" cy="5181600"/>
          </a:xfrm>
        </p:spPr>
        <p:txBody>
          <a:bodyPr>
            <a:normAutofit/>
          </a:bodyPr>
          <a:lstStyle/>
          <a:p>
            <a:pPr marL="0" indent="0" eaLnBrk="1" hangingPunct="1">
              <a:buFont typeface="Wingdings" pitchFamily="2" charset="2"/>
              <a:buNone/>
            </a:pPr>
            <a:r>
              <a:rPr lang="fr-FR" noProof="0" dirty="0"/>
              <a:t>Pour reconstituer correctement les poudres :</a:t>
            </a:r>
          </a:p>
          <a:p>
            <a:pPr marL="0" indent="0">
              <a:buNone/>
            </a:pPr>
            <a:r>
              <a:rPr lang="fr-FR" noProof="0" dirty="0"/>
              <a:t>1. Dispersez la poudre en </a:t>
            </a:r>
            <a:r>
              <a:rPr lang="fr-FR" dirty="0"/>
              <a:t>secouant d’abord le </a:t>
            </a:r>
            <a:r>
              <a:rPr lang="fr-FR" noProof="0" dirty="0"/>
              <a:t>flacon. </a:t>
            </a:r>
          </a:p>
          <a:p>
            <a:pPr marL="398463" indent="-398463" eaLnBrk="1" hangingPunct="1">
              <a:buNone/>
            </a:pPr>
            <a:r>
              <a:rPr lang="fr-FR" noProof="0" dirty="0"/>
              <a:t>2. Si le volume à ajouter est mentionné sur l’étiquette</a:t>
            </a:r>
            <a:r>
              <a:rPr lang="fr-FR" dirty="0"/>
              <a:t>, mesurez cette quantité</a:t>
            </a:r>
            <a:r>
              <a:rPr lang="fr-FR" noProof="0" dirty="0"/>
              <a:t>.</a:t>
            </a:r>
          </a:p>
          <a:p>
            <a:pPr marL="398463" indent="-398463">
              <a:buNone/>
            </a:pPr>
            <a:r>
              <a:rPr lang="fr-FR" noProof="0" dirty="0"/>
              <a:t>3. Ajoutez l’eau par petits volumes, en secouant le </a:t>
            </a:r>
            <a:r>
              <a:rPr lang="fr-FR" dirty="0"/>
              <a:t>flacon chaque fois que vous ajoutez un peu d’eau. Continuez jusqu’à ce que les </a:t>
            </a:r>
            <a:r>
              <a:rPr lang="fr-FR" noProof="0" dirty="0"/>
              <a:t>particules soient dispersées dans l’eau de manière homogène.</a:t>
            </a:r>
          </a:p>
          <a:p>
            <a:pPr marL="398463" indent="-398463" eaLnBrk="1" hangingPunct="1">
              <a:buNone/>
            </a:pPr>
            <a:r>
              <a:rPr lang="fr-FR" noProof="0" dirty="0"/>
              <a:t>4. Ajoutez l’eau qui reste pour atteindre le point marqué ou pour finir le volume du liquide que vous avez mesuré.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fr-FR" dirty="0"/>
              <a:t>Reconstitution/dissolution des poudres sèches (2</a:t>
            </a:r>
            <a:r>
              <a:rPr lang="fr-FR" noProof="0" dirty="0"/>
              <a:t>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632668"/>
              </p:ext>
            </p:extLst>
          </p:nvPr>
        </p:nvGraphicFramePr>
        <p:xfrm>
          <a:off x="685800" y="1524000"/>
          <a:ext cx="7772400" cy="45776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86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6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68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1927860" algn="l"/>
                        </a:tabLst>
                      </a:pPr>
                      <a:r>
                        <a:rPr lang="fr-FR" sz="1500" b="1" dirty="0">
                          <a:solidFill>
                            <a:schemeClr val="tx1"/>
                          </a:solidFill>
                          <a:effectLst/>
                        </a:rPr>
                        <a:t>Pour créer un ½ </a:t>
                      </a:r>
                      <a:r>
                        <a:rPr lang="fr-FR" sz="1500" b="1" noProof="0" dirty="0">
                          <a:solidFill>
                            <a:schemeClr val="tx1"/>
                          </a:solidFill>
                          <a:effectLst/>
                        </a:rPr>
                        <a:t>litre</a:t>
                      </a:r>
                      <a:r>
                        <a:rPr lang="fr-FR" sz="1500" b="1" dirty="0">
                          <a:solidFill>
                            <a:schemeClr val="tx1"/>
                          </a:solidFill>
                          <a:effectLst/>
                        </a:rPr>
                        <a:t> de SRO</a:t>
                      </a:r>
                      <a:endParaRPr lang="fr-FR" sz="1500" b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173" marR="63173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1500" b="1" dirty="0">
                          <a:solidFill>
                            <a:schemeClr val="tx1"/>
                          </a:solidFill>
                          <a:effectLst/>
                        </a:rPr>
                        <a:t>Pour créer 1 </a:t>
                      </a:r>
                      <a:r>
                        <a:rPr lang="fr-FR" sz="1500" b="1" noProof="0" dirty="0">
                          <a:solidFill>
                            <a:schemeClr val="tx1"/>
                          </a:solidFill>
                          <a:effectLst/>
                        </a:rPr>
                        <a:t>litre</a:t>
                      </a:r>
                      <a:r>
                        <a:rPr lang="fr-FR" sz="1500" b="1" dirty="0">
                          <a:solidFill>
                            <a:schemeClr val="tx1"/>
                          </a:solidFill>
                          <a:effectLst/>
                        </a:rPr>
                        <a:t> de SRO</a:t>
                      </a:r>
                      <a:endParaRPr lang="fr-FR" sz="1500" b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173" marR="63173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49080">
                <a:tc>
                  <a:txBody>
                    <a:bodyPr/>
                    <a:lstStyle/>
                    <a:p>
                      <a:pPr marL="228600" marR="0" lvl="0" indent="-2286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fr-FR" sz="1500" b="0" dirty="0">
                          <a:solidFill>
                            <a:schemeClr val="tx1"/>
                          </a:solidFill>
                          <a:effectLst/>
                        </a:rPr>
                        <a:t>Mesurez un demi-</a:t>
                      </a:r>
                      <a:r>
                        <a:rPr lang="fr-FR" sz="1500" b="0" noProof="0" dirty="0">
                          <a:solidFill>
                            <a:schemeClr val="tx1"/>
                          </a:solidFill>
                          <a:effectLst/>
                        </a:rPr>
                        <a:t>litre</a:t>
                      </a:r>
                      <a:r>
                        <a:rPr lang="fr-FR" sz="1500" b="0" dirty="0">
                          <a:solidFill>
                            <a:schemeClr val="tx1"/>
                          </a:solidFill>
                          <a:effectLst/>
                        </a:rPr>
                        <a:t> d’eau potable propre bouillie et refroidie dans un récipient ou pot propre. </a:t>
                      </a:r>
                    </a:p>
                    <a:p>
                      <a:pPr marL="685800" marR="0" lvl="1" indent="-2286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+mj-lt"/>
                        <a:buAutoNum type="alphaLcPeriod"/>
                        <a:tabLst>
                          <a:tab pos="914400" algn="l"/>
                        </a:tabLst>
                      </a:pPr>
                      <a:r>
                        <a:rPr lang="fr-FR" sz="1500" b="0" dirty="0">
                          <a:solidFill>
                            <a:schemeClr val="tx1"/>
                          </a:solidFill>
                          <a:effectLst/>
                        </a:rPr>
                        <a:t>Une</a:t>
                      </a:r>
                      <a:r>
                        <a:rPr lang="fr-FR" sz="1500" b="0" baseline="0" dirty="0">
                          <a:solidFill>
                            <a:schemeClr val="tx1"/>
                          </a:solidFill>
                          <a:effectLst/>
                        </a:rPr>
                        <a:t> tasse </a:t>
                      </a:r>
                      <a:r>
                        <a:rPr lang="fr-FR" sz="1500" b="0" dirty="0">
                          <a:solidFill>
                            <a:schemeClr val="tx1"/>
                          </a:solidFill>
                          <a:effectLst/>
                        </a:rPr>
                        <a:t>tumpeco ou une bouteille de bière Nile spéciale est égale à un demi-litre ou 500 ml.</a:t>
                      </a:r>
                    </a:p>
                    <a:p>
                      <a:pPr marL="228600" marR="0" lvl="0" indent="-22860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fr-FR" sz="15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Ajoutez le contenu d’un demi sachet</a:t>
                      </a:r>
                      <a:r>
                        <a:rPr lang="fr-FR" sz="1500" b="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dans l’eau et remuez jusqu’à ce que le </a:t>
                      </a:r>
                      <a:r>
                        <a:rPr lang="fr-FR" sz="15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liquide soit clair sans particules de poudre visibles. La poudre est désormais dissoute.</a:t>
                      </a:r>
                    </a:p>
                    <a:p>
                      <a:pPr marL="228600" marR="0" lvl="0" indent="-22860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fr-FR" sz="15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Notez que la solution de réhydratation orale (SRO) ne devrait</a:t>
                      </a:r>
                      <a:r>
                        <a:rPr lang="fr-FR" sz="1500" b="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5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pas être utilisée avant 24 heures. S’il en reste après 24 heures, jetez-la</a:t>
                      </a:r>
                      <a:r>
                        <a:rPr lang="fr-FR" sz="1500" b="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(elle n’est plus bonne). Préparez une autre SRO en suivant les instructions ci-dessus. </a:t>
                      </a:r>
                      <a:r>
                        <a:rPr lang="fr-FR" sz="15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5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5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173" marR="63173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indent="-2286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+mj-lt"/>
                        <a:buAutoNum type="arabicPeriod"/>
                      </a:pPr>
                      <a:r>
                        <a:rPr lang="fr-FR" sz="1500" dirty="0">
                          <a:effectLst/>
                        </a:rPr>
                        <a:t>Mesurez </a:t>
                      </a:r>
                      <a:r>
                        <a:rPr lang="fr-FR" sz="1500" b="0" dirty="0">
                          <a:solidFill>
                            <a:schemeClr val="tx1"/>
                          </a:solidFill>
                          <a:effectLst/>
                        </a:rPr>
                        <a:t>un </a:t>
                      </a:r>
                      <a:r>
                        <a:rPr lang="fr-FR" sz="1500" b="0" noProof="0" dirty="0">
                          <a:solidFill>
                            <a:schemeClr val="tx1"/>
                          </a:solidFill>
                          <a:effectLst/>
                        </a:rPr>
                        <a:t>litre</a:t>
                      </a:r>
                      <a:r>
                        <a:rPr lang="fr-FR" sz="1500" b="0" dirty="0">
                          <a:solidFill>
                            <a:schemeClr val="tx1"/>
                          </a:solidFill>
                          <a:effectLst/>
                        </a:rPr>
                        <a:t> d’eau potable propre bouillie et refroidie dans un récipient ou pot </a:t>
                      </a:r>
                      <a:r>
                        <a:rPr lang="fr-FR" sz="1500" dirty="0">
                          <a:effectLst/>
                        </a:rPr>
                        <a:t>propre. </a:t>
                      </a:r>
                    </a:p>
                    <a:p>
                      <a:pPr marL="685800" marR="0" lvl="1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+mj-lt"/>
                        <a:buAutoNum type="alphaLcPeriod"/>
                        <a:tabLst>
                          <a:tab pos="914400" algn="l"/>
                        </a:tabLst>
                        <a:defRPr/>
                      </a:pPr>
                      <a:r>
                        <a:rPr lang="fr-FR" sz="1500" dirty="0">
                          <a:effectLst/>
                        </a:rPr>
                        <a:t>Une </a:t>
                      </a:r>
                      <a:r>
                        <a:rPr lang="fr-FR" sz="1500" b="0" baseline="0" dirty="0">
                          <a:solidFill>
                            <a:schemeClr val="tx1"/>
                          </a:solidFill>
                          <a:effectLst/>
                        </a:rPr>
                        <a:t>tasse </a:t>
                      </a:r>
                      <a:r>
                        <a:rPr lang="fr-FR" sz="1500" b="0" dirty="0">
                          <a:solidFill>
                            <a:schemeClr val="tx1"/>
                          </a:solidFill>
                          <a:effectLst/>
                        </a:rPr>
                        <a:t>tumpeco ou une bouteille de bière Nile spéciale est égale à un demi-litre ou 500 ml. </a:t>
                      </a:r>
                      <a:r>
                        <a:rPr lang="fr-FR" sz="1500" dirty="0">
                          <a:effectLst/>
                        </a:rPr>
                        <a:t>Vous devrez en remplir deux pour faire un litre d’eau.</a:t>
                      </a:r>
                    </a:p>
                    <a:p>
                      <a:pPr marL="228600" marR="0" lvl="0" indent="-22860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fr-FR" sz="15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Ajoutez </a:t>
                      </a:r>
                      <a:r>
                        <a:rPr lang="fr-FR" sz="15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 contenu d’un sachet</a:t>
                      </a:r>
                      <a:r>
                        <a:rPr lang="fr-FR" sz="1500" b="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dans l’eau et remuez jusqu’à ce que le </a:t>
                      </a:r>
                      <a:r>
                        <a:rPr lang="fr-FR" sz="15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liquide soit clair sans particules de poudre visibles. La poudre est désormais dissoute</a:t>
                      </a:r>
                      <a:r>
                        <a:rPr lang="fr-FR" sz="15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228600" marR="0" lvl="0" indent="-22860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fr-FR" sz="15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Notez </a:t>
                      </a:r>
                      <a:r>
                        <a:rPr lang="fr-FR" sz="15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que la solution de réhydratation orale (SRO) ne devrait</a:t>
                      </a:r>
                      <a:r>
                        <a:rPr lang="fr-FR" sz="1500" b="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5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pas être utilisée avant 24 heures. S’il en reste après 24 heures, jetez-la</a:t>
                      </a:r>
                      <a:r>
                        <a:rPr lang="fr-FR" sz="1500" b="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(elle n’est plus bonne). Préparez une autre SRO en suivant les instructions ci-dessus. </a:t>
                      </a:r>
                      <a:endParaRPr lang="fr-FR" sz="15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173" marR="63173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023437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br>
              <a:rPr lang="fr-FR" noProof="0" dirty="0"/>
            </a:br>
            <a:r>
              <a:rPr lang="fr-FR" sz="4400" noProof="0" dirty="0"/>
              <a:t>Faire une dilution</a:t>
            </a:r>
            <a:br>
              <a:rPr lang="fr-FR" noProof="0" dirty="0"/>
            </a:br>
            <a:endParaRPr lang="fr-FR" noProof="0" dirty="0"/>
          </a:p>
        </p:txBody>
      </p:sp>
      <p:sp>
        <p:nvSpPr>
          <p:cNvPr id="68611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305800" cy="4800600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fr-FR" sz="2400" noProof="0" dirty="0"/>
              <a:t>Certaines préparations de liquides doivent d’abord être diluées avant l’usage, par ex., le peroxyde d’hydrogène est dilué avec de l’eau purifiée quand on l’utilise à des fins de désinfection ou d’antiseptique.</a:t>
            </a:r>
          </a:p>
          <a:p>
            <a:pPr>
              <a:spcBef>
                <a:spcPts val="2400"/>
              </a:spcBef>
              <a:buFont typeface="Wingdings" pitchFamily="2" charset="2"/>
              <a:buNone/>
              <a:defRPr/>
            </a:pPr>
            <a:r>
              <a:rPr lang="fr-FR" sz="2400" b="1" noProof="0" dirty="0"/>
              <a:t>RECETTES COURANTES:</a:t>
            </a:r>
          </a:p>
          <a:p>
            <a:pPr>
              <a:defRPr/>
            </a:pPr>
            <a:r>
              <a:rPr lang="fr-FR" sz="2400" b="1" noProof="0" dirty="0"/>
              <a:t>Premiers soins :</a:t>
            </a:r>
            <a:r>
              <a:rPr lang="fr-FR" sz="2400" noProof="0" dirty="0"/>
              <a:t> pour arrêter le saignement ou désinfecter des plaies : diluez un quart </a:t>
            </a:r>
            <a:r>
              <a:rPr lang="fr-FR" sz="2400" dirty="0"/>
              <a:t>de peroxyde d’hydrogène dans </a:t>
            </a:r>
            <a:r>
              <a:rPr lang="fr-FR" sz="2400" noProof="0" dirty="0"/>
              <a:t>3 quarts d’eau purifiée, puis utilisez un morceau d’ouate sur la zone affectée.</a:t>
            </a:r>
          </a:p>
          <a:p>
            <a:pPr>
              <a:defRPr/>
            </a:pPr>
            <a:r>
              <a:rPr lang="fr-FR" sz="2400" b="1" noProof="0" dirty="0"/>
              <a:t>Pour enlever un pansement tâché : </a:t>
            </a:r>
            <a:r>
              <a:rPr lang="fr-FR" sz="2400" dirty="0"/>
              <a:t>diluez un quart de peroxyde d’hydrogène dans 3 quarts d’eau purifiée, puis imbibez le pansement avec la solution diluée et attendez quelques minute avant de retirer le pansement</a:t>
            </a:r>
            <a:r>
              <a:rPr lang="fr-FR" sz="2400" noProof="0" dirty="0"/>
              <a:t>.</a:t>
            </a:r>
          </a:p>
          <a:p>
            <a:pPr>
              <a:defRPr/>
            </a:pPr>
            <a:r>
              <a:rPr lang="fr-FR" sz="2400" b="1" noProof="0" dirty="0"/>
              <a:t>Bain de bouche et déodorant : </a:t>
            </a:r>
            <a:r>
              <a:rPr lang="fr-FR" sz="2400" noProof="0" dirty="0"/>
              <a:t>diluez une cuillère à soupe dans un verre d’eau et gargarisez-vous.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noProof="0" dirty="0"/>
              <a:t>Exercice 4 : Practice de dispensation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noProof="0" dirty="0"/>
              <a:t>Jeu de rôle : dispensation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noProof="0" dirty="0"/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200" noProof="0" dirty="0"/>
              <a:t>La dispensation est un élément essentiel de la prise en charge du client, qui détermine le succès ou l’échec de la rencontre d’un client avec un médecin.</a:t>
            </a:r>
          </a:p>
          <a:p>
            <a:r>
              <a:rPr lang="fr-FR" sz="3200" noProof="0" dirty="0"/>
              <a:t>Il est possible d’améliorer les pratiques de dispensation dans un dépôt de vente de médicaments grâce à la mise en œuvre de normes et procédures établies. </a:t>
            </a:r>
            <a:endParaRPr lang="en-US" sz="3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noProof="0" dirty="0"/>
              <a:t>Dispenser </a:t>
            </a:r>
            <a:r>
              <a:rPr lang="fr-FR" b="0" noProof="0" dirty="0"/>
              <a:t>(2)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2400"/>
              </a:spcBef>
              <a:buNone/>
            </a:pPr>
            <a:r>
              <a:rPr lang="fr-FR" sz="3200" dirty="0"/>
              <a:t>L</a:t>
            </a:r>
            <a:r>
              <a:rPr lang="fr-FR" sz="3200" noProof="0" dirty="0"/>
              <a:t>a dispensation peut commencer par :</a:t>
            </a:r>
          </a:p>
          <a:p>
            <a:pPr>
              <a:spcBef>
                <a:spcPts val="2400"/>
              </a:spcBef>
            </a:pPr>
            <a:r>
              <a:rPr lang="fr-FR" sz="3200" noProof="0" dirty="0"/>
              <a:t>Une ordonnance rédigée par un médecin qui a examiné le client</a:t>
            </a:r>
            <a:r>
              <a:rPr lang="fr-FR" sz="3200" dirty="0"/>
              <a:t>, déterminé le problème et </a:t>
            </a:r>
            <a:r>
              <a:rPr lang="fr-FR" sz="3200" noProof="0" dirty="0"/>
              <a:t>indiqué ce qu’il faut faire pour le client, y compris tous les médicaments nécessaires. </a:t>
            </a:r>
          </a:p>
          <a:p>
            <a:pPr>
              <a:spcBef>
                <a:spcPts val="2400"/>
              </a:spcBef>
            </a:pPr>
            <a:r>
              <a:rPr lang="fr-FR" sz="3200" noProof="0" dirty="0"/>
              <a:t>Un vendeur du DVMA, ayant déterminé un problème que le DVMA est autorisé à </a:t>
            </a:r>
            <a:r>
              <a:rPr lang="fr-FR" sz="3200" dirty="0"/>
              <a:t>prendre en charge. </a:t>
            </a:r>
            <a:endParaRPr lang="fr-FR" sz="3200" i="1" noProof="0" dirty="0"/>
          </a:p>
          <a:p>
            <a:endParaRPr lang="fr-FR" noProof="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>
            <a:normAutofit/>
          </a:bodyPr>
          <a:lstStyle/>
          <a:p>
            <a:pPr algn="ctr"/>
            <a:r>
              <a:rPr lang="fr-FR" sz="4000" b="1" noProof="0" dirty="0"/>
              <a:t>Les 5 BONNES FAÇONS de dispenser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02163477"/>
              </p:ext>
            </p:extLst>
          </p:nvPr>
        </p:nvGraphicFramePr>
        <p:xfrm>
          <a:off x="1143000" y="1676400"/>
          <a:ext cx="6705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loud Callout 4"/>
          <p:cNvSpPr/>
          <p:nvPr/>
        </p:nvSpPr>
        <p:spPr>
          <a:xfrm>
            <a:off x="990600" y="1905000"/>
            <a:ext cx="2209800" cy="1984248"/>
          </a:xfrm>
          <a:prstGeom prst="cloudCallout">
            <a:avLst>
              <a:gd name="adj1" fmla="val 67167"/>
              <a:gd name="adj2" fmla="val 45712"/>
            </a:avLst>
          </a:prstGeom>
          <a:solidFill>
            <a:srgbClr val="FF0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/>
          </a:p>
          <a:p>
            <a:pPr algn="ctr"/>
            <a:r>
              <a:rPr lang="en-US" b="1" dirty="0"/>
              <a:t> 5 BONNES FAÇONS de dispenser !</a:t>
            </a:r>
            <a:endParaRPr lang="en-US" dirty="0"/>
          </a:p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fr-FR" noProof="0" dirty="0"/>
              <a:t>Termes courants de la dispensation</a:t>
            </a:r>
          </a:p>
        </p:txBody>
      </p:sp>
      <p:sp>
        <p:nvSpPr>
          <p:cNvPr id="56323" name="Content Placeholder 2"/>
          <p:cNvSpPr>
            <a:spLocks noGrp="1"/>
          </p:cNvSpPr>
          <p:nvPr>
            <p:ph sz="half" idx="2"/>
          </p:nvPr>
        </p:nvSpPr>
        <p:spPr>
          <a:xfrm>
            <a:off x="762000" y="1524000"/>
            <a:ext cx="3810000" cy="4602163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fr-FR" noProof="0" dirty="0"/>
              <a:t>Dispenser</a:t>
            </a:r>
          </a:p>
          <a:p>
            <a:pPr eaLnBrk="1" hangingPunct="1">
              <a:defRPr/>
            </a:pPr>
            <a:r>
              <a:rPr lang="fr-FR" dirty="0"/>
              <a:t>Marque</a:t>
            </a:r>
            <a:r>
              <a:rPr lang="fr-FR" noProof="0" dirty="0"/>
              <a:t>/nom commercial, noms génériques/noms non exclusifs</a:t>
            </a:r>
          </a:p>
          <a:p>
            <a:pPr eaLnBrk="1" hangingPunct="1">
              <a:defRPr/>
            </a:pPr>
            <a:r>
              <a:rPr lang="fr-FR" noProof="0" dirty="0"/>
              <a:t>Dose, posologie, forme galénique </a:t>
            </a:r>
          </a:p>
          <a:p>
            <a:pPr eaLnBrk="1" hangingPunct="1">
              <a:defRPr/>
            </a:pPr>
            <a:r>
              <a:rPr lang="fr-FR" noProof="0" dirty="0"/>
              <a:t>Cours du traitement</a:t>
            </a:r>
          </a:p>
          <a:p>
            <a:pPr eaLnBrk="1" hangingPunct="1">
              <a:defRPr/>
            </a:pPr>
            <a:r>
              <a:rPr lang="fr-FR" noProof="0" dirty="0"/>
              <a:t>Poids et volume</a:t>
            </a:r>
          </a:p>
          <a:p>
            <a:pPr eaLnBrk="1" hangingPunct="1">
              <a:defRPr/>
            </a:pPr>
            <a:r>
              <a:rPr lang="fr-FR" noProof="0" dirty="0"/>
              <a:t>Dilution</a:t>
            </a:r>
          </a:p>
          <a:p>
            <a:pPr eaLnBrk="1" hangingPunct="1">
              <a:defRPr/>
            </a:pPr>
            <a:r>
              <a:rPr lang="fr-FR" noProof="0" dirty="0"/>
              <a:t>Ordonnance  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800600" y="1524000"/>
            <a:ext cx="3886200" cy="4602163"/>
          </a:xfrm>
        </p:spPr>
        <p:txBody>
          <a:bodyPr>
            <a:normAutofit/>
          </a:bodyPr>
          <a:lstStyle/>
          <a:p>
            <a:r>
              <a:rPr lang="fr-FR" noProof="0" dirty="0"/>
              <a:t>Date de fabrication</a:t>
            </a:r>
          </a:p>
          <a:p>
            <a:r>
              <a:rPr lang="fr-FR" noProof="0" dirty="0"/>
              <a:t>Date de péremption</a:t>
            </a:r>
          </a:p>
          <a:p>
            <a:r>
              <a:rPr lang="fr-FR" noProof="0" dirty="0"/>
              <a:t>Contamination</a:t>
            </a:r>
          </a:p>
          <a:p>
            <a:r>
              <a:rPr lang="fr-FR" noProof="0" dirty="0"/>
              <a:t>Contamination croisée</a:t>
            </a:r>
          </a:p>
          <a:p>
            <a:r>
              <a:rPr lang="fr-FR" noProof="0" dirty="0"/>
              <a:t>Adhésion/conformité</a:t>
            </a:r>
          </a:p>
          <a:p>
            <a:r>
              <a:rPr lang="fr-FR" noProof="0" dirty="0"/>
              <a:t>Reconstitution</a:t>
            </a:r>
          </a:p>
          <a:p>
            <a:pPr>
              <a:defRPr/>
            </a:pPr>
            <a:r>
              <a:rPr lang="fr-FR" noProof="0" dirty="0"/>
              <a:t>Effets secondaires</a:t>
            </a:r>
          </a:p>
          <a:p>
            <a:pPr>
              <a:defRPr/>
            </a:pPr>
            <a:r>
              <a:rPr lang="fr-FR" noProof="0" dirty="0"/>
              <a:t>Dose toxique</a:t>
            </a:r>
          </a:p>
          <a:p>
            <a:pPr>
              <a:defRPr/>
            </a:pPr>
            <a:r>
              <a:rPr lang="fr-FR" noProof="0" dirty="0"/>
              <a:t>Formulation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fr-FR" noProof="0" dirty="0"/>
              <a:t>Ordonnance (1)</a:t>
            </a:r>
          </a:p>
        </p:txBody>
      </p:sp>
      <p:sp>
        <p:nvSpPr>
          <p:cNvPr id="58371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6172200" cy="49530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defRPr/>
            </a:pPr>
            <a:r>
              <a:rPr lang="fr-FR" noProof="0" dirty="0"/>
              <a:t>Un ensemble d’instructions rédigé par un médecin qualifié destinées à une personne chargée de la dispensation pour qu’elle fournisse des médicaments après avoir conseillé le client sur la façon d’utiliser ces médicaments. </a:t>
            </a:r>
          </a:p>
          <a:p>
            <a:pPr eaLnBrk="1" hangingPunct="1">
              <a:defRPr/>
            </a:pPr>
            <a:r>
              <a:rPr lang="fr-FR" noProof="0" dirty="0"/>
              <a:t>Une ordonnance doit inclure TOUT ce qui suit:</a:t>
            </a:r>
          </a:p>
          <a:p>
            <a:pPr marL="625475" lvl="1" eaLnBrk="1" hangingPunct="1">
              <a:defRPr/>
            </a:pPr>
            <a:r>
              <a:rPr lang="fr-FR" dirty="0"/>
              <a:t>Le n</a:t>
            </a:r>
            <a:r>
              <a:rPr lang="fr-FR" noProof="0" dirty="0"/>
              <a:t>om de l’unité d’où provient l’ordonnance </a:t>
            </a:r>
          </a:p>
          <a:p>
            <a:pPr marL="625475" lvl="1" eaLnBrk="1" hangingPunct="1">
              <a:defRPr/>
            </a:pPr>
            <a:r>
              <a:rPr lang="fr-FR" dirty="0"/>
              <a:t>Le n</a:t>
            </a:r>
            <a:r>
              <a:rPr lang="fr-FR" noProof="0" dirty="0"/>
              <a:t>om du client et son âge (en particulier si c’est un enfant) </a:t>
            </a:r>
          </a:p>
          <a:p>
            <a:pPr marL="625475" lvl="1" eaLnBrk="1" hangingPunct="1">
              <a:defRPr/>
            </a:pPr>
            <a:r>
              <a:rPr lang="fr-FR" dirty="0"/>
              <a:t>La d</a:t>
            </a:r>
            <a:r>
              <a:rPr lang="fr-FR" noProof="0" dirty="0"/>
              <a:t>ate</a:t>
            </a:r>
          </a:p>
        </p:txBody>
      </p:sp>
      <p:pic>
        <p:nvPicPr>
          <p:cNvPr id="69636" name="Picture 4" descr="C:\Users\admin\AppData\Local\Temp\Temporary Internet Files\Content.IE5\PKSOPVWR\MPj0409668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1905000"/>
            <a:ext cx="19812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noProof="0" dirty="0"/>
              <a:t>Ordonnance </a:t>
            </a:r>
            <a:r>
              <a:rPr lang="fr-FR" b="0" noProof="0" dirty="0"/>
              <a:t>(2)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5475" lvl="1">
              <a:defRPr/>
            </a:pPr>
            <a:r>
              <a:rPr lang="fr-FR" dirty="0"/>
              <a:t>La s</a:t>
            </a:r>
            <a:r>
              <a:rPr lang="fr-FR" noProof="0" dirty="0"/>
              <a:t>ignature et le nom du médecin prescrivant </a:t>
            </a:r>
          </a:p>
          <a:p>
            <a:pPr marL="625475" lvl="1">
              <a:defRPr/>
            </a:pPr>
            <a:r>
              <a:rPr lang="fr-FR" b="1" noProof="0" dirty="0"/>
              <a:t>Le nom générique </a:t>
            </a:r>
            <a:r>
              <a:rPr lang="fr-FR" noProof="0" dirty="0"/>
              <a:t>et la forme galénique </a:t>
            </a:r>
          </a:p>
          <a:p>
            <a:pPr marL="625475" lvl="1">
              <a:defRPr/>
            </a:pPr>
            <a:r>
              <a:rPr lang="fr-FR" dirty="0"/>
              <a:t>La d</a:t>
            </a:r>
            <a:r>
              <a:rPr lang="fr-FR" noProof="0" dirty="0"/>
              <a:t>ose</a:t>
            </a:r>
          </a:p>
          <a:p>
            <a:pPr marL="625475" lvl="1">
              <a:defRPr/>
            </a:pPr>
            <a:r>
              <a:rPr lang="fr-FR" noProof="0" dirty="0"/>
              <a:t>La fréquence de l’administration</a:t>
            </a:r>
          </a:p>
          <a:p>
            <a:pPr marL="625475" lvl="1">
              <a:defRPr/>
            </a:pPr>
            <a:r>
              <a:rPr lang="fr-FR" noProof="0" dirty="0"/>
              <a:t>La durée du traitement</a:t>
            </a:r>
          </a:p>
          <a:p>
            <a:pPr marL="625475" lvl="1">
              <a:defRPr/>
            </a:pPr>
            <a:r>
              <a:rPr lang="fr-FR" noProof="0" dirty="0"/>
              <a:t>Toute autre instruction jugée importante pour le client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3235</TotalTime>
  <Words>2341</Words>
  <Application>Microsoft Office PowerPoint</Application>
  <PresentationFormat>On-screen Show (4:3)</PresentationFormat>
  <Paragraphs>398</Paragraphs>
  <Slides>45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1" baseType="lpstr">
      <vt:lpstr>Arial</vt:lpstr>
      <vt:lpstr>Calibri</vt:lpstr>
      <vt:lpstr>Cambria</vt:lpstr>
      <vt:lpstr>Courier New</vt:lpstr>
      <vt:lpstr>Wingdings</vt:lpstr>
      <vt:lpstr>Office Theme</vt:lpstr>
      <vt:lpstr> Formation pour les dépôts de vente de médicaments accrédités Ouganda  </vt:lpstr>
      <vt:lpstr>  Objectifs   </vt:lpstr>
      <vt:lpstr>Cycle de gestion des médicaments</vt:lpstr>
      <vt:lpstr>Dispenser (1)</vt:lpstr>
      <vt:lpstr>Dispenser (2)</vt:lpstr>
      <vt:lpstr>Les 5 BONNES FAÇONS de dispenser</vt:lpstr>
      <vt:lpstr>Termes courants de la dispensation</vt:lpstr>
      <vt:lpstr>Ordonnance (1)</vt:lpstr>
      <vt:lpstr>Ordonnance (2)</vt:lpstr>
      <vt:lpstr>Nom générique</vt:lpstr>
      <vt:lpstr> Exemples de noms génériques </vt:lpstr>
      <vt:lpstr>Noms de marque</vt:lpstr>
      <vt:lpstr>Exemples de noms génériques et de noms de marque</vt:lpstr>
      <vt:lpstr>Nom générique/de marque</vt:lpstr>
      <vt:lpstr>Exercice 1</vt:lpstr>
      <vt:lpstr> Instructions concernant l’ordonnance </vt:lpstr>
      <vt:lpstr>Abréviations relatives à la fréquence de l’administration du médicament  </vt:lpstr>
      <vt:lpstr>Abréviations relatives à la forme galénique  </vt:lpstr>
      <vt:lpstr>Abréviations relatives à la durée du traitement</vt:lpstr>
      <vt:lpstr>Exemples relatifs aux jours</vt:lpstr>
      <vt:lpstr>Exemples relatifs aux semaines</vt:lpstr>
      <vt:lpstr>Exemples relatifs aux mois</vt:lpstr>
      <vt:lpstr>Abréviations relatives à la concentration</vt:lpstr>
      <vt:lpstr> Exemple d’une ordonnance rédigée correctement  </vt:lpstr>
      <vt:lpstr>Exercice 2 : Termes des ordonnances</vt:lpstr>
      <vt:lpstr>Exercice 3 : Abréviations</vt:lpstr>
      <vt:lpstr>Environnement de la dispensation</vt:lpstr>
      <vt:lpstr>Qualités d’une personne qui dispense bien</vt:lpstr>
      <vt:lpstr>Le processus de dispensation</vt:lpstr>
      <vt:lpstr>Emballer et étiqueter le médicament</vt:lpstr>
      <vt:lpstr> Quelles informations devraient figurer sur l’étiquette ? </vt:lpstr>
      <vt:lpstr>Exemple d’étiquette</vt:lpstr>
      <vt:lpstr>  Informations sur le médicament utiles pour les clients (1) </vt:lpstr>
      <vt:lpstr>  Informations sur le médicament utiles pour les clients (2) </vt:lpstr>
      <vt:lpstr>Effets secondaires courants des médicaments</vt:lpstr>
      <vt:lpstr>Emballage de formes galéniques solides (comprimés/gélules)</vt:lpstr>
      <vt:lpstr> Emballage de formes galéniques liquides/semi-solides (mixtures/sirops, pommades/crèmes, etc.) </vt:lpstr>
      <vt:lpstr> Tenir les livres de dispensation </vt:lpstr>
      <vt:lpstr>PowerPoint Presentation</vt:lpstr>
      <vt:lpstr> Dispensation : Erreurs et problèmes potentiels  </vt:lpstr>
      <vt:lpstr>Reconstitution/dissolution des poudres sèches. (1)</vt:lpstr>
      <vt:lpstr>Reconstitution/dissolution des poudres sèches (2)</vt:lpstr>
      <vt:lpstr> Faire une dilution </vt:lpstr>
      <vt:lpstr>Exercice 4 : Practice de dispensation</vt:lpstr>
      <vt:lpstr>Conclusion</vt:lpstr>
    </vt:vector>
  </TitlesOfParts>
  <Company>MSH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athomson</dc:creator>
  <cp:lastModifiedBy>Owner</cp:lastModifiedBy>
  <cp:revision>290</cp:revision>
  <dcterms:created xsi:type="dcterms:W3CDTF">2011-09-08T16:26:48Z</dcterms:created>
  <dcterms:modified xsi:type="dcterms:W3CDTF">2019-05-16T18:42:03Z</dcterms:modified>
</cp:coreProperties>
</file>