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256" r:id="rId2"/>
    <p:sldId id="312" r:id="rId3"/>
    <p:sldId id="314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80" r:id="rId14"/>
    <p:sldId id="325" r:id="rId15"/>
    <p:sldId id="326" r:id="rId16"/>
    <p:sldId id="327" r:id="rId17"/>
    <p:sldId id="328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89" r:id="rId26"/>
    <p:sldId id="338" r:id="rId27"/>
    <p:sldId id="377" r:id="rId28"/>
    <p:sldId id="339" r:id="rId29"/>
    <p:sldId id="340" r:id="rId30"/>
    <p:sldId id="342" r:id="rId31"/>
    <p:sldId id="343" r:id="rId32"/>
    <p:sldId id="346" r:id="rId33"/>
    <p:sldId id="378" r:id="rId34"/>
    <p:sldId id="344" r:id="rId35"/>
    <p:sldId id="348" r:id="rId36"/>
    <p:sldId id="349" r:id="rId37"/>
    <p:sldId id="350" r:id="rId38"/>
    <p:sldId id="351" r:id="rId39"/>
    <p:sldId id="379" r:id="rId40"/>
    <p:sldId id="384" r:id="rId41"/>
    <p:sldId id="385" r:id="rId42"/>
    <p:sldId id="388" r:id="rId43"/>
    <p:sldId id="381" r:id="rId44"/>
    <p:sldId id="353" r:id="rId45"/>
    <p:sldId id="355" r:id="rId46"/>
    <p:sldId id="357" r:id="rId47"/>
    <p:sldId id="390" r:id="rId48"/>
    <p:sldId id="359" r:id="rId49"/>
    <p:sldId id="360" r:id="rId50"/>
    <p:sldId id="361" r:id="rId51"/>
    <p:sldId id="362" r:id="rId52"/>
    <p:sldId id="363" r:id="rId53"/>
    <p:sldId id="364" r:id="rId54"/>
    <p:sldId id="365" r:id="rId55"/>
    <p:sldId id="367" r:id="rId56"/>
    <p:sldId id="368" r:id="rId57"/>
    <p:sldId id="372" r:id="rId58"/>
    <p:sldId id="373" r:id="rId59"/>
    <p:sldId id="382" r:id="rId60"/>
    <p:sldId id="383" r:id="rId61"/>
    <p:sldId id="369" r:id="rId62"/>
    <p:sldId id="374" r:id="rId63"/>
    <p:sldId id="391" r:id="rId6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abienne Boulongne-Collier" initials="FB [7]" lastIdx="1" clrIdx="6"/>
  <p:cmAuthor id="1" name="Fabienne Boulongne-Collier" initials="FB" lastIdx="1" clrIdx="0"/>
  <p:cmAuthor id="8" name="Fabienne Boulongne-Collier" initials="FB [8]" lastIdx="1" clrIdx="7"/>
  <p:cmAuthor id="2" name="Fabienne Boulongne-Collier" initials="FB [2]" lastIdx="1" clrIdx="1"/>
  <p:cmAuthor id="3" name="Fabienne Boulongne-Collier" initials="FB [3]" lastIdx="1" clrIdx="2"/>
  <p:cmAuthor id="4" name="Fabienne Boulongne-Collier" initials="FB [4]" lastIdx="1" clrIdx="3"/>
  <p:cmAuthor id="5" name="Fabienne Boulongne-Collier" initials="FB [5]" lastIdx="1" clrIdx="4"/>
  <p:cmAuthor id="6" name="Fabienne Boulongne-Collier" initials="FB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79184" autoAdjust="0"/>
  </p:normalViewPr>
  <p:slideViewPr>
    <p:cSldViewPr>
      <p:cViewPr varScale="1">
        <p:scale>
          <a:sx n="90" d="100"/>
          <a:sy n="90" d="100"/>
        </p:scale>
        <p:origin x="181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1982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A976B-1CAD-46CB-9356-0B1451D8F644}" type="doc">
      <dgm:prSet loTypeId="urn:microsoft.com/office/officeart/2005/8/layout/hierarchy6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52BA75B1-7DFE-4A0D-8671-3AB4EC96DA85}">
      <dgm:prSet phldrT="[Text]" custT="1"/>
      <dgm:spPr/>
      <dgm:t>
        <a:bodyPr/>
        <a:lstStyle/>
        <a:p>
          <a:r>
            <a:rPr lang="fr-FR" sz="2000" b="1" noProof="0" dirty="0">
              <a:latin typeface="+mj-lt"/>
            </a:rPr>
            <a:t>Pertes vaginales</a:t>
          </a:r>
        </a:p>
      </dgm:t>
    </dgm:pt>
    <dgm:pt modelId="{89467001-532B-4FA4-8F15-4F046FA328A0}" type="parTrans" cxnId="{626ED866-975C-4660-AEEC-A4D4583E27B5}">
      <dgm:prSet/>
      <dgm:spPr/>
      <dgm:t>
        <a:bodyPr/>
        <a:lstStyle/>
        <a:p>
          <a:endParaRPr lang="en-US"/>
        </a:p>
      </dgm:t>
    </dgm:pt>
    <dgm:pt modelId="{3C37B59E-BBFD-4185-92C2-3130E5397602}" type="sibTrans" cxnId="{626ED866-975C-4660-AEEC-A4D4583E27B5}">
      <dgm:prSet/>
      <dgm:spPr/>
      <dgm:t>
        <a:bodyPr/>
        <a:lstStyle/>
        <a:p>
          <a:endParaRPr lang="en-US"/>
        </a:p>
      </dgm:t>
    </dgm:pt>
    <dgm:pt modelId="{AD9A77C8-47BC-470B-8F90-E7F3EE29FB39}">
      <dgm:prSet phldrT="[Text]" custT="1"/>
      <dgm:spPr/>
      <dgm:t>
        <a:bodyPr/>
        <a:lstStyle/>
        <a:p>
          <a:r>
            <a:rPr lang="fr-FR" sz="2000" b="1" noProof="0" dirty="0">
              <a:latin typeface="+mj-lt"/>
            </a:rPr>
            <a:t>Pertes vaginales normales</a:t>
          </a:r>
        </a:p>
      </dgm:t>
    </dgm:pt>
    <dgm:pt modelId="{8CBE3F96-5063-4830-A849-40093AB41BCA}" type="parTrans" cxnId="{676A8AB5-197E-4960-9E5B-EB7FB6C01B85}">
      <dgm:prSet/>
      <dgm:spPr/>
      <dgm:t>
        <a:bodyPr/>
        <a:lstStyle/>
        <a:p>
          <a:endParaRPr lang="fr-FR" sz="2000" noProof="0" dirty="0">
            <a:latin typeface="+mj-lt"/>
          </a:endParaRPr>
        </a:p>
      </dgm:t>
    </dgm:pt>
    <dgm:pt modelId="{EFB4E8D7-4713-4294-8707-3607F3298B5E}" type="sibTrans" cxnId="{676A8AB5-197E-4960-9E5B-EB7FB6C01B85}">
      <dgm:prSet/>
      <dgm:spPr/>
      <dgm:t>
        <a:bodyPr/>
        <a:lstStyle/>
        <a:p>
          <a:endParaRPr lang="en-US"/>
        </a:p>
      </dgm:t>
    </dgm:pt>
    <dgm:pt modelId="{166E2F02-6BA5-4A92-BEAF-19807B241145}">
      <dgm:prSet phldrT="[Text]" custT="1"/>
      <dgm:spPr/>
      <dgm:t>
        <a:bodyPr/>
        <a:lstStyle/>
        <a:p>
          <a:pPr algn="l"/>
          <a:r>
            <a:rPr lang="fr-FR" sz="2000" noProof="0" dirty="0">
              <a:latin typeface="+mj-lt"/>
            </a:rPr>
            <a:t>Blanches ou incolores</a:t>
          </a:r>
        </a:p>
        <a:p>
          <a:pPr algn="l"/>
          <a:r>
            <a:rPr lang="fr-FR" sz="2000" noProof="0" dirty="0">
              <a:latin typeface="+mj-lt"/>
            </a:rPr>
            <a:t>Peu abondantes </a:t>
          </a:r>
        </a:p>
        <a:p>
          <a:pPr algn="l"/>
          <a:r>
            <a:rPr lang="fr-FR" sz="2000" noProof="0" dirty="0">
              <a:latin typeface="+mj-lt"/>
            </a:rPr>
            <a:t>Sans </a:t>
          </a:r>
          <a:r>
            <a:rPr lang="fr-FR" sz="2000" noProof="0" dirty="0">
              <a:solidFill>
                <a:schemeClr val="tx1"/>
              </a:solidFill>
              <a:latin typeface="+mj-lt"/>
            </a:rPr>
            <a:t>démangeaison</a:t>
          </a:r>
        </a:p>
        <a:p>
          <a:pPr algn="ctr"/>
          <a:endParaRPr lang="fr-FR" sz="2000" noProof="0" dirty="0">
            <a:latin typeface="+mj-lt"/>
          </a:endParaRPr>
        </a:p>
      </dgm:t>
    </dgm:pt>
    <dgm:pt modelId="{55A6F7C7-1900-4555-8070-FD3A62ADA2C4}" type="parTrans" cxnId="{50D8F550-407A-4A71-9ECA-994C5AC6F721}">
      <dgm:prSet/>
      <dgm:spPr/>
      <dgm:t>
        <a:bodyPr/>
        <a:lstStyle/>
        <a:p>
          <a:endParaRPr lang="fr-FR" sz="2000" noProof="0" dirty="0">
            <a:latin typeface="+mj-lt"/>
          </a:endParaRPr>
        </a:p>
      </dgm:t>
    </dgm:pt>
    <dgm:pt modelId="{262F4D4D-2167-497D-851F-B9A94D9ADCBD}" type="sibTrans" cxnId="{50D8F550-407A-4A71-9ECA-994C5AC6F721}">
      <dgm:prSet/>
      <dgm:spPr/>
      <dgm:t>
        <a:bodyPr/>
        <a:lstStyle/>
        <a:p>
          <a:endParaRPr lang="en-US"/>
        </a:p>
      </dgm:t>
    </dgm:pt>
    <dgm:pt modelId="{7B3661E2-E553-4E1E-881B-54C655C6C656}">
      <dgm:prSet phldrT="[Text]" custT="1"/>
      <dgm:spPr/>
      <dgm:t>
        <a:bodyPr/>
        <a:lstStyle/>
        <a:p>
          <a:r>
            <a:rPr lang="fr-FR" sz="2000" b="1" noProof="0" dirty="0">
              <a:latin typeface="+mj-lt"/>
            </a:rPr>
            <a:t>Pertes vaginales anormales</a:t>
          </a:r>
        </a:p>
      </dgm:t>
    </dgm:pt>
    <dgm:pt modelId="{2D3558FC-9DC4-44A5-BC27-CE5151574ED5}" type="parTrans" cxnId="{D6130A92-644C-4E9E-B6E0-CB0E06B9A71E}">
      <dgm:prSet/>
      <dgm:spPr/>
      <dgm:t>
        <a:bodyPr/>
        <a:lstStyle/>
        <a:p>
          <a:endParaRPr lang="fr-FR" sz="2000" noProof="0" dirty="0">
            <a:latin typeface="+mj-lt"/>
          </a:endParaRPr>
        </a:p>
      </dgm:t>
    </dgm:pt>
    <dgm:pt modelId="{D82840DA-8986-4502-8007-A96338A5C504}" type="sibTrans" cxnId="{D6130A92-644C-4E9E-B6E0-CB0E06B9A71E}">
      <dgm:prSet/>
      <dgm:spPr/>
      <dgm:t>
        <a:bodyPr/>
        <a:lstStyle/>
        <a:p>
          <a:endParaRPr lang="en-US"/>
        </a:p>
      </dgm:t>
    </dgm:pt>
    <dgm:pt modelId="{885CFFCE-FE87-4A5C-8E75-87A9E6F70FA3}">
      <dgm:prSet phldrT="[Text]" custT="1"/>
      <dgm:spPr/>
      <dgm:t>
        <a:bodyPr/>
        <a:lstStyle/>
        <a:p>
          <a:pPr algn="l"/>
          <a:r>
            <a:rPr lang="fr-FR" sz="2000" noProof="0" dirty="0">
              <a:latin typeface="+mj-lt"/>
            </a:rPr>
            <a:t>Pertes vaginales colorées</a:t>
          </a:r>
        </a:p>
        <a:p>
          <a:pPr algn="l"/>
          <a:r>
            <a:rPr lang="fr-FR" sz="2000" noProof="0" dirty="0">
              <a:latin typeface="+mj-lt"/>
            </a:rPr>
            <a:t>Plus abondantes</a:t>
          </a:r>
        </a:p>
        <a:p>
          <a:pPr algn="l"/>
          <a:r>
            <a:rPr lang="fr-FR" sz="2000" noProof="0" dirty="0">
              <a:latin typeface="+mj-lt"/>
            </a:rPr>
            <a:t>Peuvent être accompagnées de démangeaisons</a:t>
          </a:r>
        </a:p>
      </dgm:t>
    </dgm:pt>
    <dgm:pt modelId="{6374F38E-1E00-40BD-AD66-8A73BA844C9D}" type="parTrans" cxnId="{95185335-6982-416C-A7B9-5AFDCB7B7340}">
      <dgm:prSet/>
      <dgm:spPr/>
      <dgm:t>
        <a:bodyPr/>
        <a:lstStyle/>
        <a:p>
          <a:endParaRPr lang="fr-FR" sz="2000" noProof="0" dirty="0">
            <a:latin typeface="+mj-lt"/>
          </a:endParaRPr>
        </a:p>
      </dgm:t>
    </dgm:pt>
    <dgm:pt modelId="{B4FD4400-71B9-4895-B378-6B39AA977439}" type="sibTrans" cxnId="{95185335-6982-416C-A7B9-5AFDCB7B7340}">
      <dgm:prSet/>
      <dgm:spPr/>
      <dgm:t>
        <a:bodyPr/>
        <a:lstStyle/>
        <a:p>
          <a:endParaRPr lang="en-US"/>
        </a:p>
      </dgm:t>
    </dgm:pt>
    <dgm:pt modelId="{EAE9C301-7319-4763-8E18-98B5B6E01B2F}" type="pres">
      <dgm:prSet presAssocID="{B95A976B-1CAD-46CB-9356-0B1451D8F64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FCE72B0-4A54-4C52-8724-07F6BDCDF3D0}" type="pres">
      <dgm:prSet presAssocID="{B95A976B-1CAD-46CB-9356-0B1451D8F644}" presName="hierFlow" presStyleCnt="0"/>
      <dgm:spPr/>
    </dgm:pt>
    <dgm:pt modelId="{1CEC2376-B2CF-4A52-B944-54880E435887}" type="pres">
      <dgm:prSet presAssocID="{B95A976B-1CAD-46CB-9356-0B1451D8F64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6ADF6E4-B8C5-40E7-8EF5-54705D325285}" type="pres">
      <dgm:prSet presAssocID="{52BA75B1-7DFE-4A0D-8671-3AB4EC96DA85}" presName="Name14" presStyleCnt="0"/>
      <dgm:spPr/>
    </dgm:pt>
    <dgm:pt modelId="{3EDEBB20-FCFC-458B-9EFD-541D1297B32F}" type="pres">
      <dgm:prSet presAssocID="{52BA75B1-7DFE-4A0D-8671-3AB4EC96DA85}" presName="level1Shape" presStyleLbl="node0" presStyleIdx="0" presStyleCnt="1" custScaleX="154620">
        <dgm:presLayoutVars>
          <dgm:chPref val="3"/>
        </dgm:presLayoutVars>
      </dgm:prSet>
      <dgm:spPr/>
    </dgm:pt>
    <dgm:pt modelId="{3EB5E7E8-3110-465F-A5B5-34501AAAF0C2}" type="pres">
      <dgm:prSet presAssocID="{52BA75B1-7DFE-4A0D-8671-3AB4EC96DA85}" presName="hierChild2" presStyleCnt="0"/>
      <dgm:spPr/>
    </dgm:pt>
    <dgm:pt modelId="{0A2A8220-087C-4534-B70C-1DD57F56C97D}" type="pres">
      <dgm:prSet presAssocID="{8CBE3F96-5063-4830-A849-40093AB41BCA}" presName="Name19" presStyleLbl="parChTrans1D2" presStyleIdx="0" presStyleCnt="2"/>
      <dgm:spPr/>
    </dgm:pt>
    <dgm:pt modelId="{0987B0A3-4090-4519-AD51-D63799633E50}" type="pres">
      <dgm:prSet presAssocID="{AD9A77C8-47BC-470B-8F90-E7F3EE29FB39}" presName="Name21" presStyleCnt="0"/>
      <dgm:spPr/>
    </dgm:pt>
    <dgm:pt modelId="{39CC88EF-9797-4726-BBE7-EF496F98CA96}" type="pres">
      <dgm:prSet presAssocID="{AD9A77C8-47BC-470B-8F90-E7F3EE29FB39}" presName="level2Shape" presStyleLbl="node2" presStyleIdx="0" presStyleCnt="2" custScaleX="200161"/>
      <dgm:spPr/>
    </dgm:pt>
    <dgm:pt modelId="{424C5D0B-0B07-4D30-861A-72087B2EE799}" type="pres">
      <dgm:prSet presAssocID="{AD9A77C8-47BC-470B-8F90-E7F3EE29FB39}" presName="hierChild3" presStyleCnt="0"/>
      <dgm:spPr/>
    </dgm:pt>
    <dgm:pt modelId="{0A06183B-A363-4190-99ED-38ED105678F8}" type="pres">
      <dgm:prSet presAssocID="{55A6F7C7-1900-4555-8070-FD3A62ADA2C4}" presName="Name19" presStyleLbl="parChTrans1D3" presStyleIdx="0" presStyleCnt="2"/>
      <dgm:spPr/>
    </dgm:pt>
    <dgm:pt modelId="{0B2E5A1F-7C2F-4A85-9E2C-6BAC1DCBCC55}" type="pres">
      <dgm:prSet presAssocID="{166E2F02-6BA5-4A92-BEAF-19807B241145}" presName="Name21" presStyleCnt="0"/>
      <dgm:spPr/>
    </dgm:pt>
    <dgm:pt modelId="{D33B2486-C5EB-4B95-ABE5-96CF55AF6494}" type="pres">
      <dgm:prSet presAssocID="{166E2F02-6BA5-4A92-BEAF-19807B241145}" presName="level2Shape" presStyleLbl="node3" presStyleIdx="0" presStyleCnt="2" custScaleX="244556" custScaleY="296199" custLinFactNeighborX="-2497" custLinFactNeighborY="-729"/>
      <dgm:spPr/>
    </dgm:pt>
    <dgm:pt modelId="{9636B997-E903-41F9-8313-97AD992E17A3}" type="pres">
      <dgm:prSet presAssocID="{166E2F02-6BA5-4A92-BEAF-19807B241145}" presName="hierChild3" presStyleCnt="0"/>
      <dgm:spPr/>
    </dgm:pt>
    <dgm:pt modelId="{4A742DA0-C113-417C-B7FC-5D38F2539F68}" type="pres">
      <dgm:prSet presAssocID="{2D3558FC-9DC4-44A5-BC27-CE5151574ED5}" presName="Name19" presStyleLbl="parChTrans1D2" presStyleIdx="1" presStyleCnt="2"/>
      <dgm:spPr/>
    </dgm:pt>
    <dgm:pt modelId="{441C0A06-8CA5-4B1C-8271-58CF750CEDF1}" type="pres">
      <dgm:prSet presAssocID="{7B3661E2-E553-4E1E-881B-54C655C6C656}" presName="Name21" presStyleCnt="0"/>
      <dgm:spPr/>
    </dgm:pt>
    <dgm:pt modelId="{9F7CDC73-C0B8-4185-86CD-A1BA674F2B1E}" type="pres">
      <dgm:prSet presAssocID="{7B3661E2-E553-4E1E-881B-54C655C6C656}" presName="level2Shape" presStyleLbl="node2" presStyleIdx="1" presStyleCnt="2" custScaleX="184189"/>
      <dgm:spPr/>
    </dgm:pt>
    <dgm:pt modelId="{FC76FCD3-F6D1-492E-9610-A0BC47533BF4}" type="pres">
      <dgm:prSet presAssocID="{7B3661E2-E553-4E1E-881B-54C655C6C656}" presName="hierChild3" presStyleCnt="0"/>
      <dgm:spPr/>
    </dgm:pt>
    <dgm:pt modelId="{C7EC0652-2652-4CAF-BD84-BE60DE1FBC3E}" type="pres">
      <dgm:prSet presAssocID="{6374F38E-1E00-40BD-AD66-8A73BA844C9D}" presName="Name19" presStyleLbl="parChTrans1D3" presStyleIdx="1" presStyleCnt="2"/>
      <dgm:spPr/>
    </dgm:pt>
    <dgm:pt modelId="{769700EC-FADA-49FE-B581-326538A6B8A0}" type="pres">
      <dgm:prSet presAssocID="{885CFFCE-FE87-4A5C-8E75-87A9E6F70FA3}" presName="Name21" presStyleCnt="0"/>
      <dgm:spPr/>
    </dgm:pt>
    <dgm:pt modelId="{6EECC3F1-DFDB-4A09-B087-F9919542D7AF}" type="pres">
      <dgm:prSet presAssocID="{885CFFCE-FE87-4A5C-8E75-87A9E6F70FA3}" presName="level2Shape" presStyleLbl="node3" presStyleIdx="1" presStyleCnt="2" custScaleX="243382" custScaleY="287314"/>
      <dgm:spPr/>
    </dgm:pt>
    <dgm:pt modelId="{F434759C-D02B-4574-9853-1008ED89B900}" type="pres">
      <dgm:prSet presAssocID="{885CFFCE-FE87-4A5C-8E75-87A9E6F70FA3}" presName="hierChild3" presStyleCnt="0"/>
      <dgm:spPr/>
    </dgm:pt>
    <dgm:pt modelId="{EF404007-4050-446A-A481-2EAEF80610B6}" type="pres">
      <dgm:prSet presAssocID="{B95A976B-1CAD-46CB-9356-0B1451D8F644}" presName="bgShapesFlow" presStyleCnt="0"/>
      <dgm:spPr/>
    </dgm:pt>
  </dgm:ptLst>
  <dgm:cxnLst>
    <dgm:cxn modelId="{792BD50A-B293-4C13-B7B4-B2178A992E82}" type="presOf" srcId="{52BA75B1-7DFE-4A0D-8671-3AB4EC96DA85}" destId="{3EDEBB20-FCFC-458B-9EFD-541D1297B32F}" srcOrd="0" destOrd="0" presId="urn:microsoft.com/office/officeart/2005/8/layout/hierarchy6"/>
    <dgm:cxn modelId="{D6A20D10-05E5-49E3-9680-73AB05407CA3}" type="presOf" srcId="{885CFFCE-FE87-4A5C-8E75-87A9E6F70FA3}" destId="{6EECC3F1-DFDB-4A09-B087-F9919542D7AF}" srcOrd="0" destOrd="0" presId="urn:microsoft.com/office/officeart/2005/8/layout/hierarchy6"/>
    <dgm:cxn modelId="{035EB025-5277-43A5-A474-F56325334F88}" type="presOf" srcId="{2D3558FC-9DC4-44A5-BC27-CE5151574ED5}" destId="{4A742DA0-C113-417C-B7FC-5D38F2539F68}" srcOrd="0" destOrd="0" presId="urn:microsoft.com/office/officeart/2005/8/layout/hierarchy6"/>
    <dgm:cxn modelId="{24AFA92C-3468-460A-A66B-EAEC61EC60A3}" type="presOf" srcId="{6374F38E-1E00-40BD-AD66-8A73BA844C9D}" destId="{C7EC0652-2652-4CAF-BD84-BE60DE1FBC3E}" srcOrd="0" destOrd="0" presId="urn:microsoft.com/office/officeart/2005/8/layout/hierarchy6"/>
    <dgm:cxn modelId="{95185335-6982-416C-A7B9-5AFDCB7B7340}" srcId="{7B3661E2-E553-4E1E-881B-54C655C6C656}" destId="{885CFFCE-FE87-4A5C-8E75-87A9E6F70FA3}" srcOrd="0" destOrd="0" parTransId="{6374F38E-1E00-40BD-AD66-8A73BA844C9D}" sibTransId="{B4FD4400-71B9-4895-B378-6B39AA977439}"/>
    <dgm:cxn modelId="{ABF7FD64-CAC6-4720-BED2-40D10F83470F}" type="presOf" srcId="{B95A976B-1CAD-46CB-9356-0B1451D8F644}" destId="{EAE9C301-7319-4763-8E18-98B5B6E01B2F}" srcOrd="0" destOrd="0" presId="urn:microsoft.com/office/officeart/2005/8/layout/hierarchy6"/>
    <dgm:cxn modelId="{626ED866-975C-4660-AEEC-A4D4583E27B5}" srcId="{B95A976B-1CAD-46CB-9356-0B1451D8F644}" destId="{52BA75B1-7DFE-4A0D-8671-3AB4EC96DA85}" srcOrd="0" destOrd="0" parTransId="{89467001-532B-4FA4-8F15-4F046FA328A0}" sibTransId="{3C37B59E-BBFD-4185-92C2-3130E5397602}"/>
    <dgm:cxn modelId="{50D8F550-407A-4A71-9ECA-994C5AC6F721}" srcId="{AD9A77C8-47BC-470B-8F90-E7F3EE29FB39}" destId="{166E2F02-6BA5-4A92-BEAF-19807B241145}" srcOrd="0" destOrd="0" parTransId="{55A6F7C7-1900-4555-8070-FD3A62ADA2C4}" sibTransId="{262F4D4D-2167-497D-851F-B9A94D9ADCBD}"/>
    <dgm:cxn modelId="{D6130A92-644C-4E9E-B6E0-CB0E06B9A71E}" srcId="{52BA75B1-7DFE-4A0D-8671-3AB4EC96DA85}" destId="{7B3661E2-E553-4E1E-881B-54C655C6C656}" srcOrd="1" destOrd="0" parTransId="{2D3558FC-9DC4-44A5-BC27-CE5151574ED5}" sibTransId="{D82840DA-8986-4502-8007-A96338A5C504}"/>
    <dgm:cxn modelId="{CDEE189B-518A-42BC-80CD-C7369199F66A}" type="presOf" srcId="{7B3661E2-E553-4E1E-881B-54C655C6C656}" destId="{9F7CDC73-C0B8-4185-86CD-A1BA674F2B1E}" srcOrd="0" destOrd="0" presId="urn:microsoft.com/office/officeart/2005/8/layout/hierarchy6"/>
    <dgm:cxn modelId="{676A8AB5-197E-4960-9E5B-EB7FB6C01B85}" srcId="{52BA75B1-7DFE-4A0D-8671-3AB4EC96DA85}" destId="{AD9A77C8-47BC-470B-8F90-E7F3EE29FB39}" srcOrd="0" destOrd="0" parTransId="{8CBE3F96-5063-4830-A849-40093AB41BCA}" sibTransId="{EFB4E8D7-4713-4294-8707-3607F3298B5E}"/>
    <dgm:cxn modelId="{94F23ABD-55AE-4403-A685-9273E3C4C279}" type="presOf" srcId="{8CBE3F96-5063-4830-A849-40093AB41BCA}" destId="{0A2A8220-087C-4534-B70C-1DD57F56C97D}" srcOrd="0" destOrd="0" presId="urn:microsoft.com/office/officeart/2005/8/layout/hierarchy6"/>
    <dgm:cxn modelId="{5E1742CA-39BF-4923-B66B-A710AF1B6604}" type="presOf" srcId="{AD9A77C8-47BC-470B-8F90-E7F3EE29FB39}" destId="{39CC88EF-9797-4726-BBE7-EF496F98CA96}" srcOrd="0" destOrd="0" presId="urn:microsoft.com/office/officeart/2005/8/layout/hierarchy6"/>
    <dgm:cxn modelId="{A3D0B0D2-0501-4CCB-98A3-9F24828BD21D}" type="presOf" srcId="{166E2F02-6BA5-4A92-BEAF-19807B241145}" destId="{D33B2486-C5EB-4B95-ABE5-96CF55AF6494}" srcOrd="0" destOrd="0" presId="urn:microsoft.com/office/officeart/2005/8/layout/hierarchy6"/>
    <dgm:cxn modelId="{3F0A8FEC-E22B-481B-856A-B04C9FCF7582}" type="presOf" srcId="{55A6F7C7-1900-4555-8070-FD3A62ADA2C4}" destId="{0A06183B-A363-4190-99ED-38ED105678F8}" srcOrd="0" destOrd="0" presId="urn:microsoft.com/office/officeart/2005/8/layout/hierarchy6"/>
    <dgm:cxn modelId="{69E17956-9F60-452E-8A2A-463BDBEFA38A}" type="presParOf" srcId="{EAE9C301-7319-4763-8E18-98B5B6E01B2F}" destId="{CFCE72B0-4A54-4C52-8724-07F6BDCDF3D0}" srcOrd="0" destOrd="0" presId="urn:microsoft.com/office/officeart/2005/8/layout/hierarchy6"/>
    <dgm:cxn modelId="{23629F46-EC48-4AD4-9C08-7EF056C48E7E}" type="presParOf" srcId="{CFCE72B0-4A54-4C52-8724-07F6BDCDF3D0}" destId="{1CEC2376-B2CF-4A52-B944-54880E435887}" srcOrd="0" destOrd="0" presId="urn:microsoft.com/office/officeart/2005/8/layout/hierarchy6"/>
    <dgm:cxn modelId="{7577698C-7555-44D3-AFDB-473E4B3BD466}" type="presParOf" srcId="{1CEC2376-B2CF-4A52-B944-54880E435887}" destId="{B6ADF6E4-B8C5-40E7-8EF5-54705D325285}" srcOrd="0" destOrd="0" presId="urn:microsoft.com/office/officeart/2005/8/layout/hierarchy6"/>
    <dgm:cxn modelId="{D504AF99-07F6-429C-BBB9-5F3FC3BA0DA4}" type="presParOf" srcId="{B6ADF6E4-B8C5-40E7-8EF5-54705D325285}" destId="{3EDEBB20-FCFC-458B-9EFD-541D1297B32F}" srcOrd="0" destOrd="0" presId="urn:microsoft.com/office/officeart/2005/8/layout/hierarchy6"/>
    <dgm:cxn modelId="{6BFAECC5-3244-4DC9-827B-02369C02DA66}" type="presParOf" srcId="{B6ADF6E4-B8C5-40E7-8EF5-54705D325285}" destId="{3EB5E7E8-3110-465F-A5B5-34501AAAF0C2}" srcOrd="1" destOrd="0" presId="urn:microsoft.com/office/officeart/2005/8/layout/hierarchy6"/>
    <dgm:cxn modelId="{CCF37684-F76A-4057-A2F8-D24F6A3F81C1}" type="presParOf" srcId="{3EB5E7E8-3110-465F-A5B5-34501AAAF0C2}" destId="{0A2A8220-087C-4534-B70C-1DD57F56C97D}" srcOrd="0" destOrd="0" presId="urn:microsoft.com/office/officeart/2005/8/layout/hierarchy6"/>
    <dgm:cxn modelId="{2757EF21-0BF8-41C6-8965-D8DC13D2522E}" type="presParOf" srcId="{3EB5E7E8-3110-465F-A5B5-34501AAAF0C2}" destId="{0987B0A3-4090-4519-AD51-D63799633E50}" srcOrd="1" destOrd="0" presId="urn:microsoft.com/office/officeart/2005/8/layout/hierarchy6"/>
    <dgm:cxn modelId="{9DA8104A-505A-44A7-816B-D5CEF0400B51}" type="presParOf" srcId="{0987B0A3-4090-4519-AD51-D63799633E50}" destId="{39CC88EF-9797-4726-BBE7-EF496F98CA96}" srcOrd="0" destOrd="0" presId="urn:microsoft.com/office/officeart/2005/8/layout/hierarchy6"/>
    <dgm:cxn modelId="{20F64D1A-5C68-4286-BBE6-DD129322437E}" type="presParOf" srcId="{0987B0A3-4090-4519-AD51-D63799633E50}" destId="{424C5D0B-0B07-4D30-861A-72087B2EE799}" srcOrd="1" destOrd="0" presId="urn:microsoft.com/office/officeart/2005/8/layout/hierarchy6"/>
    <dgm:cxn modelId="{21918964-EE6A-401C-96CB-AAF1DA2A7371}" type="presParOf" srcId="{424C5D0B-0B07-4D30-861A-72087B2EE799}" destId="{0A06183B-A363-4190-99ED-38ED105678F8}" srcOrd="0" destOrd="0" presId="urn:microsoft.com/office/officeart/2005/8/layout/hierarchy6"/>
    <dgm:cxn modelId="{04654C78-BEB8-4BAE-8416-4D30C71F5FFD}" type="presParOf" srcId="{424C5D0B-0B07-4D30-861A-72087B2EE799}" destId="{0B2E5A1F-7C2F-4A85-9E2C-6BAC1DCBCC55}" srcOrd="1" destOrd="0" presId="urn:microsoft.com/office/officeart/2005/8/layout/hierarchy6"/>
    <dgm:cxn modelId="{93A4C249-05B2-4138-84B1-D5B25B7E4008}" type="presParOf" srcId="{0B2E5A1F-7C2F-4A85-9E2C-6BAC1DCBCC55}" destId="{D33B2486-C5EB-4B95-ABE5-96CF55AF6494}" srcOrd="0" destOrd="0" presId="urn:microsoft.com/office/officeart/2005/8/layout/hierarchy6"/>
    <dgm:cxn modelId="{C6EC7A6F-9656-4FE8-8B36-CC9988883CD5}" type="presParOf" srcId="{0B2E5A1F-7C2F-4A85-9E2C-6BAC1DCBCC55}" destId="{9636B997-E903-41F9-8313-97AD992E17A3}" srcOrd="1" destOrd="0" presId="urn:microsoft.com/office/officeart/2005/8/layout/hierarchy6"/>
    <dgm:cxn modelId="{36823E8F-929E-4254-8921-F30531D7F65D}" type="presParOf" srcId="{3EB5E7E8-3110-465F-A5B5-34501AAAF0C2}" destId="{4A742DA0-C113-417C-B7FC-5D38F2539F68}" srcOrd="2" destOrd="0" presId="urn:microsoft.com/office/officeart/2005/8/layout/hierarchy6"/>
    <dgm:cxn modelId="{43072464-9D43-494C-890F-E454FB0E96F9}" type="presParOf" srcId="{3EB5E7E8-3110-465F-A5B5-34501AAAF0C2}" destId="{441C0A06-8CA5-4B1C-8271-58CF750CEDF1}" srcOrd="3" destOrd="0" presId="urn:microsoft.com/office/officeart/2005/8/layout/hierarchy6"/>
    <dgm:cxn modelId="{D7B33AC0-BA81-4717-96CE-E99D30C38CA5}" type="presParOf" srcId="{441C0A06-8CA5-4B1C-8271-58CF750CEDF1}" destId="{9F7CDC73-C0B8-4185-86CD-A1BA674F2B1E}" srcOrd="0" destOrd="0" presId="urn:microsoft.com/office/officeart/2005/8/layout/hierarchy6"/>
    <dgm:cxn modelId="{1445F0B6-C862-46B3-ABBA-1276363FE6DC}" type="presParOf" srcId="{441C0A06-8CA5-4B1C-8271-58CF750CEDF1}" destId="{FC76FCD3-F6D1-492E-9610-A0BC47533BF4}" srcOrd="1" destOrd="0" presId="urn:microsoft.com/office/officeart/2005/8/layout/hierarchy6"/>
    <dgm:cxn modelId="{ED57BE75-DA2C-4F14-81CC-09069BFF2BBE}" type="presParOf" srcId="{FC76FCD3-F6D1-492E-9610-A0BC47533BF4}" destId="{C7EC0652-2652-4CAF-BD84-BE60DE1FBC3E}" srcOrd="0" destOrd="0" presId="urn:microsoft.com/office/officeart/2005/8/layout/hierarchy6"/>
    <dgm:cxn modelId="{6E169F5C-52A3-4D8D-B58B-8DF79784F986}" type="presParOf" srcId="{FC76FCD3-F6D1-492E-9610-A0BC47533BF4}" destId="{769700EC-FADA-49FE-B581-326538A6B8A0}" srcOrd="1" destOrd="0" presId="urn:microsoft.com/office/officeart/2005/8/layout/hierarchy6"/>
    <dgm:cxn modelId="{FDD55654-5B3F-4EFF-BFDF-DC7FB1EFB19A}" type="presParOf" srcId="{769700EC-FADA-49FE-B581-326538A6B8A0}" destId="{6EECC3F1-DFDB-4A09-B087-F9919542D7AF}" srcOrd="0" destOrd="0" presId="urn:microsoft.com/office/officeart/2005/8/layout/hierarchy6"/>
    <dgm:cxn modelId="{C611ABFD-8202-4447-B6EF-BAE9226343F6}" type="presParOf" srcId="{769700EC-FADA-49FE-B581-326538A6B8A0}" destId="{F434759C-D02B-4574-9853-1008ED89B900}" srcOrd="1" destOrd="0" presId="urn:microsoft.com/office/officeart/2005/8/layout/hierarchy6"/>
    <dgm:cxn modelId="{54270559-CCEF-4A6C-8F91-3FA6CAB67DA4}" type="presParOf" srcId="{EAE9C301-7319-4763-8E18-98B5B6E01B2F}" destId="{EF404007-4050-446A-A481-2EAEF80610B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DEBB20-FCFC-458B-9EFD-541D1297B32F}">
      <dsp:nvSpPr>
        <dsp:cNvPr id="0" name=""/>
        <dsp:cNvSpPr/>
      </dsp:nvSpPr>
      <dsp:spPr>
        <a:xfrm>
          <a:off x="2973512" y="1917"/>
          <a:ext cx="1960174" cy="8451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noProof="0" dirty="0">
              <a:latin typeface="+mj-lt"/>
            </a:rPr>
            <a:t>Pertes vaginales</a:t>
          </a:r>
        </a:p>
      </dsp:txBody>
      <dsp:txXfrm>
        <a:off x="2998266" y="26671"/>
        <a:ext cx="1910666" cy="795649"/>
      </dsp:txXfrm>
    </dsp:sp>
    <dsp:sp modelId="{0A2A8220-087C-4534-B70C-1DD57F56C97D}">
      <dsp:nvSpPr>
        <dsp:cNvPr id="0" name=""/>
        <dsp:cNvSpPr/>
      </dsp:nvSpPr>
      <dsp:spPr>
        <a:xfrm>
          <a:off x="2267618" y="847075"/>
          <a:ext cx="1685981" cy="338063"/>
        </a:xfrm>
        <a:custGeom>
          <a:avLst/>
          <a:gdLst/>
          <a:ahLst/>
          <a:cxnLst/>
          <a:rect l="0" t="0" r="0" b="0"/>
          <a:pathLst>
            <a:path>
              <a:moveTo>
                <a:pt x="1685981" y="0"/>
              </a:moveTo>
              <a:lnTo>
                <a:pt x="1685981" y="169031"/>
              </a:lnTo>
              <a:lnTo>
                <a:pt x="0" y="169031"/>
              </a:lnTo>
              <a:lnTo>
                <a:pt x="0" y="33806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CC88EF-9797-4726-BBE7-EF496F98CA96}">
      <dsp:nvSpPr>
        <dsp:cNvPr id="0" name=""/>
        <dsp:cNvSpPr/>
      </dsp:nvSpPr>
      <dsp:spPr>
        <a:xfrm>
          <a:off x="998861" y="1185138"/>
          <a:ext cx="2537514" cy="8451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noProof="0" dirty="0">
              <a:latin typeface="+mj-lt"/>
            </a:rPr>
            <a:t>Pertes vaginales normales</a:t>
          </a:r>
        </a:p>
      </dsp:txBody>
      <dsp:txXfrm>
        <a:off x="1023615" y="1209892"/>
        <a:ext cx="2488006" cy="795649"/>
      </dsp:txXfrm>
    </dsp:sp>
    <dsp:sp modelId="{0A06183B-A363-4190-99ED-38ED105678F8}">
      <dsp:nvSpPr>
        <dsp:cNvPr id="0" name=""/>
        <dsp:cNvSpPr/>
      </dsp:nvSpPr>
      <dsp:spPr>
        <a:xfrm>
          <a:off x="2190242" y="2030295"/>
          <a:ext cx="91440" cy="331901"/>
        </a:xfrm>
        <a:custGeom>
          <a:avLst/>
          <a:gdLst/>
          <a:ahLst/>
          <a:cxnLst/>
          <a:rect l="0" t="0" r="0" b="0"/>
          <a:pathLst>
            <a:path>
              <a:moveTo>
                <a:pt x="77375" y="0"/>
              </a:moveTo>
              <a:lnTo>
                <a:pt x="77375" y="165950"/>
              </a:lnTo>
              <a:lnTo>
                <a:pt x="45720" y="165950"/>
              </a:lnTo>
              <a:lnTo>
                <a:pt x="45720" y="331901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B2486-C5EB-4B95-ABE5-96CF55AF6494}">
      <dsp:nvSpPr>
        <dsp:cNvPr id="0" name=""/>
        <dsp:cNvSpPr/>
      </dsp:nvSpPr>
      <dsp:spPr>
        <a:xfrm>
          <a:off x="685799" y="2362197"/>
          <a:ext cx="3100325" cy="25033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>
              <a:latin typeface="+mj-lt"/>
            </a:rPr>
            <a:t>Blanches ou incolores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>
              <a:latin typeface="+mj-lt"/>
            </a:rPr>
            <a:t>Peu abondantes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>
              <a:latin typeface="+mj-lt"/>
            </a:rPr>
            <a:t>Sans </a:t>
          </a:r>
          <a:r>
            <a:rPr lang="fr-FR" sz="2000" kern="1200" noProof="0" dirty="0">
              <a:solidFill>
                <a:schemeClr val="tx1"/>
              </a:solidFill>
              <a:latin typeface="+mj-lt"/>
            </a:rPr>
            <a:t>démangeaison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000" kern="1200" noProof="0" dirty="0">
            <a:latin typeface="+mj-lt"/>
          </a:endParaRPr>
        </a:p>
      </dsp:txBody>
      <dsp:txXfrm>
        <a:off x="759120" y="2435518"/>
        <a:ext cx="2953683" cy="2356706"/>
      </dsp:txXfrm>
    </dsp:sp>
    <dsp:sp modelId="{4A742DA0-C113-417C-B7FC-5D38F2539F68}">
      <dsp:nvSpPr>
        <dsp:cNvPr id="0" name=""/>
        <dsp:cNvSpPr/>
      </dsp:nvSpPr>
      <dsp:spPr>
        <a:xfrm>
          <a:off x="3953600" y="847075"/>
          <a:ext cx="1787223" cy="338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031"/>
              </a:lnTo>
              <a:lnTo>
                <a:pt x="1787223" y="169031"/>
              </a:lnTo>
              <a:lnTo>
                <a:pt x="1787223" y="33806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CDC73-C0B8-4185-86CD-A1BA674F2B1E}">
      <dsp:nvSpPr>
        <dsp:cNvPr id="0" name=""/>
        <dsp:cNvSpPr/>
      </dsp:nvSpPr>
      <dsp:spPr>
        <a:xfrm>
          <a:off x="4573307" y="1185138"/>
          <a:ext cx="2335031" cy="8451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noProof="0" dirty="0">
              <a:latin typeface="+mj-lt"/>
            </a:rPr>
            <a:t>Pertes vaginales anormales</a:t>
          </a:r>
        </a:p>
      </dsp:txBody>
      <dsp:txXfrm>
        <a:off x="4598061" y="1209892"/>
        <a:ext cx="2285523" cy="795649"/>
      </dsp:txXfrm>
    </dsp:sp>
    <dsp:sp modelId="{C7EC0652-2652-4CAF-BD84-BE60DE1FBC3E}">
      <dsp:nvSpPr>
        <dsp:cNvPr id="0" name=""/>
        <dsp:cNvSpPr/>
      </dsp:nvSpPr>
      <dsp:spPr>
        <a:xfrm>
          <a:off x="5695103" y="2030295"/>
          <a:ext cx="91440" cy="3380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8063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ECC3F1-DFDB-4A09-B087-F9919542D7AF}">
      <dsp:nvSpPr>
        <dsp:cNvPr id="0" name=""/>
        <dsp:cNvSpPr/>
      </dsp:nvSpPr>
      <dsp:spPr>
        <a:xfrm>
          <a:off x="4198102" y="2368358"/>
          <a:ext cx="3085442" cy="24282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>
              <a:latin typeface="+mj-lt"/>
            </a:rPr>
            <a:t>Pertes vaginales colorées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>
              <a:latin typeface="+mj-lt"/>
            </a:rPr>
            <a:t>Plus abondantes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noProof="0" dirty="0">
              <a:latin typeface="+mj-lt"/>
            </a:rPr>
            <a:t>Peuvent être accompagnées de démangeaisons</a:t>
          </a:r>
        </a:p>
      </dsp:txBody>
      <dsp:txXfrm>
        <a:off x="4269223" y="2439479"/>
        <a:ext cx="2943200" cy="2286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21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4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61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017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3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11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A47DA-A2B0-4897-80B7-4BCA0C1EE8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544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fr-FR" noProof="0" dirty="0"/>
              <a:t>Cette présentation porte essentiellement sur les maladies affectant les parties génito-urinaires de l’homme et de la femme.</a:t>
            </a:r>
          </a:p>
          <a:p>
            <a:endParaRPr lang="fr-FR" noProof="0" dirty="0"/>
          </a:p>
          <a:p>
            <a:r>
              <a:rPr lang="fr-FR" noProof="0" dirty="0"/>
              <a:t>Ces parties sont :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/>
              <a:t>L’appareil urinaire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/>
              <a:t>Les organes reproducteurs</a:t>
            </a:r>
          </a:p>
          <a:p>
            <a:pPr>
              <a:buFont typeface="Arial" pitchFamily="34" charset="0"/>
              <a:buNone/>
            </a:pPr>
            <a:endParaRPr lang="fr-FR" noProof="0" dirty="0"/>
          </a:p>
          <a:p>
            <a:pPr>
              <a:buFont typeface="Arial" pitchFamily="34" charset="0"/>
              <a:buNone/>
            </a:pPr>
            <a:r>
              <a:rPr lang="fr-FR" noProof="0" dirty="0"/>
              <a:t>Les maladies se manifestent par des douleurs ou des écoulements (ou pertes) – parfois les deux ensemble</a:t>
            </a:r>
          </a:p>
          <a:p>
            <a:r>
              <a:rPr lang="fr-FR" noProof="0" dirty="0"/>
              <a:t>1. Les reins produisent l’urine 2. Les uretères transportent l’urine 3. La vessie stocke l’urine 4. L’uretère élimine l’urine vers l’extérieur du corps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10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81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905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412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noProof="0" dirty="0"/>
              <a:t>Appareil reproducteur de la femme</a:t>
            </a:r>
          </a:p>
          <a:p>
            <a:pPr eaLnBrk="1" hangingPunct="1">
              <a:spcBef>
                <a:spcPct val="0"/>
              </a:spcBef>
            </a:pPr>
            <a:r>
              <a:rPr lang="fr-FR" noProof="0" dirty="0"/>
              <a:t>Trompe de Fallope	Ovaire</a:t>
            </a:r>
          </a:p>
          <a:p>
            <a:pPr eaLnBrk="1" hangingPunct="1">
              <a:spcBef>
                <a:spcPct val="0"/>
              </a:spcBef>
            </a:pPr>
            <a:r>
              <a:rPr lang="fr-FR" noProof="0" dirty="0"/>
              <a:t>Utérus		Col de l’utérus</a:t>
            </a:r>
          </a:p>
          <a:p>
            <a:pPr eaLnBrk="1" hangingPunct="1">
              <a:spcBef>
                <a:spcPct val="0"/>
              </a:spcBef>
            </a:pPr>
            <a:r>
              <a:rPr lang="fr-FR" noProof="0" dirty="0"/>
              <a:t>		Vagin</a:t>
            </a:r>
          </a:p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39B96F-A22B-47B6-8404-176D7885927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098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0DC09E-B402-45BA-8F9D-2DEC5C81711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472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04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82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sz="4000" dirty="0"/>
              <a:t>Formation pour les dépôts de vente de médicaments accrédités</a:t>
            </a:r>
            <a:br>
              <a:rPr lang="fr-FR" sz="4000" dirty="0"/>
            </a:br>
            <a:r>
              <a:rPr lang="fr-FR" sz="4000" i="1" dirty="0"/>
              <a:t>Ouganda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710653"/>
            <a:ext cx="8686800" cy="1861347"/>
          </a:xfrm>
        </p:spPr>
        <p:txBody>
          <a:bodyPr>
            <a:noAutofit/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Module 3 : Session 16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</a:rPr>
              <a:t>Affections affectant les appareils reproducteurs et urinaires </a:t>
            </a:r>
            <a:endParaRPr lang="fr-FR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588625"/>
            <a:ext cx="2826427" cy="21169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Mesures générales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dirty="0"/>
              <a:t>Recommandez à la patiente de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Se reposer.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Porter des habits lâches.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Appliquer sur le ventre un linge ou une serviette chauds et humides.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Faire des exercices physiques (par exemple, marche et petites tâches ménagères).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Limiter sa consommation d’alcool.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Ne pas fumer.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Traitement médicamenteux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770296"/>
              </p:ext>
            </p:extLst>
          </p:nvPr>
        </p:nvGraphicFramePr>
        <p:xfrm>
          <a:off x="1066800" y="2438654"/>
          <a:ext cx="73914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Âge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Adulte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400 mg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3 fois par jour (après avoir mangé)</a:t>
                      </a:r>
                      <a:r>
                        <a:rPr lang="fr-FR" sz="2000" baseline="0" noProof="0" dirty="0">
                          <a:effectLst/>
                        </a:rPr>
                        <a:t> </a:t>
                      </a:r>
                      <a:r>
                        <a:rPr lang="fr-FR" sz="2000" noProof="0" dirty="0">
                          <a:effectLst/>
                        </a:rPr>
                        <a:t>pendant 3 à jours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90600" y="1981200"/>
            <a:ext cx="2221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i="1" dirty="0"/>
              <a:t>Soit de l’</a:t>
            </a:r>
            <a:r>
              <a:rPr lang="fr-FR" sz="2000" dirty="0"/>
              <a:t>ibuprofène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909786"/>
              </p:ext>
            </p:extLst>
          </p:nvPr>
        </p:nvGraphicFramePr>
        <p:xfrm>
          <a:off x="1066800" y="3825240"/>
          <a:ext cx="7391400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Âge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Adulte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50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3 fois par jour pendant 3 à 4 jours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90600" y="3440668"/>
            <a:ext cx="2042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i="1" dirty="0"/>
              <a:t>Soit du </a:t>
            </a:r>
            <a:r>
              <a:rPr lang="fr-FR" sz="2000" dirty="0"/>
              <a:t>diclofénac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318170"/>
              </p:ext>
            </p:extLst>
          </p:nvPr>
        </p:nvGraphicFramePr>
        <p:xfrm>
          <a:off x="1066800" y="5196840"/>
          <a:ext cx="7391400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Âge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Adulte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2 tabs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3 fois par jour pendant 3 à 4 jours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90600" y="4812268"/>
            <a:ext cx="2256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i="1" dirty="0"/>
              <a:t>Soit du </a:t>
            </a:r>
            <a:r>
              <a:rPr lang="fr-FR" sz="2000" dirty="0"/>
              <a:t>paracétamol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524000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Conseillez à la patiente de prendre l’</a:t>
            </a:r>
            <a:r>
              <a:rPr lang="fr-FR" sz="2000" u="sng" dirty="0"/>
              <a:t>UN</a:t>
            </a:r>
            <a:r>
              <a:rPr lang="fr-FR" sz="2000" dirty="0"/>
              <a:t> des traitements suivants :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Remarque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6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Ne pas recommander l’ibuprofène ou le diclofénac aux patientes souffrant d’un ulcère gastroduodénal.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Commencer le traitement au moins 1 jour avant le début de la menstruation.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patiente doit prendre le médicament suivant la fréquence recommandée.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Dysménorrhée secondaire</a:t>
            </a:r>
            <a:endParaRPr lang="fr-FR" sz="4000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/>
            <a:r>
              <a:rPr lang="fr-FR" sz="2800" dirty="0"/>
              <a:t>Rappel : </a:t>
            </a:r>
          </a:p>
          <a:p>
            <a:pPr eaLnBrk="1" hangingPunct="1"/>
            <a:endParaRPr lang="fr-FR" sz="2800" dirty="0"/>
          </a:p>
          <a:p>
            <a:pPr marL="0" indent="0"/>
            <a:r>
              <a:rPr lang="fr-FR" sz="2800" dirty="0"/>
              <a:t>La dysménorrhée secondaire est une douleur qui se produit pendant la menstruation et est associée à une autre affection.</a:t>
            </a:r>
          </a:p>
          <a:p>
            <a:pPr eaLnBrk="1" hangingPunct="1"/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337712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Directives d’orientation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/>
            <a:r>
              <a:rPr lang="fr-FR" b="1" dirty="0"/>
              <a:t>ORIENTEZ :</a:t>
            </a:r>
            <a:r>
              <a:rPr lang="fr-FR" sz="2800" b="1" dirty="0"/>
              <a:t>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Toutes les patientes souffrant de dysménorrhée secondaire.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Les patientes qui s’évanouissent pendant leur menstruation.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Les patientes souffrant de saignements vaginaux abondants, inexpliqués.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Les patientes dont la douleur intense ne réagit pas aux antalgiques.</a:t>
            </a:r>
          </a:p>
          <a:p>
            <a:pPr eaLnBrk="1" hangingPunct="1">
              <a:buFont typeface="Wingdings" pitchFamily="2" charset="2"/>
              <a:buNone/>
            </a:pPr>
            <a:endParaRPr lang="fr-FR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Syndrome prémenstruel (PMS)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97037"/>
            <a:ext cx="7620000" cy="48736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/>
              <a:t>Le syndrome prémenstruel est un groupe de symptômes qui se manifestent 1 semaine avant le début de la menstruation.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/>
              <a:t>La cause du syndrome prémenstruel est inconnue.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/>
              <a:t>Des changements hormonaux (niveaux d’œstrogène et de progestérone) sont susceptibles d’en être la cause.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</a:t>
            </a:r>
            <a:r>
              <a:rPr lang="fr-FR" dirty="0"/>
              <a:t>s</a:t>
            </a:r>
            <a:r>
              <a:rPr lang="fr-FR" sz="4000" b="1" dirty="0"/>
              <a:t>ymptômes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Sensibilité mammaire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Douleurs abdominales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Ballonnement abdominal ou flatulence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Susceptibilité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Sautes d’humeur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Gain de poids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Difficulté de concentration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Troubles du sommeil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Mesures générales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fr-FR" dirty="0"/>
              <a:t>Recommandez à la patiente de </a:t>
            </a:r>
            <a:r>
              <a:rPr lang="en-US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Faire régulièrement de l’exercice physique</a:t>
            </a:r>
            <a:r>
              <a:rPr lang="en-US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Suivre une alimentation pauvre en graisses</a:t>
            </a:r>
            <a:r>
              <a:rPr lang="en-US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Éviter la consommation d’alcool et de caféine, qui peuvent aggraver l’irritabilité</a:t>
            </a:r>
            <a:r>
              <a:rPr lang="en-US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Consommer des aliments moins salés</a:t>
            </a:r>
            <a:r>
              <a:rPr lang="en-US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Éviter les situations qui pourraient lui causer du stress</a:t>
            </a:r>
            <a:r>
              <a:rPr lang="en-US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Consulter un médecin en présence de symptômes graves !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71600"/>
            <a:ext cx="7620000" cy="1905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Maladie inflammatoire pelvienne (MIP)</a:t>
            </a:r>
            <a:endParaRPr lang="fr-FR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4114800" cy="48006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2600" dirty="0"/>
              <a:t>La MIP est une infection bactérienne qui affecte les organes reproducteurs de la femme.</a:t>
            </a:r>
          </a:p>
          <a:p>
            <a:pPr>
              <a:buFont typeface="Arial" pitchFamily="34" charset="0"/>
              <a:buChar char="•"/>
            </a:pPr>
            <a:r>
              <a:rPr lang="fr-FR" sz="2600" dirty="0"/>
              <a:t>Les organes reproducteurs les plus touchés comprennent l’utérus, les trompes de Fallope et les ovaires.  </a:t>
            </a:r>
          </a:p>
          <a:p>
            <a:pPr eaLnBrk="1" hangingPunct="1">
              <a:buFont typeface="Arial" pitchFamily="34" charset="0"/>
              <a:buChar char="•"/>
            </a:pPr>
            <a:endParaRPr lang="fr-FR" dirty="0"/>
          </a:p>
        </p:txBody>
      </p:sp>
      <p:pic>
        <p:nvPicPr>
          <p:cNvPr id="33796" name="Content Placeholder 4" descr="female rep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600200"/>
            <a:ext cx="3733800" cy="44958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Objectifs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fr-FR" sz="2800" dirty="0"/>
              <a:t>Après avoir participé activement à cette session, la personne pourra :</a:t>
            </a:r>
          </a:p>
          <a:p>
            <a:pPr marL="0" indent="0" eaLnBrk="1" hangingPunct="1">
              <a:buClrTx/>
              <a:defRPr/>
            </a:pPr>
            <a:r>
              <a:rPr lang="fr-FR" sz="2800" dirty="0"/>
              <a:t>Expliquer comment </a:t>
            </a:r>
            <a:r>
              <a:rPr lang="fr-FR" sz="2800" i="1" dirty="0"/>
              <a:t>évaluer </a:t>
            </a:r>
            <a:r>
              <a:rPr lang="fr-FR" sz="2800" dirty="0"/>
              <a:t>et </a:t>
            </a:r>
            <a:r>
              <a:rPr lang="fr-FR" sz="2800" i="1" dirty="0"/>
              <a:t>prendre en charge </a:t>
            </a:r>
            <a:r>
              <a:rPr lang="fr-FR" sz="2800" dirty="0"/>
              <a:t>les affections suivantes touchant les appareils reproducteurs et urinaires :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Dysménorrhée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Syndrome prémenstruel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Maladie inflammatoire pelvienne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Candidose vaginale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Trichomonase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Écoulement urétral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Infection urinaire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fr-FR" sz="2800" dirty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fr-FR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Précaution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dirty="0"/>
              <a:t>Si elle n’est pas traitée, la MIP peut entraîner :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Stérilité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Douleurs pelviennes chroniques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Grossesse ectopique (lorsque l’embryon s’implante et commence à grossir ailleurs que dans l’utérus).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Pertes vaginales qui peuvent être malodorantes et contenir du pu</a:t>
            </a:r>
            <a:r>
              <a:rPr lang="en-US" dirty="0"/>
              <a:t>s</a:t>
            </a:r>
            <a:r>
              <a:rPr lang="fr-FR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Douleur abdominale basse.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Douleur à la palpation du bas ventre.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Facteurs qui augmentent le risque de MIP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3038"/>
            <a:ext cx="7696200" cy="4873625"/>
          </a:xfrm>
        </p:spPr>
        <p:txBody>
          <a:bodyPr/>
          <a:lstStyle/>
          <a:p>
            <a:pPr marL="0" indent="0"/>
            <a:r>
              <a:rPr lang="fr-FR" dirty="0"/>
              <a:t>Les risques d’apparition d’une MIP augmentent chez les personnes ayant </a:t>
            </a:r>
            <a:r>
              <a:rPr lang="en-US" dirty="0"/>
              <a:t> </a:t>
            </a:r>
            <a:r>
              <a:rPr lang="fr-FR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De nombreux partenaires sexuels.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Des infections antérieures provenant d’IST, surtout la gonorrhée.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Le recours aux dispositifs intra-utérins (DIU).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Prise en charge de la MIP</a:t>
            </a:r>
            <a:endParaRPr lang="fr-FR" sz="4000" b="1" dirty="0"/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La MIP ne peut être prise en charge que par un centre de santé.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b="1" dirty="0"/>
              <a:t>ORIENTEZ</a:t>
            </a:r>
            <a:r>
              <a:rPr lang="fr-FR" dirty="0"/>
              <a:t> toutes les patientes qui se plaignent de douleurs abdominales basses </a:t>
            </a:r>
            <a:r>
              <a:rPr lang="fr-FR" u="sng" dirty="0"/>
              <a:t>et</a:t>
            </a:r>
            <a:r>
              <a:rPr lang="fr-FR" dirty="0"/>
              <a:t> de pertes vaginales vers le centre de santé ou l’hôpital le plus proche.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Évaluation d’une patiente souffrant de douleurs abdominales basses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83118351"/>
              </p:ext>
            </p:extLst>
          </p:nvPr>
        </p:nvGraphicFramePr>
        <p:xfrm>
          <a:off x="685800" y="1600200"/>
          <a:ext cx="7848600" cy="49733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1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b="1" i="0" noProof="0" dirty="0">
                          <a:latin typeface="+mn-lt"/>
                        </a:rPr>
                        <a:t>Question </a:t>
                      </a:r>
                      <a:endParaRPr lang="fr-FR" sz="16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b="1" i="0" noProof="0" dirty="0">
                          <a:latin typeface="+mn-lt"/>
                        </a:rPr>
                        <a:t>Remarques </a:t>
                      </a:r>
                      <a:endParaRPr lang="fr-FR" sz="16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6181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Demandez à la patiente si elle a ses règles</a:t>
                      </a:r>
                      <a:r>
                        <a:rPr lang="fr-FR" sz="1600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endParaRPr lang="fr-FR" sz="16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déterminez si c’est une dysménorrhée primaire ou secondaire</a:t>
                      </a:r>
                      <a:r>
                        <a:rPr lang="fr-FR" sz="1600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endParaRPr lang="fr-FR" sz="16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Traitez la dysménorrhée primaire avec des antalgiques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dysménorrhée secondaire vers une unité sanitaire</a:t>
                      </a:r>
                      <a:r>
                        <a:rPr lang="fr-FR" sz="1600" baseline="0" noProof="0" dirty="0">
                          <a:latin typeface="+mn-lt"/>
                        </a:rPr>
                        <a:t>. </a:t>
                      </a:r>
                      <a:endParaRPr lang="fr-FR" sz="1600" noProof="0" dirty="0"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895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Demandez à la patiente si elle a des pertes vaginales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douleurs abdominales basses associées à des pertes vaginales sont généralement causées par une MIP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patiente vers des centres de santé III ou IV si vous soupçonnez un cas de MIP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Demandez à la patiente si elle est enceinte ou n’a pas eu ses règles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</a:t>
                      </a:r>
                      <a:r>
                        <a:rPr lang="fr-FR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1600" b="1" baseline="0" noProof="0" dirty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b="1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1987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Demandez à la patiente de décrire le traitement qu’elle a reçu jusqu’à maintenant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guider le choix de traitement à administrer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patiente a déjà utilisé le traitement que vous lui recommandez, </a:t>
                      </a:r>
                      <a:r>
                        <a:rPr lang="fr-FR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kumimoji="0" lang="fr-F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Évaluer et prendre en charge les douleurs abdominales basses chez la femme.</a:t>
            </a:r>
          </a:p>
        </p:txBody>
      </p:sp>
    </p:spTree>
    <p:extLst>
      <p:ext uri="{BB962C8B-B14F-4D97-AF65-F5344CB8AC3E}">
        <p14:creationId xmlns:p14="http://schemas.microsoft.com/office/powerpoint/2010/main" val="3894840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81200"/>
            <a:ext cx="8001000" cy="1676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Patiente se présentant avec des pertes vaginales anormales </a:t>
            </a:r>
            <a:endParaRPr lang="fr-F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Pertes vaginales</a:t>
            </a:r>
            <a:endParaRPr lang="fr-FR" dirty="0"/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Les pertes vaginales se manifestent par l’écoulement de liquide du vagin.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Le volume de pertes vaginales varie en fonction de l’âge de la femme.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Avant la puberté et pendant la ménopause, les pertes vaginales sont souvent moins abondantes.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Pendant l’ovulation et la grossesse, les pertes vaginales ont tendance à augmenter.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Les pertes vaginales peuvent être normales ou anormales.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60865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Caractéristiques des pertes vaginales</a:t>
            </a:r>
            <a:endParaRPr lang="fr-FR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5995939"/>
              </p:ext>
            </p:extLst>
          </p:nvPr>
        </p:nvGraphicFramePr>
        <p:xfrm>
          <a:off x="457200" y="1600200"/>
          <a:ext cx="80010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Causes des pertes vaginales anormales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Candidose vaginale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Trichomonase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Gonorrhée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Mycoplasme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Chlamydia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Appareils reproducteur et urinaire</a:t>
            </a:r>
          </a:p>
        </p:txBody>
      </p:sp>
      <p:pic>
        <p:nvPicPr>
          <p:cNvPr id="10243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1270000" y="1600200"/>
            <a:ext cx="6502400" cy="4873625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467600" cy="1905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Candidose v</a:t>
            </a:r>
            <a:r>
              <a:rPr lang="fr-FR" sz="4000" b="1" dirty="0"/>
              <a:t>aginale</a:t>
            </a:r>
            <a:endParaRPr lang="fr-FR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La candidose vaginale est une affection causée par des mycoses appelées </a:t>
            </a:r>
            <a:r>
              <a:rPr lang="fr-FR" i="1" dirty="0"/>
              <a:t>Candida albicans</a:t>
            </a:r>
            <a:r>
              <a:rPr lang="fr-FR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Elle se manifeste lorsqu’il y a prolifération de la flore normale appelée </a:t>
            </a:r>
            <a:r>
              <a:rPr lang="fr-FR" i="1" dirty="0"/>
              <a:t>Candida albicans.</a:t>
            </a:r>
            <a:endParaRPr lang="fr-FR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Elle peut affecter les femmes de tout âge.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candidose vaginale n’est pas considérée comme une maladie sexuellement transmissible.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Signes et symptômes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Pertes vaginales blanches (laiteuses).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Démangeaisons vaginales.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Douleurs vaginales et vulvaires.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Sensation de picotement lors de la miction (lors de l’urination).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b="1" dirty="0"/>
              <a:t>Traitement médicamenteux pour la candidose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439716"/>
              </p:ext>
            </p:extLst>
          </p:nvPr>
        </p:nvGraphicFramePr>
        <p:xfrm>
          <a:off x="1066800" y="3611816"/>
          <a:ext cx="73914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100.000 unités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Introduire dans le vagin une fois par soir pendant 14 jours.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0600" y="3154362"/>
            <a:ext cx="24737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Pessaires de nystatine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990600" y="4735452"/>
            <a:ext cx="3028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Pessaires de chlortrimazole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870633"/>
              </p:ext>
            </p:extLst>
          </p:nvPr>
        </p:nvGraphicFramePr>
        <p:xfrm>
          <a:off x="1066800" y="5287962"/>
          <a:ext cx="73914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Introduire dans le vagin une fois par soir pendant 6 jours</a:t>
                      </a:r>
                      <a:r>
                        <a:rPr lang="en-US" sz="2000" dirty="0"/>
                        <a:t>.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5800" y="1524000"/>
            <a:ext cx="77724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200" dirty="0"/>
              <a:t>Recommandez </a:t>
            </a:r>
            <a:r>
              <a:rPr lang="fr-FR" sz="2200" u="sng" dirty="0"/>
              <a:t>un</a:t>
            </a:r>
            <a:r>
              <a:rPr lang="fr-FR" sz="2200" dirty="0"/>
              <a:t> des deux médicaments indiqués ci-dessous.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200" dirty="0"/>
              <a:t>Apprenez à la patiente comment insérer les pessaires dans le vagin, leur fréquence d’utilisation et pendant combien de temps les utiliser.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200" dirty="0"/>
              <a:t>Délivrez le médicament sélectionné à la patiente.</a:t>
            </a:r>
          </a:p>
        </p:txBody>
      </p:sp>
    </p:spTree>
    <p:extLst>
      <p:ext uri="{BB962C8B-B14F-4D97-AF65-F5344CB8AC3E}">
        <p14:creationId xmlns:p14="http://schemas.microsoft.com/office/powerpoint/2010/main" val="13866337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200" b="1" dirty="0"/>
              <a:t>Affections qui augmentent le risque d’une femme d’attraper la candidose vaginale</a:t>
            </a:r>
            <a:endParaRPr lang="fr-FR" sz="3200" dirty="0"/>
          </a:p>
        </p:txBody>
      </p:sp>
      <p:sp>
        <p:nvSpPr>
          <p:cNvPr id="4505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49498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2700" dirty="0"/>
              <a:t>Grossesse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700" dirty="0"/>
              <a:t>Diabète sucré (en raison de déficit immunitaire).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700" dirty="0"/>
              <a:t>Utilisation d’antibiotiques à large spectre (doxycycline).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700" dirty="0"/>
              <a:t>Immunosuppression (par exemple, infection par le VIH, cancer).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700" dirty="0"/>
              <a:t>Utilisation de contraceptifs oraux.</a:t>
            </a:r>
          </a:p>
          <a:p>
            <a:pPr>
              <a:buFont typeface="Arial" pitchFamily="34" charset="0"/>
              <a:buChar char="•"/>
            </a:pPr>
            <a:r>
              <a:rPr lang="fr-FR" sz="2700" dirty="0"/>
              <a:t>Environnement vaginal favorable au moment de la menstruation.</a:t>
            </a:r>
          </a:p>
          <a:p>
            <a:pPr>
              <a:buFont typeface="Arial" pitchFamily="34" charset="0"/>
              <a:buChar char="•"/>
            </a:pPr>
            <a:r>
              <a:rPr lang="fr-FR" sz="2700" dirty="0"/>
              <a:t>Port de slips ou pantalons serrés en nylon (qui créent un environnement chaud et humide).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600200"/>
            <a:ext cx="6934200" cy="2133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Trichomonase (Trichomonas Vaginalis)</a:t>
            </a:r>
            <a:endParaRPr lang="fr-FR" sz="4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La trichomonase est une infection transmise sexuellement causée par le protozoaire </a:t>
            </a:r>
            <a:r>
              <a:rPr lang="fr-FR" i="1" dirty="0"/>
              <a:t>Trichomonas vaginalis. </a:t>
            </a:r>
            <a:endParaRPr lang="fr-FR" dirty="0"/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Elle touche les femmes et les hommes, mais la plupart des hommes ne présentent aucun symptôme.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trichomonase peut augmenter les risques d’une personne d’être infectée par le VIH.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Elle peut coexister avec la candidose vaginale.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Comment attrape-t-on la trichomonase ? 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Rapports sexuels avec une personne infectée</a:t>
            </a:r>
            <a:r>
              <a:rPr lang="fr-FR" sz="3200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Utilisation commune d’articles contaminés, comme les serviettes, les sièges des toilettes et les slips</a:t>
            </a:r>
            <a:r>
              <a:rPr lang="fr-FR" sz="320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dirty="0"/>
              <a:t>Pertes vaginales jaunâtres.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Pertes vaginales malodorantes.</a:t>
            </a:r>
            <a:endParaRPr lang="fr-FR" sz="3200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Démangeaisons vaginales</a:t>
            </a:r>
            <a:r>
              <a:rPr lang="fr-FR" sz="3200" dirty="0"/>
              <a:t>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dirty="0"/>
              <a:t>Rougeurs vaginales.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Sensation de brûlure lors de la miction</a:t>
            </a:r>
            <a:r>
              <a:rPr lang="fr-FR" sz="3200" dirty="0"/>
              <a:t>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b="1" dirty="0"/>
              <a:t>Traitement médicamenteux pour la t</a:t>
            </a:r>
            <a:r>
              <a:rPr lang="fr-FR" dirty="0"/>
              <a:t>richomonase</a:t>
            </a:r>
            <a:r>
              <a:rPr lang="fr-FR" sz="4000" b="1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841608"/>
              </p:ext>
            </p:extLst>
          </p:nvPr>
        </p:nvGraphicFramePr>
        <p:xfrm>
          <a:off x="1066800" y="3916362"/>
          <a:ext cx="7391400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6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6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400 mg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Toutes les 12 heures pendant 5 jours.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0600" y="3486090"/>
            <a:ext cx="1744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/>
              <a:t>Métronidazole</a:t>
            </a:r>
          </a:p>
        </p:txBody>
      </p:sp>
      <p:sp>
        <p:nvSpPr>
          <p:cNvPr id="7" name="Rectangle 6"/>
          <p:cNvSpPr/>
          <p:nvPr/>
        </p:nvSpPr>
        <p:spPr>
          <a:xfrm>
            <a:off x="990600" y="4781490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/>
              <a:t>OU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150216"/>
              </p:ext>
            </p:extLst>
          </p:nvPr>
        </p:nvGraphicFramePr>
        <p:xfrm>
          <a:off x="1066800" y="5211444"/>
          <a:ext cx="73914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17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2 g</a:t>
                      </a:r>
                      <a:r>
                        <a:rPr lang="fr-FR" sz="2000" baseline="0" noProof="0" dirty="0"/>
                        <a:t> (10 comprimés)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Une fois (les prendre tous à la fois)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5800" y="1417638"/>
            <a:ext cx="7772400" cy="224676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/>
              <a:t>Traitez la patiente avec du métronidazole.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/>
              <a:t>Si elle allaite, recommandez la dose la </a:t>
            </a:r>
            <a:r>
              <a:rPr lang="fr-FR" sz="2000" u="sng" dirty="0"/>
              <a:t>plus faible</a:t>
            </a:r>
            <a:r>
              <a:rPr lang="fr-FR" sz="2000" dirty="0"/>
              <a:t> (parce que le métronidazole peut changer le goût du lait maternel).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/>
              <a:t>Délivrez le médicament sélectionné à la patiente, en lui apprenant comment l’utiliser.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/>
              <a:t>Dites à la patiente de ne pas consommer d’alcool pendant la prise du médicament.</a:t>
            </a:r>
          </a:p>
        </p:txBody>
      </p:sp>
    </p:spTree>
    <p:extLst>
      <p:ext uri="{BB962C8B-B14F-4D97-AF65-F5344CB8AC3E}">
        <p14:creationId xmlns:p14="http://schemas.microsoft.com/office/powerpoint/2010/main" val="992094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Douleurs abdominales </a:t>
            </a:r>
            <a:r>
              <a:rPr lang="fr-FR" dirty="0"/>
              <a:t>basses chez la femme</a:t>
            </a:r>
            <a:endParaRPr lang="fr-FR" b="1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fr-FR" sz="3200" dirty="0"/>
              <a:t>Des douleurs dans la partie inférieure de l’abdomen peuvent être causées par les affections suivantes 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800" dirty="0"/>
              <a:t>règles douloureuses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s</a:t>
            </a:r>
            <a:r>
              <a:rPr lang="fr-FR" sz="2800" dirty="0"/>
              <a:t>yndrome prémenstruel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maladie inflammatoire pelvienne </a:t>
            </a:r>
            <a:r>
              <a:rPr lang="fr-FR" sz="2800" dirty="0"/>
              <a:t>(MIP)</a:t>
            </a:r>
          </a:p>
          <a:p>
            <a:pPr eaLnBrk="1" hangingPunct="1"/>
            <a:endParaRPr lang="fr-FR" sz="3200" dirty="0"/>
          </a:p>
          <a:p>
            <a:pPr marL="0" indent="0" eaLnBrk="1" hangingPunct="1"/>
            <a:r>
              <a:rPr lang="fr-FR" sz="3200" dirty="0"/>
              <a:t>Prenez le temps d’effectuer le bon diagnostic en respectant les directives suivantes. </a:t>
            </a:r>
          </a:p>
          <a:p>
            <a:pPr eaLnBrk="1" hangingPunct="1"/>
            <a:endParaRPr lang="fr-FR" sz="3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7315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Mycoplasme et Chlamydia</a:t>
            </a:r>
          </a:p>
        </p:txBody>
      </p:sp>
    </p:spTree>
    <p:extLst>
      <p:ext uri="{BB962C8B-B14F-4D97-AF65-F5344CB8AC3E}">
        <p14:creationId xmlns:p14="http://schemas.microsoft.com/office/powerpoint/2010/main" val="14416374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Signes et symptômes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fr-FR" sz="3200" dirty="0"/>
              <a:t>Sensation de brûlure lors de la miction.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Pertes vaginales anormales.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Se transmet par contact sexuel avec une personne infectée.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80989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Traitement médicamenteux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marL="0" indent="0"/>
            <a:r>
              <a:rPr lang="fr-FR" sz="2800" b="1" dirty="0"/>
              <a:t>ORIENTEZ</a:t>
            </a:r>
            <a:r>
              <a:rPr lang="fr-FR" sz="2800" dirty="0"/>
              <a:t> la patiente pour traitement vers le centre de santé le plus proche. (Le cefixime ne figure pas sur la liste des DVMA.)</a:t>
            </a:r>
          </a:p>
          <a:p>
            <a:pPr marL="0" indent="0" eaLnBrk="1" hangingPunct="1"/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738811"/>
              </p:ext>
            </p:extLst>
          </p:nvPr>
        </p:nvGraphicFramePr>
        <p:xfrm>
          <a:off x="1066800" y="3048254"/>
          <a:ext cx="5879523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400 mg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 unique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21682" y="2590800"/>
            <a:ext cx="10881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Cefixime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957478"/>
              </p:ext>
            </p:extLst>
          </p:nvPr>
        </p:nvGraphicFramePr>
        <p:xfrm>
          <a:off x="1066800" y="4496054"/>
          <a:ext cx="6400800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100 mg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Toutes les 12 heures pendant 7 jours.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21682" y="4038600"/>
            <a:ext cx="1405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Doxycycline</a:t>
            </a:r>
          </a:p>
        </p:txBody>
      </p:sp>
    </p:spTree>
    <p:extLst>
      <p:ext uri="{BB962C8B-B14F-4D97-AF65-F5344CB8AC3E}">
        <p14:creationId xmlns:p14="http://schemas.microsoft.com/office/powerpoint/2010/main" val="32303687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73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Évaluation d’une patiente souffrant de pertes vaginales anormales </a:t>
            </a:r>
            <a:r>
              <a:rPr lang="fr-FR" b="1" dirty="0"/>
              <a:t>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22157107"/>
              </p:ext>
            </p:extLst>
          </p:nvPr>
        </p:nvGraphicFramePr>
        <p:xfrm>
          <a:off x="685800" y="1600201"/>
          <a:ext cx="7848600" cy="45834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2429"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600" b="1" i="0" noProof="0" dirty="0">
                          <a:latin typeface="+mn-lt"/>
                        </a:rPr>
                        <a:t>Questions à poser</a:t>
                      </a:r>
                      <a:endParaRPr lang="fr-FR" sz="16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600" b="1" i="0" noProof="0" dirty="0"/>
                        <a:t>Remarques </a:t>
                      </a:r>
                      <a:endParaRPr lang="fr-FR" sz="16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429">
                <a:tc>
                  <a:txBody>
                    <a:bodyPr/>
                    <a:lstStyle/>
                    <a:p>
                      <a:pPr marL="347472" marR="0" indent="-347472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r-FR" sz="1600" noProof="0" dirty="0">
                          <a:latin typeface="+mn-lt"/>
                        </a:rPr>
                        <a:t>Quel âge avez-vous ?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6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ORIENTEZ 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toutes les fil</a:t>
                      </a:r>
                      <a:r>
                        <a:rPr lang="fr-FR" sz="160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lettes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âgées de moins de 12 ans souffrant de pertes vaginales.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290">
                <a:tc>
                  <a:txBody>
                    <a:bodyPr/>
                    <a:lstStyle/>
                    <a:p>
                      <a:pPr marL="347472" marR="0" indent="-347472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fr-FR" sz="1600" b="0" noProof="0" dirty="0">
                          <a:latin typeface="+mn-lt"/>
                          <a:ea typeface="Times New Roman"/>
                          <a:cs typeface="Times New Roman"/>
                        </a:rPr>
                        <a:t>Êtes-vous enceinte 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6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ORIENTEZ 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toutes les femmes enceintes souffrant de pertes vaginales</a:t>
                      </a:r>
                      <a:r>
                        <a:rPr lang="fr-FR" sz="1600" baseline="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marL="347472" marR="0" indent="-347472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des douleurs abdominales basses </a:t>
                      </a:r>
                      <a:r>
                        <a:rPr lang="fr-FR" sz="1600" b="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?</a:t>
                      </a:r>
                      <a:endParaRPr lang="fr-FR" sz="1600" b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 la réponse est OUI, </a:t>
                      </a:r>
                      <a:r>
                        <a:rPr lang="fr-FR" sz="16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ORIENTEZ,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parce que les douleurs abdominales basses sont généralement associées à une MIP</a:t>
                      </a:r>
                      <a:r>
                        <a:rPr lang="fr-FR" sz="1600" noProof="0" dirty="0">
                          <a:latin typeface="+mn-lt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3941">
                <a:tc>
                  <a:txBody>
                    <a:bodyPr/>
                    <a:lstStyle/>
                    <a:p>
                      <a:pPr marL="342900" indent="-342900" eaLnBrk="1" hangingPunct="1">
                        <a:buFont typeface="+mj-lt"/>
                        <a:buAutoNum type="arabicPeriod" startAt="4"/>
                      </a:pPr>
                      <a:r>
                        <a:rPr lang="fr-FR" sz="1600" b="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Avez-vous : 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des pertes vaginales blanches (laiteuses)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des démangeaisons vaginales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des douleurs vaginales et vulvaires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une sensation de démangeaisons pendant la miction 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 la réponse est OUI à toutes les questions</a:t>
                      </a:r>
                      <a:r>
                        <a:rPr lang="fr-FR" sz="160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traitez avec l’un ou l’autre de ces médicaments :</a:t>
                      </a:r>
                      <a:endParaRPr kumimoji="0" lang="fr-FR" sz="16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Nystatine</a:t>
                      </a: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100.000 unités introduites dans le vagin une fois par soir pendant 14 jours.</a:t>
                      </a:r>
                      <a:r>
                        <a:rPr lang="fr-FR" sz="1600" b="0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fr-FR" sz="1600" b="0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fr-FR" sz="1600" b="0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fr-FR" sz="1600" b="0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Chlortrimazole </a:t>
                      </a: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100 mg introduits dans le vagin une fois par soir pendant 6 jours.</a:t>
                      </a:r>
                      <a:r>
                        <a:rPr lang="fr-FR" sz="16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sz="16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5542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731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dirty="0"/>
              <a:t>Évaluation d’une patiente souffrant de pertes vaginales anormales </a:t>
            </a:r>
            <a:r>
              <a:rPr lang="en-US" b="0" dirty="0"/>
              <a:t>(2)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5538596"/>
              </p:ext>
            </p:extLst>
          </p:nvPr>
        </p:nvGraphicFramePr>
        <p:xfrm>
          <a:off x="685800" y="1600201"/>
          <a:ext cx="7848600" cy="5025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7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1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2429"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600" b="1" i="0" noProof="0" dirty="0">
                          <a:latin typeface="+mn-lt"/>
                        </a:rPr>
                        <a:t>Questions à poser</a:t>
                      </a:r>
                      <a:endParaRPr lang="fr-FR" sz="1600" b="1" i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600" b="1" i="0" noProof="0" dirty="0"/>
                        <a:t>Remarques </a:t>
                      </a:r>
                      <a:endParaRPr lang="fr-FR" sz="16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29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5"/>
                      </a:pPr>
                      <a:r>
                        <a:rPr lang="fr-FR" sz="1600" noProof="0" dirty="0">
                          <a:latin typeface="+mn-lt"/>
                          <a:ea typeface="Times New Roman"/>
                          <a:cs typeface="Times New Roman"/>
                        </a:rPr>
                        <a:t>Avez-vous : 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pertes vaginales jaunâtres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pertes vaginales malodorantes 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démangeaisons vaginales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rougeurs vaginales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une sensation de démangeaisons pendant la miction </a:t>
                      </a:r>
                      <a:endParaRPr lang="fr-FR" sz="1600" b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 la réponse est OUI à toutes les questions</a:t>
                      </a:r>
                      <a:r>
                        <a:rPr lang="fr-FR" sz="160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administrez une cure de </a:t>
                      </a:r>
                      <a:r>
                        <a:rPr lang="fr-FR" sz="1600" noProof="0" dirty="0">
                          <a:latin typeface="+mn-lt"/>
                          <a:ea typeface="Times New Roman"/>
                          <a:cs typeface="Times New Roman"/>
                        </a:rPr>
                        <a:t>métronidazole (aussi appelé flagyl) :</a:t>
                      </a:r>
                    </a:p>
                    <a:p>
                      <a:pPr marL="800100" marR="0" lvl="1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mg toutes les 12 heures pendant 5 jours</a:t>
                      </a:r>
                    </a:p>
                    <a:p>
                      <a:pPr marL="914400" marR="0" lvl="2" indent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None/>
                      </a:pPr>
                      <a:r>
                        <a:rPr lang="fr-FR" sz="16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</a:t>
                      </a:r>
                    </a:p>
                    <a:p>
                      <a:pPr marL="800100" marR="0" lvl="1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g (10 comprimés) en une fois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Recommandez que le partenaire sexuel de la patiente soit aussi traité</a:t>
                      </a:r>
                      <a:r>
                        <a:rPr lang="fr-FR" sz="1600" b="0" baseline="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3941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5"/>
                      </a:pPr>
                      <a:r>
                        <a:rPr lang="fr-FR" sz="1600" b="0" kern="120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Les démangeaisons ont-elles persisté après le traitement ci-dessus?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ORIENTEZ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Recommandez que le partenaire sexuel de la patiente soit aussi traité</a:t>
                      </a:r>
                      <a:r>
                        <a:rPr lang="fr-FR" sz="1600" baseline="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800" b="1" dirty="0"/>
              <a:t>Recommandations générales pour toutes les femmes souffrant de pertes </a:t>
            </a:r>
            <a:r>
              <a:rPr lang="fr-FR" sz="2800" dirty="0"/>
              <a:t>ou de démangeaisons </a:t>
            </a:r>
            <a:r>
              <a:rPr lang="fr-FR" sz="2800" b="1" dirty="0"/>
              <a:t>vaginales anormales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600" dirty="0"/>
              <a:t>Maintenez une bonne hygiène de la région du vagin afin qu’elle soit propre et sèche.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Portez des slips de coton lâches.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Évitez les rapports sexuels pendant le traitement. 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Ne buvez pas d’alcool pendant le traitement. 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Dormez en chemise de nuit et sans slip pendant la nuit.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Évitez l’utilisation commune de serviettes, sous-vêtements et cuvettes pour la toilette.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Prenez les médicaments comme ils sont prescrits. </a:t>
            </a:r>
          </a:p>
          <a:p>
            <a:pPr>
              <a:buFont typeface="Arial" pitchFamily="34" charset="0"/>
              <a:buChar char="•"/>
            </a:pPr>
            <a:r>
              <a:rPr lang="fr-FR" sz="3600" dirty="0"/>
              <a:t>Dans le cas d’infections autres que la candidose, traitez le partenaire sexuel en même temps afin d’éviter la réinfection.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600" dirty="0"/>
          </a:p>
          <a:p>
            <a:pPr eaLnBrk="1" hangingPunct="1"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Directives d’orientation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3375"/>
            <a:ext cx="8001000" cy="5026025"/>
          </a:xfrm>
        </p:spPr>
        <p:txBody>
          <a:bodyPr/>
          <a:lstStyle/>
          <a:p>
            <a:pPr marL="0" indent="0"/>
            <a:r>
              <a:rPr lang="fr-FR" dirty="0"/>
              <a:t>Orientez les catégories de patientes suivantes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Fillettes âgées de moins de 12 ans</a:t>
            </a:r>
            <a:r>
              <a:rPr lang="fr-FR" sz="3200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Femmes enceintes</a:t>
            </a:r>
            <a:r>
              <a:rPr lang="fr-FR" sz="3200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Patientes infectées par le VIH</a:t>
            </a:r>
            <a:r>
              <a:rPr lang="fr-FR" sz="3200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Femmes âgées de plus de 60 ans</a:t>
            </a:r>
            <a:r>
              <a:rPr lang="fr-FR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Patientes qui ne réagissent pas au traitement recommandé</a:t>
            </a:r>
            <a:r>
              <a:rPr lang="fr-FR" sz="320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Évaluer et prendre en charge les pertes vaginales anormales chez la femme.</a:t>
            </a:r>
          </a:p>
        </p:txBody>
      </p:sp>
    </p:spTree>
    <p:extLst>
      <p:ext uri="{BB962C8B-B14F-4D97-AF65-F5344CB8AC3E}">
        <p14:creationId xmlns:p14="http://schemas.microsoft.com/office/powerpoint/2010/main" val="34821885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001000" cy="1905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Écoulement de pus du pénis (</a:t>
            </a:r>
            <a:r>
              <a:rPr lang="fr-FR" sz="4000" dirty="0"/>
              <a:t>Écoulement urétral</a:t>
            </a:r>
            <a:r>
              <a:rPr lang="fr-FR" sz="4000" b="1" dirty="0"/>
              <a:t>)</a:t>
            </a:r>
            <a:endParaRPr lang="fr-FR" sz="40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I</a:t>
            </a:r>
            <a:r>
              <a:rPr lang="fr-FR" sz="4000" b="1" dirty="0"/>
              <a:t>ntroduction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848600" cy="51784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/>
              <a:t>La cause la plus courante d’écoulement de pus du pénis est la gonorrhée.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dirty="0"/>
              <a:t>La gonorrhée se transmet d’une personne infectée à une personne non infectée pendant des rapports sexuels non protégés. 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8077200" cy="1828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Dysménorrhée (règles douloureuses)</a:t>
            </a:r>
            <a:endParaRPr lang="fr-FR" sz="40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Écoulement de pus</a:t>
            </a:r>
            <a:r>
              <a:rPr lang="fr-FR" sz="3200" dirty="0"/>
              <a:t>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dirty="0"/>
              <a:t>Miction douloureuse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dirty="0"/>
              <a:t>Taches de mucus sur les slips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Évaluation du patient </a:t>
            </a:r>
            <a:r>
              <a:rPr lang="fr-FR" sz="4000" b="1" dirty="0"/>
              <a:t>(1)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25147682"/>
              </p:ext>
            </p:extLst>
          </p:nvPr>
        </p:nvGraphicFramePr>
        <p:xfrm>
          <a:off x="762000" y="1600201"/>
          <a:ext cx="7696200" cy="40070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2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3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9107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Questions à poser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Remarques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570">
                <a:tc>
                  <a:txBody>
                    <a:bodyPr/>
                    <a:lstStyle/>
                    <a:p>
                      <a:pPr marL="274320" marR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600" noProof="0" dirty="0">
                          <a:latin typeface="+mn-lt"/>
                        </a:rPr>
                        <a:t>Sentez-vous une douleur pendant la miction ?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Une douleur pendant la miction peut-être un symptôme de la gonorrhée</a:t>
                      </a:r>
                      <a:r>
                        <a:rPr lang="fr-FR" sz="1600" baseline="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856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fr-FR" sz="1600" noProof="0" dirty="0">
                          <a:latin typeface="+mn-lt"/>
                        </a:rPr>
                        <a:t>Votre urine contient-elle du pus ?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fr-FR" sz="1600" b="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Un écoulement de pus associé à une douleur pendant la miction est courant avec la gonorrhée.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 la réponse est OUI aux questions 1 et 2, </a:t>
                      </a:r>
                      <a:r>
                        <a:rPr lang="fr-FR" sz="16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ORIENTEZ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vers l’unité sanitaire proche. 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8560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Avez-vous plus d’un partenaire sexuel 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L’écoulement de pus du pénis est associé aux IST</a:t>
                      </a:r>
                      <a:r>
                        <a:rPr lang="fr-FR" sz="1600" noProof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latin typeface="+mn-lt"/>
                        </a:rPr>
                        <a:t>Les risques de contracter des IST augmentent avec le nombre de partenaires.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>
                          <a:latin typeface="+mn-lt"/>
                        </a:rPr>
                        <a:t>Conseillez au patient de faire traiter tous ses partenaires sexuels.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74011439"/>
              </p:ext>
            </p:extLst>
          </p:nvPr>
        </p:nvGraphicFramePr>
        <p:xfrm>
          <a:off x="685800" y="1600200"/>
          <a:ext cx="7772400" cy="2732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3942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reçu un traitement jusqu’à maintenant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fr-FR" sz="1600" noProof="0" dirty="0"/>
                        <a:t>? </a:t>
                      </a: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c’est le cas, quelle était la réaction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fr-FR" sz="1600" noProof="0" dirty="0"/>
                        <a:t>?</a:t>
                      </a:r>
                    </a:p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guider le traitement à administrer</a:t>
                      </a:r>
                      <a:r>
                        <a:rPr lang="fr-FR" sz="16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Conseillez au patient d’informer le personnel de l’unité sanitaire avant le traitement</a:t>
                      </a:r>
                      <a:r>
                        <a:rPr lang="fr-FR" sz="1600" baseline="0" noProof="0" dirty="0"/>
                        <a:t>.</a:t>
                      </a:r>
                      <a:endParaRPr lang="fr-FR" sz="1600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1058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partenaires sexuels ont-ils aussi été traités </a:t>
                      </a:r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connaître la cause de l’échec du traitement dans le cas de réinfection d’un partenaire non traité</a:t>
                      </a:r>
                      <a:r>
                        <a:rPr lang="fr-FR" sz="1600" noProof="0" dirty="0">
                          <a:solidFill>
                            <a:srgbClr val="FF0000"/>
                          </a:solidFill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noProof="0" dirty="0">
                          <a:latin typeface="+mn-lt"/>
                        </a:rPr>
                        <a:t>Conseillez au patient de faire traiter tous ses partenaires sexuels</a:t>
                      </a:r>
                      <a:r>
                        <a:rPr lang="fr-FR" sz="1600" noProof="0" dirty="0"/>
                        <a:t>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Évaluation du patient </a:t>
            </a:r>
            <a:r>
              <a:rPr lang="en-US" sz="4000" b="0" dirty="0"/>
              <a:t>(2)</a:t>
            </a:r>
            <a:r>
              <a:rPr lang="en-US" sz="4000" b="1" dirty="0"/>
              <a:t>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020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Mesures générales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7924800" cy="5178425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r-FR" sz="2500" dirty="0"/>
              <a:t>Rassurez le patient en lui disant que l’affection est curable.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/>
              <a:t>Éduquez le patient sur l’utilisation/le recours et l’importance des préservatifs/de l’abstinence.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500" dirty="0"/>
              <a:t>Conseillez de faire traiter le partenaire sexuel en même temps.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/>
              <a:t>Conseillez au patient d’éviter les relations sexuelles (ou de s’assurer d’utiliser un préservatif) pendant le traitement. 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/>
              <a:t>Encouragez le patient à prendre les médicaments comme les a prescrits le médecin afin d’éviter une réinfection.</a:t>
            </a:r>
          </a:p>
          <a:p>
            <a:pPr>
              <a:buFont typeface="Arial" pitchFamily="34" charset="0"/>
              <a:buChar char="•"/>
            </a:pPr>
            <a:r>
              <a:rPr lang="fr-FR" sz="2500" dirty="0"/>
              <a:t>Conseillez le patient sur la nécessité d’un test VIH.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5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Traitement médicamenteux</a:t>
            </a:r>
            <a:endParaRPr lang="fr-FR" sz="4000" b="1" dirty="0"/>
          </a:p>
        </p:txBody>
      </p:sp>
      <p:sp>
        <p:nvSpPr>
          <p:cNvPr id="58371" name="Content Placeholder 2"/>
          <p:cNvSpPr>
            <a:spLocks noGrp="1"/>
          </p:cNvSpPr>
          <p:nvPr>
            <p:ph sz="quarter" idx="1"/>
          </p:nvPr>
        </p:nvSpPr>
        <p:spPr>
          <a:xfrm>
            <a:off x="647700" y="1427037"/>
            <a:ext cx="7848600" cy="5026025"/>
          </a:xfrm>
        </p:spPr>
        <p:txBody>
          <a:bodyPr/>
          <a:lstStyle/>
          <a:p>
            <a:pPr marL="0" indent="0"/>
            <a:r>
              <a:rPr lang="fr-FR" sz="2800" b="1" dirty="0"/>
              <a:t>ORIENTEZ </a:t>
            </a:r>
            <a:r>
              <a:rPr lang="fr-FR" sz="2800" dirty="0"/>
              <a:t>le patient pour traitement vers le centre de santé le plus proche. (Le cefixime ne figure pas sur la liste des DVMA.)</a:t>
            </a:r>
          </a:p>
          <a:p>
            <a:pPr marL="0" indent="0" eaLnBrk="1" hangingPunct="1"/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769782"/>
              </p:ext>
            </p:extLst>
          </p:nvPr>
        </p:nvGraphicFramePr>
        <p:xfrm>
          <a:off x="1066800" y="3048254"/>
          <a:ext cx="5879523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400 mg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 unique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21682" y="2590800"/>
            <a:ext cx="10881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Cefixime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518451"/>
              </p:ext>
            </p:extLst>
          </p:nvPr>
        </p:nvGraphicFramePr>
        <p:xfrm>
          <a:off x="1066800" y="4496054"/>
          <a:ext cx="64008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100 mg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Deux fois par jour (toutes les 12 heures) pendant 7 jours.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21682" y="4038600"/>
            <a:ext cx="1405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Doxycycline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Infection urinaire (IU)</a:t>
            </a:r>
            <a:endParaRPr lang="fr-FR" sz="4000" dirty="0"/>
          </a:p>
        </p:txBody>
      </p:sp>
      <p:sp>
        <p:nvSpPr>
          <p:cNvPr id="6246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581400" cy="45720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dirty="0"/>
              <a:t>Une infection urinaire est une affection causée par la présence de bactéries dans les voies urinaires.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  <p:sp>
        <p:nvSpPr>
          <p:cNvPr id="62468" name="Content Placeholder 3"/>
          <p:cNvSpPr>
            <a:spLocks noGrp="1"/>
          </p:cNvSpPr>
          <p:nvPr>
            <p:ph sz="quarter" idx="2"/>
          </p:nvPr>
        </p:nvSpPr>
        <p:spPr>
          <a:xfrm>
            <a:off x="4495800" y="1600200"/>
            <a:ext cx="3813175" cy="45720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fr-FR" sz="2200" b="1" i="1" dirty="0"/>
              <a:t>Appareil urinaire de la femme</a:t>
            </a:r>
            <a:endParaRPr lang="fr-FR" sz="2200" dirty="0"/>
          </a:p>
          <a:p>
            <a:pPr eaLnBrk="1" hangingPunct="1"/>
            <a:endParaRPr lang="fr-FR" dirty="0"/>
          </a:p>
        </p:txBody>
      </p:sp>
      <p:pic>
        <p:nvPicPr>
          <p:cNvPr id="6246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09800"/>
            <a:ext cx="21113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Rectangle 5"/>
          <p:cNvSpPr>
            <a:spLocks noChangeArrowheads="1"/>
          </p:cNvSpPr>
          <p:nvPr/>
        </p:nvSpPr>
        <p:spPr bwMode="auto">
          <a:xfrm>
            <a:off x="6400800" y="2438400"/>
            <a:ext cx="2133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Calibri" pitchFamily="34" charset="0"/>
              </a:rPr>
              <a:t>Rein </a:t>
            </a:r>
          </a:p>
          <a:p>
            <a:r>
              <a:rPr lang="fr-FR" dirty="0">
                <a:latin typeface="Calibri" pitchFamily="34" charset="0"/>
              </a:rPr>
              <a:t>Bassinet du rein</a:t>
            </a:r>
          </a:p>
          <a:p>
            <a:endParaRPr lang="fr-FR" dirty="0">
              <a:latin typeface="Calibri" pitchFamily="34" charset="0"/>
            </a:endParaRPr>
          </a:p>
          <a:p>
            <a:endParaRPr lang="fr-FR" dirty="0">
              <a:latin typeface="Calibri" pitchFamily="34" charset="0"/>
            </a:endParaRPr>
          </a:p>
          <a:p>
            <a:endParaRPr lang="fr-FR" dirty="0">
              <a:latin typeface="Calibri" pitchFamily="34" charset="0"/>
            </a:endParaRPr>
          </a:p>
          <a:p>
            <a:r>
              <a:rPr lang="fr-FR" dirty="0">
                <a:latin typeface="Calibri" pitchFamily="34" charset="0"/>
              </a:rPr>
              <a:t>Uretère</a:t>
            </a:r>
          </a:p>
          <a:p>
            <a:endParaRPr lang="fr-FR" dirty="0">
              <a:latin typeface="Calibri" pitchFamily="34" charset="0"/>
            </a:endParaRPr>
          </a:p>
          <a:p>
            <a:r>
              <a:rPr lang="fr-FR" dirty="0">
                <a:latin typeface="Calibri" pitchFamily="34" charset="0"/>
              </a:rPr>
              <a:t>Vessie </a:t>
            </a:r>
            <a:r>
              <a:rPr lang="fr-FR" b="1" dirty="0">
                <a:solidFill>
                  <a:srgbClr val="FF0000"/>
                </a:solidFill>
                <a:latin typeface="Calibri" pitchFamily="34" charset="0"/>
              </a:rPr>
              <a:t>(la cystite affecte cette région)</a:t>
            </a:r>
          </a:p>
          <a:p>
            <a:endParaRPr lang="fr-FR" dirty="0">
              <a:latin typeface="Calibri" pitchFamily="34" charset="0"/>
            </a:endParaRPr>
          </a:p>
          <a:p>
            <a:r>
              <a:rPr lang="fr-FR" dirty="0">
                <a:latin typeface="Calibri" pitchFamily="34" charset="0"/>
              </a:rPr>
              <a:t>Urètre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6172200" y="5181600"/>
            <a:ext cx="5334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symptômes 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52600"/>
            <a:ext cx="7696200" cy="47212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Douleur pendant la miction.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Besoin d’uriner plus fréquent que d’habitude.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Besoin d’uriner immédiatement.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Urine malodorante.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Évaluation de patient souffrant de douleur pendant la miction </a:t>
            </a:r>
            <a:r>
              <a:rPr lang="fr-FR" b="1" dirty="0"/>
              <a:t>(1)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22655203"/>
              </p:ext>
            </p:extLst>
          </p:nvPr>
        </p:nvGraphicFramePr>
        <p:xfrm>
          <a:off x="609600" y="1752600"/>
          <a:ext cx="7924800" cy="42882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0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167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i="0" noProof="0" dirty="0"/>
                        <a:t>Question à poser</a:t>
                      </a:r>
                      <a:endParaRPr lang="fr-FR" sz="20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i="0" noProof="0" dirty="0"/>
                        <a:t>Raison</a:t>
                      </a:r>
                      <a:endParaRPr lang="fr-FR" sz="20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3233">
                <a:tc>
                  <a:txBody>
                    <a:bodyPr/>
                    <a:lstStyle/>
                    <a:p>
                      <a:pPr marL="274320" marR="0" indent="-27432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Depuis combien de temps avez-vous ces symptômes </a:t>
                      </a:r>
                      <a:r>
                        <a:rPr lang="fr-FR" sz="2000" noProof="0" dirty="0"/>
                        <a:t>?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savoir si l’infection urinaire est aigüe ou chronique</a:t>
                      </a:r>
                      <a:r>
                        <a:rPr lang="fr-FR" sz="20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 les symptômes durent depuis plus de 7 jours</a:t>
                      </a:r>
                      <a:r>
                        <a:rPr lang="fr-FR" sz="2000" baseline="0" noProof="0" dirty="0"/>
                        <a:t>.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274320" marR="0" indent="-27432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âge avez-vous </a:t>
                      </a:r>
                      <a:r>
                        <a:rPr lang="fr-FR" sz="2000" noProof="0" dirty="0"/>
                        <a:t>?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Détermine la dose du traitement</a:t>
                      </a:r>
                      <a:r>
                        <a:rPr lang="fr-FR" sz="2000" baseline="0" noProof="0" dirty="0"/>
                        <a:t>.</a:t>
                      </a:r>
                      <a:endParaRPr lang="fr-FR" sz="200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None/>
                      </a:pP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8811">
                <a:tc>
                  <a:txBody>
                    <a:bodyPr/>
                    <a:lstStyle/>
                    <a:p>
                      <a:pPr marL="274320" marR="0" indent="-27432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de la fièvre </a:t>
                      </a:r>
                      <a:r>
                        <a:rPr lang="fr-FR" sz="2000" noProof="0" dirty="0"/>
                        <a:t>?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fièvre indique généralement une infection rénale (pyélonéphrite)</a:t>
                      </a:r>
                      <a:r>
                        <a:rPr lang="fr-FR" sz="20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</a:t>
                      </a:r>
                      <a:r>
                        <a:rPr lang="fr-FR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2000" b="1" noProof="0" dirty="0"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70268218"/>
              </p:ext>
            </p:extLst>
          </p:nvPr>
        </p:nvGraphicFramePr>
        <p:xfrm>
          <a:off x="457200" y="1600200"/>
          <a:ext cx="8153400" cy="48105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0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3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33503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2000" noProof="0" dirty="0"/>
                        <a:t>(Si le patient est une femme) :</a:t>
                      </a:r>
                      <a:r>
                        <a:rPr lang="fr-FR" sz="2000" baseline="0" noProof="0" dirty="0"/>
                        <a:t> 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Êtes-vous enceinte </a:t>
                      </a:r>
                      <a:r>
                        <a:rPr lang="fr-FR" sz="2000" noProof="0" dirty="0"/>
                        <a:t>?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</a:t>
                      </a:r>
                      <a:r>
                        <a:rPr lang="fr-FR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2000" b="1" baseline="0" noProof="0" dirty="0"/>
                        <a:t>.</a:t>
                      </a:r>
                      <a:endParaRPr lang="fr-FR" sz="2000" b="1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infections urinaires pendant la grossesse doivent être orientées immédiatement</a:t>
                      </a:r>
                      <a:r>
                        <a:rPr lang="fr-FR" sz="2000" noProof="0" dirty="0"/>
                        <a:t>.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7099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des pertes vaginales/un écoulement urétral </a:t>
                      </a:r>
                      <a:r>
                        <a:rPr lang="fr-FR" sz="2000" noProof="0" dirty="0"/>
                        <a:t>?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pertes vaginales indiquent généralement une MIP</a:t>
                      </a:r>
                      <a:r>
                        <a:rPr lang="fr-FR" sz="2000" noProof="0" dirty="0"/>
                        <a:t> 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 la trichomonase, mais ne sont pas les signes d’une infection urinaire (IU)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2000" noProof="0" dirty="0"/>
                        <a:t>Un écoulement urétral indique généralement la gonorrhée, mais pas une IU.</a:t>
                      </a:r>
                      <a:endParaRPr lang="fr-FR" sz="200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2798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reçu un traitement jusqu’à présent ? Si oui, lequel </a:t>
                      </a:r>
                      <a:r>
                        <a:rPr lang="fr-FR" sz="2000" noProof="0" dirty="0"/>
                        <a:t>?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guider pour la sélection du traitement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le traitement recommandé a déjà été administré, </a:t>
                      </a:r>
                      <a:r>
                        <a:rPr lang="fr-FR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2000" b="1" baseline="0" noProof="0" dirty="0"/>
                        <a:t>.</a:t>
                      </a:r>
                      <a:endParaRPr lang="fr-FR" sz="20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dirty="0"/>
              <a:t>Évaluation de patient souffrant de douleur pendant la miction </a:t>
            </a:r>
            <a:r>
              <a:rPr lang="en-US" b="0" dirty="0"/>
              <a:t>(2)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Traitement médicamenteux pour </a:t>
            </a:r>
            <a:r>
              <a:rPr lang="fr-FR" dirty="0"/>
              <a:t>l’IU</a:t>
            </a:r>
            <a:r>
              <a:rPr lang="fr-FR" sz="4000" b="1" dirty="0"/>
              <a:t> (1)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31975"/>
            <a:ext cx="7772400" cy="4873625"/>
          </a:xfrm>
        </p:spPr>
        <p:txBody>
          <a:bodyPr/>
          <a:lstStyle/>
          <a:p>
            <a:pPr marL="0" indent="0" eaLnBrk="1" hangingPunct="1"/>
            <a:endParaRPr lang="fr-FR" sz="32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117395"/>
              </p:ext>
            </p:extLst>
          </p:nvPr>
        </p:nvGraphicFramePr>
        <p:xfrm>
          <a:off x="1066800" y="2529840"/>
          <a:ext cx="6400799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4 comprimés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480 mg – Dose unique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21682" y="2072386"/>
            <a:ext cx="1673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Cotrimoxazole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823696"/>
              </p:ext>
            </p:extLst>
          </p:nvPr>
        </p:nvGraphicFramePr>
        <p:xfrm>
          <a:off x="1066800" y="4892040"/>
          <a:ext cx="64008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100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Deux fois par jour (toutes les 12 heures) pendant 7 jours.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21682" y="4434586"/>
            <a:ext cx="1405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Doxycycline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1581090"/>
            <a:ext cx="893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u="sng" dirty="0"/>
              <a:t>Adulte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3733800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/>
              <a:t>OU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4600" y="6073020"/>
            <a:ext cx="4267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/>
              <a:t>REMARQUE : Ne donnez pas les deux !</a:t>
            </a:r>
          </a:p>
        </p:txBody>
      </p:sp>
    </p:spTree>
    <p:extLst>
      <p:ext uri="{BB962C8B-B14F-4D97-AF65-F5344CB8AC3E}">
        <p14:creationId xmlns:p14="http://schemas.microsoft.com/office/powerpoint/2010/main" val="392392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Définition et généralités 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696200" cy="48736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La dysménorrhée est un type de douleur qui sévit dans le bas de l’abdomen pendant la période de menstruation.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Elle se produit au début de la menstruation et disparaît en 3 jours.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La dysménorrhée varie en intensité selon les femmes.</a:t>
            </a:r>
          </a:p>
          <a:p>
            <a:pPr eaLnBrk="1" hangingPunct="1"/>
            <a:endParaRPr lang="fr-FR" sz="32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Traitement médicamenteux pour l’IU </a:t>
            </a:r>
            <a:r>
              <a:rPr lang="en-US" sz="4000" b="0" dirty="0"/>
              <a:t>(2)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31975"/>
            <a:ext cx="7772400" cy="4873625"/>
          </a:xfrm>
        </p:spPr>
        <p:txBody>
          <a:bodyPr/>
          <a:lstStyle/>
          <a:p>
            <a:pPr marL="0" indent="0" eaLnBrk="1" hangingPunct="1"/>
            <a:endParaRPr lang="fr-FR" sz="32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  <p:sp>
        <p:nvSpPr>
          <p:cNvPr id="8" name="Rectangle 7"/>
          <p:cNvSpPr/>
          <p:nvPr/>
        </p:nvSpPr>
        <p:spPr>
          <a:xfrm>
            <a:off x="1143000" y="1581090"/>
            <a:ext cx="874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u="sng" dirty="0"/>
              <a:t>Enfant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277094"/>
              </p:ext>
            </p:extLst>
          </p:nvPr>
        </p:nvGraphicFramePr>
        <p:xfrm>
          <a:off x="1066800" y="2667254"/>
          <a:ext cx="5879523" cy="79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48 mg/kg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Sous forme de dose unique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121682" y="2209800"/>
            <a:ext cx="1673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Cotrimoxazole</a:t>
            </a:r>
          </a:p>
        </p:txBody>
      </p:sp>
    </p:spTree>
    <p:extLst>
      <p:ext uri="{BB962C8B-B14F-4D97-AF65-F5344CB8AC3E}">
        <p14:creationId xmlns:p14="http://schemas.microsoft.com/office/powerpoint/2010/main" val="7568166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Mesures générales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625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sz="2800" dirty="0"/>
              <a:t>Conseillez :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Aux femmes de s’essuyer de l’avant vers l’arrière afin d’éviter l’introduction de bactéries dans l’urètre.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Aux femmes d’uriner immédiatement après les rapports sexuels pour éliminer les bactéries.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Aux femmes d’éviter d’utiliser des déodorants vaginaux ou du savon parfumé pour se laver le vagin.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À tous les patients de boire beaucoup de liquide.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À tous les patients de prendre le médicament tel qu’il est recommandé.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À tous les patients de porter des slips en coton plutôt qu’en matière synthétique.</a:t>
            </a:r>
          </a:p>
          <a:p>
            <a:pPr lvl="1">
              <a:buFont typeface="Arial" pitchFamily="34" charset="0"/>
              <a:buChar char="•"/>
            </a:pPr>
            <a:endParaRPr lang="fr-FR" sz="2400" dirty="0"/>
          </a:p>
          <a:p>
            <a:pPr eaLnBrk="1" hangingPunct="1">
              <a:buFont typeface="Arial" pitchFamily="34" charset="0"/>
              <a:buChar char="•"/>
            </a:pPr>
            <a:endParaRPr lang="fr-FR" sz="2800" dirty="0"/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Directives d’orientation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b="1" dirty="0"/>
              <a:t>ORIENTEZ 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Tous les patients qui ne réagissent pas au traitement dans les 3 jours.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Tous les patients qui se présentent avec une urine trouble ou contenant du sang, de la fièvre et des frissons.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Toutes les femmes enceintes suspectes d’avoir une IU.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Tous les patients âgés de plus 60 ans.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Écoulement urétral et infection urinaire (IU).</a:t>
            </a:r>
          </a:p>
        </p:txBody>
      </p:sp>
    </p:spTree>
    <p:extLst>
      <p:ext uri="{BB962C8B-B14F-4D97-AF65-F5344CB8AC3E}">
        <p14:creationId xmlns:p14="http://schemas.microsoft.com/office/powerpoint/2010/main" val="267515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Classification de la dysménorrhée </a:t>
            </a:r>
            <a:endParaRPr lang="fr-FR" sz="4000" dirty="0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625"/>
          </a:xfrm>
        </p:spPr>
        <p:txBody>
          <a:bodyPr>
            <a:normAutofit/>
          </a:bodyPr>
          <a:lstStyle/>
          <a:p>
            <a:r>
              <a:rPr lang="fr-FR" dirty="0"/>
              <a:t>Il existe deux types de dysménorrhée, ce sont :</a:t>
            </a:r>
          </a:p>
          <a:p>
            <a:pPr eaLnBrk="1" hangingPunct="1">
              <a:buFont typeface="Wingdings" pitchFamily="2" charset="2"/>
              <a:buNone/>
            </a:pPr>
            <a:endParaRPr lang="fr-FR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La dysménorrhée primaire : une douleur qui se produit pendant la menstruation sans cause médicale ou maladie connues.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dysménorrhée secondaire : une douleur qui se produit pendant la menstruation et est associée à une autre affection.</a:t>
            </a:r>
          </a:p>
          <a:p>
            <a:pPr eaLnBrk="1" hangingPunct="1"/>
            <a:endParaRPr lang="fr-FR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Dysménorrhée primaire</a:t>
            </a:r>
            <a:endParaRPr lang="fr-FR" sz="4000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La dysménorrhée primaire commence normalement lors de la première manifestation des règles chez une jeune femme. </a:t>
            </a:r>
          </a:p>
          <a:p>
            <a:pPr eaLnBrk="1" hangingPunct="1"/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Elle peut disparaître après le premier accouchement.</a:t>
            </a:r>
          </a:p>
          <a:p>
            <a:pPr eaLnBrk="1" hangingPunct="1"/>
            <a:endParaRPr lang="fr-FR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Signes et </a:t>
            </a:r>
            <a:r>
              <a:rPr lang="fr-FR" dirty="0"/>
              <a:t>s</a:t>
            </a:r>
            <a:r>
              <a:rPr lang="fr-FR" sz="4000" b="1" dirty="0"/>
              <a:t>ymptômes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Douleurs abdominales basses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Douleurs lombaires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Nausées et vomissements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Maux de tête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Diarrhée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4909</TotalTime>
  <Words>2992</Words>
  <Application>Microsoft Office PowerPoint</Application>
  <PresentationFormat>On-screen Show (4:3)</PresentationFormat>
  <Paragraphs>453</Paragraphs>
  <Slides>63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Arial</vt:lpstr>
      <vt:lpstr>Calibri</vt:lpstr>
      <vt:lpstr>Cambria</vt:lpstr>
      <vt:lpstr>Courier New</vt:lpstr>
      <vt:lpstr>Wingdings</vt:lpstr>
      <vt:lpstr>Office Theme</vt:lpstr>
      <vt:lpstr>Formation pour les dépôts de vente de médicaments accrédités Ouganda</vt:lpstr>
      <vt:lpstr>Objectifs </vt:lpstr>
      <vt:lpstr>Appareils reproducteur et urinaire</vt:lpstr>
      <vt:lpstr>Douleurs abdominales basses chez la femme</vt:lpstr>
      <vt:lpstr>Dysménorrhée (règles douloureuses)</vt:lpstr>
      <vt:lpstr>Définition et généralités  </vt:lpstr>
      <vt:lpstr>Classification de la dysménorrhée </vt:lpstr>
      <vt:lpstr>Dysménorrhée primaire</vt:lpstr>
      <vt:lpstr>Signes et symptômes </vt:lpstr>
      <vt:lpstr>Mesures générales </vt:lpstr>
      <vt:lpstr>Traitement médicamenteux</vt:lpstr>
      <vt:lpstr>Remarque </vt:lpstr>
      <vt:lpstr>Dysménorrhée secondaire</vt:lpstr>
      <vt:lpstr>Directives d’orientation</vt:lpstr>
      <vt:lpstr>Syndrome prémenstruel (PMS)</vt:lpstr>
      <vt:lpstr>Signes et symptômes </vt:lpstr>
      <vt:lpstr>Mesures générales</vt:lpstr>
      <vt:lpstr>Maladie inflammatoire pelvienne (MIP)</vt:lpstr>
      <vt:lpstr>Définition </vt:lpstr>
      <vt:lpstr>Précaution</vt:lpstr>
      <vt:lpstr>Signes et symptômes </vt:lpstr>
      <vt:lpstr>Facteurs qui augmentent le risque de MIP</vt:lpstr>
      <vt:lpstr>Prise en charge de la MIP</vt:lpstr>
      <vt:lpstr>Évaluation d’une patiente souffrant de douleurs abdominales basses</vt:lpstr>
      <vt:lpstr>Exercice 1</vt:lpstr>
      <vt:lpstr>Patiente se présentant avec des pertes vaginales anormales </vt:lpstr>
      <vt:lpstr>Pertes vaginales</vt:lpstr>
      <vt:lpstr>Caractéristiques des pertes vaginales</vt:lpstr>
      <vt:lpstr>Causes des pertes vaginales anormales</vt:lpstr>
      <vt:lpstr>Candidose vaginale</vt:lpstr>
      <vt:lpstr>Définition et généralités</vt:lpstr>
      <vt:lpstr>Signes et symptômes</vt:lpstr>
      <vt:lpstr>Traitement médicamenteux pour la candidose</vt:lpstr>
      <vt:lpstr>Affections qui augmentent le risque d’une femme d’attraper la candidose vaginale</vt:lpstr>
      <vt:lpstr>Trichomonase (Trichomonas Vaginalis)</vt:lpstr>
      <vt:lpstr>Définition et généralités</vt:lpstr>
      <vt:lpstr>Comment attrape-t-on la trichomonase ? </vt:lpstr>
      <vt:lpstr>Signes et symptômes </vt:lpstr>
      <vt:lpstr>Traitement médicamenteux pour la trichomonase </vt:lpstr>
      <vt:lpstr>Mycoplasme et Chlamydia</vt:lpstr>
      <vt:lpstr>Signes et symptômes</vt:lpstr>
      <vt:lpstr>Traitement médicamenteux</vt:lpstr>
      <vt:lpstr>Évaluation d’une patiente souffrant de pertes vaginales anormales (1)</vt:lpstr>
      <vt:lpstr>Évaluation d’une patiente souffrant de pertes vaginales anormales (2)</vt:lpstr>
      <vt:lpstr>Recommandations générales pour toutes les femmes souffrant de pertes ou de démangeaisons vaginales anormales</vt:lpstr>
      <vt:lpstr>Directives d’orientation</vt:lpstr>
      <vt:lpstr>Exercice 2</vt:lpstr>
      <vt:lpstr>Écoulement de pus du pénis (Écoulement urétral)</vt:lpstr>
      <vt:lpstr>Introduction</vt:lpstr>
      <vt:lpstr>Signes et symptômes </vt:lpstr>
      <vt:lpstr>Évaluation du patient (1) </vt:lpstr>
      <vt:lpstr>Évaluation du patient (2) </vt:lpstr>
      <vt:lpstr>Mesures générales</vt:lpstr>
      <vt:lpstr>Traitement médicamenteux</vt:lpstr>
      <vt:lpstr>Infection urinaire (IU)</vt:lpstr>
      <vt:lpstr>Signes et symptômes </vt:lpstr>
      <vt:lpstr>Évaluation de patient souffrant de douleur pendant la miction (1)</vt:lpstr>
      <vt:lpstr>Évaluation de patient souffrant de douleur pendant la miction (2)</vt:lpstr>
      <vt:lpstr>Traitement médicamenteux pour l’IU (1)</vt:lpstr>
      <vt:lpstr>Traitement médicamenteux pour l’IU (2)</vt:lpstr>
      <vt:lpstr>Mesures générales</vt:lpstr>
      <vt:lpstr>Directives d’orientation</vt:lpstr>
      <vt:lpstr>Exercice 3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340</cp:revision>
  <dcterms:created xsi:type="dcterms:W3CDTF">2011-09-08T16:26:48Z</dcterms:created>
  <dcterms:modified xsi:type="dcterms:W3CDTF">2019-05-16T16:33:47Z</dcterms:modified>
</cp:coreProperties>
</file>