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9" r:id="rId3"/>
    <p:sldId id="296" r:id="rId4"/>
    <p:sldId id="295" r:id="rId5"/>
    <p:sldId id="294" r:id="rId6"/>
    <p:sldId id="261" r:id="rId7"/>
    <p:sldId id="263" r:id="rId8"/>
    <p:sldId id="262" r:id="rId9"/>
    <p:sldId id="266" r:id="rId10"/>
    <p:sldId id="264" r:id="rId11"/>
    <p:sldId id="297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98" r:id="rId21"/>
    <p:sldId id="279" r:id="rId22"/>
    <p:sldId id="281" r:id="rId23"/>
    <p:sldId id="282" r:id="rId24"/>
    <p:sldId id="284" r:id="rId25"/>
    <p:sldId id="285" r:id="rId26"/>
    <p:sldId id="287" r:id="rId27"/>
    <p:sldId id="286" r:id="rId28"/>
    <p:sldId id="288" r:id="rId29"/>
    <p:sldId id="289" r:id="rId30"/>
    <p:sldId id="290" r:id="rId31"/>
    <p:sldId id="299" r:id="rId3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enne Boulongne-Collier" initials="FB" lastIdx="1" clrIdx="0"/>
  <p:cmAuthor id="2" name="Fabienne Boulongne-Collier" initials="FB [2]" lastIdx="1" clrIdx="1"/>
  <p:cmAuthor id="3" name="Fabienne Boulongne-Collier" initials="FB [3]" lastIdx="1" clrIdx="2"/>
  <p:cmAuthor id="4" name="Fabienne Boulongne-Collier" initials="FB [4]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72"/>
    <p:restoredTop sz="80680"/>
  </p:normalViewPr>
  <p:slideViewPr>
    <p:cSldViewPr>
      <p:cViewPr varScale="1">
        <p:scale>
          <a:sx n="92" d="100"/>
          <a:sy n="92" d="100"/>
        </p:scale>
        <p:origin x="175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5008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679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8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20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097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sz="14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Asthme</a:t>
            </a:r>
            <a:endParaRPr lang="en-US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Conduit aérien normal								Conduit aérien chez une personne atteinte d’asthme</a:t>
            </a:r>
            <a:endParaRPr lang="en-US" sz="1100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100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Muscle					</a:t>
            </a:r>
          </a:p>
          <a:p>
            <a:r>
              <a:rPr lang="fr-FR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Muqueuse									Muscles serrés		Gonflement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											Mucus</a:t>
            </a:r>
            <a:endParaRPr lang="en-US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524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753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609601"/>
            <a:ext cx="8915400" cy="19812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br>
              <a:rPr lang="en-US" b="0" dirty="0"/>
            </a:br>
            <a:r>
              <a:rPr lang="fr-FR" sz="4000" dirty="0"/>
              <a:t>Formation pour les dépôts de vente de médicaments accrédités</a:t>
            </a:r>
            <a:br>
              <a:rPr lang="fr-FR" sz="4000" dirty="0"/>
            </a:br>
            <a:r>
              <a:rPr lang="fr-FR" sz="4000" i="1" dirty="0"/>
              <a:t>Ouganda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743200"/>
            <a:ext cx="8686800" cy="1447800"/>
          </a:xfrm>
        </p:spPr>
        <p:txBody>
          <a:bodyPr>
            <a:no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</a:rPr>
              <a:t>Module 3 : Session 19 </a:t>
            </a:r>
          </a:p>
          <a:p>
            <a:pPr algn="ctr"/>
            <a:r>
              <a:rPr lang="fr-FR" sz="4000" dirty="0"/>
              <a:t>Affections chroniques</a:t>
            </a:r>
            <a:endParaRPr lang="fr-FR" sz="40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343400"/>
            <a:ext cx="2724912" cy="217579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304800" y="228600"/>
            <a:ext cx="8686800" cy="1143000"/>
          </a:xfrm>
          <a:solidFill>
            <a:schemeClr val="accent3">
              <a:lumMod val="50000"/>
            </a:schemeClr>
          </a:solidFill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fr-FR" sz="4000" b="1" cap="none" dirty="0"/>
              <a:t>Conseils pour l’hypertension (1)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18160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dirty="0"/>
              <a:t>1. Changez vos habitudes alimentaires 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Réduisez la quantité de sel dans vos aliments.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Mangez davantage de fruits et de légumes.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Évitez de manger des aliments très gras.</a:t>
            </a:r>
          </a:p>
          <a:p>
            <a:pPr marL="0" indent="0" eaLnBrk="1" hangingPunct="1"/>
            <a:r>
              <a:rPr lang="fr-FR" dirty="0"/>
              <a:t>2. Faites plus d’exercice physique 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Faites des exercices, comme de la marche ou de la bicyclette, au moins 5 jours par semaine.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/>
              <a:t>Perdez du poids en faisant régulièrement des exercices physiques.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800" dirty="0"/>
          </a:p>
          <a:p>
            <a:pPr eaLnBrk="1" hangingPunct="1">
              <a:buFont typeface="Arial" pitchFamily="34" charset="0"/>
              <a:buChar char="•"/>
            </a:pPr>
            <a:endParaRPr lang="fr-FR" sz="3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304800" y="228600"/>
            <a:ext cx="8686800" cy="1143000"/>
          </a:xfrm>
          <a:solidFill>
            <a:schemeClr val="accent3">
              <a:lumMod val="50000"/>
            </a:schemeClr>
          </a:solidFill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4000" dirty="0"/>
              <a:t>Conseils pour l’hypertension </a:t>
            </a:r>
            <a:r>
              <a:rPr lang="fr-FR" sz="4000" cap="none" dirty="0"/>
              <a:t>(2)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181600"/>
          </a:xfrm>
        </p:spPr>
        <p:txBody>
          <a:bodyPr>
            <a:normAutofit fontScale="92500"/>
          </a:bodyPr>
          <a:lstStyle/>
          <a:p>
            <a:pPr marL="0" indent="0">
              <a:defRPr/>
            </a:pPr>
            <a:r>
              <a:rPr lang="fr-FR" dirty="0"/>
              <a:t>3. Perdez ou corrigez les mauvaises habitudes :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/>
              <a:t>Arrêtez de fumer si vous fumez.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/>
              <a:t>Réduisez la consommation d’alcool si vous en buvez.</a:t>
            </a:r>
          </a:p>
          <a:p>
            <a:pPr marL="0" indent="0">
              <a:defRPr/>
            </a:pPr>
            <a:r>
              <a:rPr lang="fr-FR" dirty="0"/>
              <a:t>4. Suivez les conseils du médecin :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/>
              <a:t>Prenez tous les jours les médicaments qui vous sont prescrits.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/>
              <a:t>Ne manquez pas vos rendez-vous chez le médecin.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/>
              <a:t>Surveillez votre tension artérielle en allant au centre de santé le plus proche.</a:t>
            </a:r>
          </a:p>
          <a:p>
            <a:pPr lvl="1">
              <a:buFont typeface="Arial" pitchFamily="34" charset="0"/>
              <a:buChar char="•"/>
            </a:pPr>
            <a:endParaRPr lang="fr-FR" sz="2400" dirty="0"/>
          </a:p>
          <a:p>
            <a:pPr eaLnBrk="1" hangingPunct="1">
              <a:buFont typeface="Arial" pitchFamily="34" charset="0"/>
              <a:buChar char="•"/>
            </a:pPr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val="1277414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362200"/>
            <a:ext cx="6858000" cy="1905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>
                <a:solidFill>
                  <a:schemeClr val="bg1"/>
                </a:solidFill>
              </a:rPr>
              <a:t>Diabète sucré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7696200"/>
            <a:ext cx="6400800" cy="7620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0207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Définition et généralités</a:t>
            </a:r>
            <a:endParaRPr lang="fr-FR" sz="4000" dirty="0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848600" cy="5257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/>
              <a:t>Le diabète est une maladie chronique qui se manifeste lorsque le taux de glucose dans le sang (glycémie) est supérieur au taux normal</a:t>
            </a:r>
            <a:r>
              <a:rPr lang="fr-FR" sz="32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Il est plus courant chez les adultes âgés de plus de 40 ans</a:t>
            </a:r>
            <a:r>
              <a:rPr lang="fr-FR" sz="3200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921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Signes et symptômes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143000"/>
            <a:ext cx="7696200" cy="5181600"/>
          </a:xfrm>
        </p:spPr>
        <p:txBody>
          <a:bodyPr>
            <a:normAutofit fontScale="925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Soif excessive accompagnée d’une urination excessive, surtout pendant la nuit.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Faim excessive accompagnée d’un appétit accru.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Fatigue. 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800" b="1" i="1" dirty="0"/>
          </a:p>
          <a:p>
            <a:pPr marL="0" indent="0"/>
            <a:r>
              <a:rPr lang="fr-FR" b="1" dirty="0"/>
              <a:t>Remarque :</a:t>
            </a:r>
            <a:r>
              <a:rPr lang="fr-FR" b="1" i="1" dirty="0"/>
              <a:t> </a:t>
            </a:r>
            <a:r>
              <a:rPr lang="fr-FR" dirty="0"/>
              <a:t>Suspectez le diabète si un patient se plaint d’urination et de soif excessives</a:t>
            </a:r>
            <a:r>
              <a:rPr lang="en-US" dirty="0"/>
              <a:t> et </a:t>
            </a:r>
            <a:r>
              <a:rPr lang="en-US" b="1" dirty="0"/>
              <a:t>ORIENTEZ</a:t>
            </a:r>
            <a:r>
              <a:rPr lang="en-US" dirty="0"/>
              <a:t> </a:t>
            </a:r>
            <a:r>
              <a:rPr lang="fr-FR" dirty="0"/>
              <a:t>le patient vers un centre de santé IV ou un hôpital.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001000" cy="8382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600" b="1" dirty="0"/>
              <a:t>Facteurs de risque du diabète sucré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8001000" cy="5257800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Cas de diabète dans la famille proche ou élargie.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Surcharge pondérale.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Hypertension artérielle.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Manque d’exercice ou position assise sur de longues périodes.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Utilisation prolongée de médicaments tels que dexaméthasone ou prednisolone.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(Femmes uniquement) : Avoir donné naissance à un gros bébé pesant au moins 4 kg.  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Conseils aux patients (1)</a:t>
            </a:r>
            <a:endParaRPr lang="fr-FR" sz="4000" dirty="0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6400800" cy="49530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/>
            <a:r>
              <a:rPr lang="fr-FR" dirty="0"/>
              <a:t>Conseillez à tous les patients de :</a:t>
            </a:r>
          </a:p>
          <a:p>
            <a:pPr>
              <a:buFont typeface="Arial" pitchFamily="34" charset="0"/>
              <a:buChar char="•"/>
            </a:pPr>
            <a:r>
              <a:rPr lang="fr-FR" sz="3000" dirty="0"/>
              <a:t>Faire régulièrement de l’exercice physique, comme de la marche ou de la bicyclette.</a:t>
            </a:r>
          </a:p>
          <a:p>
            <a:pPr>
              <a:buFont typeface="Arial" pitchFamily="34" charset="0"/>
              <a:buChar char="•"/>
            </a:pPr>
            <a:r>
              <a:rPr lang="fr-FR" sz="3000" dirty="0"/>
              <a:t>Réduire leur consommation d’alcool à une bouteille de bière au plus par jour.</a:t>
            </a:r>
          </a:p>
          <a:p>
            <a:pPr>
              <a:buFont typeface="Arial" pitchFamily="34" charset="0"/>
              <a:buChar char="•"/>
            </a:pPr>
            <a:r>
              <a:rPr lang="fr-FR" sz="3000" dirty="0"/>
              <a:t>Perdre du poids s’ils ont une surcharge pondérale.</a:t>
            </a:r>
          </a:p>
          <a:p>
            <a:pPr>
              <a:buFont typeface="Arial" pitchFamily="34" charset="0"/>
              <a:buChar char="•"/>
            </a:pPr>
            <a:r>
              <a:rPr lang="fr-FR" sz="3000" dirty="0"/>
              <a:t>Sucrer à peine ou pas du tout leur thé. </a:t>
            </a:r>
          </a:p>
          <a:p>
            <a:pPr>
              <a:buFont typeface="Arial" pitchFamily="34" charset="0"/>
              <a:buChar char="•"/>
            </a:pPr>
            <a:r>
              <a:rPr lang="fr-FR" sz="3000" dirty="0"/>
              <a:t>Boire de l’eau plutôt que des boissons gazeuses ou autres boissons sucrées.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981200"/>
            <a:ext cx="1295400" cy="8161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883893"/>
            <a:ext cx="625848" cy="7034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224" y="3878158"/>
            <a:ext cx="713400" cy="5748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970" y="4605440"/>
            <a:ext cx="756155" cy="83125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924800" cy="5181600"/>
          </a:xfrm>
        </p:spPr>
        <p:txBody>
          <a:bodyPr>
            <a:normAutofit fontScale="92500"/>
          </a:bodyPr>
          <a:lstStyle/>
          <a:p>
            <a:pPr marL="0" indent="0"/>
            <a:r>
              <a:rPr lang="fr-FR" sz="2800" dirty="0"/>
              <a:t>Conseillez à tous les patients de :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/>
              <a:t>Prendre leurs médicaments tous les jours sans oublier de dose. (</a:t>
            </a:r>
            <a:r>
              <a:rPr lang="fr-FR" sz="2400" i="1" dirty="0"/>
              <a:t>Le diabète est incurable, mais des médicaments permettent de contrôler le taux de glycémie et les symptômes</a:t>
            </a:r>
            <a:r>
              <a:rPr lang="fr-FR" sz="2400" dirty="0"/>
              <a:t>.)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/>
              <a:t>Vérifier régulièrement leur glycémie à la maison ou dans une clinique proche.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/>
              <a:t>Porter des chaussures bien adaptées à leurs pieds pour éviter les blessures.</a:t>
            </a:r>
          </a:p>
          <a:p>
            <a:pPr>
              <a:buFont typeface="Arial" pitchFamily="34" charset="0"/>
              <a:buChar char="•"/>
            </a:pPr>
            <a:r>
              <a:rPr lang="fr-FR" sz="2600" dirty="0"/>
              <a:t>Consulter un spécialiste des yeux tous les ans pour un examen des yeux. </a:t>
            </a:r>
          </a:p>
          <a:p>
            <a:pPr>
              <a:buFont typeface="Arial" pitchFamily="34" charset="0"/>
              <a:buChar char="•"/>
            </a:pPr>
            <a:r>
              <a:rPr lang="fr-FR" sz="2600" dirty="0"/>
              <a:t>Manger beaucoup de légumes et de fruits.</a:t>
            </a:r>
          </a:p>
          <a:p>
            <a:pPr>
              <a:buFont typeface="Arial" pitchFamily="34" charset="0"/>
              <a:buChar char="•"/>
            </a:pPr>
            <a:r>
              <a:rPr lang="fr-FR" sz="2600" dirty="0"/>
              <a:t>Conserver leur insuline (le cas échéant) dans un endroit frais (dans un pot ou au réfrigérateur).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400" dirty="0"/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4000" dirty="0"/>
              <a:t>Conseils aux patients (2)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86000"/>
            <a:ext cx="6781800" cy="16002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>
                <a:solidFill>
                  <a:schemeClr val="bg1"/>
                </a:solidFill>
              </a:rPr>
              <a:t>Glycémie faible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371600" y="7620000"/>
            <a:ext cx="6400800" cy="46038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Définition et généralités (1)  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28956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/>
              <a:t>Les personnes qui ont du diabète présentent une faible glycémie (aussi appelée hypoglycémie) lorsque leur organisme n’a pas suffisamment de glucose (sucre) à utiliser comme carburant. </a:t>
            </a:r>
          </a:p>
          <a:p>
            <a:pPr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/>
              <a:t>Une faible glycémie indique que le taux de glucose dans le sang est très inférieur au taux normal (&lt;2,2 mmol/l).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fr-FR" sz="4000" b="1" dirty="0"/>
              <a:t>Objectifs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848600" cy="4949825"/>
          </a:xfrm>
        </p:spPr>
        <p:txBody>
          <a:bodyPr>
            <a:normAutofit fontScale="70000" lnSpcReduction="20000"/>
          </a:bodyPr>
          <a:lstStyle/>
          <a:p>
            <a:pPr marL="0" indent="0"/>
            <a:r>
              <a:rPr lang="fr-FR" dirty="0"/>
              <a:t>Après avoir participé activement à cette session, la personne pourra :</a:t>
            </a:r>
          </a:p>
          <a:p>
            <a:pPr marL="339725" indent="-339725"/>
            <a:r>
              <a:rPr lang="fr-FR" dirty="0"/>
              <a:t>1. Citer au moins trois signes ou symptômes de chacune des affections chroniques suivantes : l’hypertension (tension artérielle élevée), le diabète sucré et l’asthme.</a:t>
            </a:r>
          </a:p>
          <a:p>
            <a:pPr marL="280988" indent="-280988"/>
            <a:r>
              <a:rPr lang="fr-FR" dirty="0"/>
              <a:t>2. Trouver la liste complète des signes et symptômes de chaque affection chronique dans le Manuel du vendeur du DVMA.</a:t>
            </a:r>
          </a:p>
          <a:p>
            <a:pPr marL="339725" indent="-339725"/>
            <a:r>
              <a:rPr lang="fr-FR" dirty="0"/>
              <a:t>3.</a:t>
            </a:r>
            <a:r>
              <a:rPr lang="fr-FR" b="1" dirty="0"/>
              <a:t> ORIENTER</a:t>
            </a:r>
            <a:r>
              <a:rPr lang="fr-FR" dirty="0"/>
              <a:t> les patients qui présentent des signes et/ou des symptômes de l’une ou l’autre de ces trois affections.  </a:t>
            </a:r>
          </a:p>
          <a:p>
            <a:pPr marL="339725" indent="-339725"/>
            <a:r>
              <a:rPr lang="fr-FR" dirty="0"/>
              <a:t>4. Conseiller les patients sur les manières d’éviter l’hypertension artérielle/tension artérielle élevée, le diabète sucré et l’asthme.</a:t>
            </a:r>
          </a:p>
          <a:p>
            <a:pPr marL="339725" indent="-339725"/>
            <a:r>
              <a:rPr lang="fr-FR" dirty="0"/>
              <a:t>5. Conseiller les patients sur les manières de prendre en charge l’hypertension artérielle/tension artérielle élevée, le diabète sucré et l’asthme.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dirty="0"/>
              <a:t>Définition et généralités</a:t>
            </a:r>
            <a:r>
              <a:rPr lang="fr-FR" sz="4000" b="0" dirty="0"/>
              <a:t>(2)</a:t>
            </a:r>
            <a:r>
              <a:rPr lang="fr-FR" sz="4000" b="1" dirty="0"/>
              <a:t> 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495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fr-FR" dirty="0"/>
              <a:t>Les personnes les plus à risque pour l’hypoglycémie sont :</a:t>
            </a:r>
          </a:p>
          <a:p>
            <a:pPr lvl="1"/>
            <a:r>
              <a:rPr lang="fr-FR" dirty="0"/>
              <a:t>Celles qui prennent de l’insuline pour contrôler leur diabète. </a:t>
            </a:r>
          </a:p>
          <a:p>
            <a:pPr lvl="1"/>
            <a:r>
              <a:rPr lang="fr-FR" dirty="0"/>
              <a:t>Celles qui utilisent des médicaments par voie orale, comme le glibenclamide. 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/>
              <a:t>Les personnes qui ont du diabète doivent savoir reconnaître, gérer l’hypoglycémie et éviter d’en avoir.</a:t>
            </a:r>
            <a:r>
              <a:rPr lang="fr-FR" b="1" dirty="0"/>
              <a:t>	</a:t>
            </a:r>
            <a:endParaRPr lang="fr-FR" dirty="0"/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262248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Signes et symptômes de l’hypoglycémie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924800" cy="47974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/>
              <a:t>Sudation excessive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Fatigue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Tremblements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Picotements des lèvres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Faim excessive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Palpitations (rythme cardiaque rapide</a:t>
            </a:r>
            <a:r>
              <a:rPr lang="en-US" dirty="0"/>
              <a:t> </a:t>
            </a:r>
            <a:r>
              <a:rPr lang="fr-FR" dirty="0"/>
              <a:t>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Désorientation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Prise en charge de l’hypoglycémie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001000" cy="4876800"/>
          </a:xfrm>
        </p:spPr>
        <p:txBody>
          <a:bodyPr/>
          <a:lstStyle/>
          <a:p>
            <a:pPr marL="0" indent="0" eaLnBrk="1" hangingPunct="1"/>
            <a:r>
              <a:rPr lang="fr-FR" dirty="0"/>
              <a:t>Dites au patient de :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Boire des boissons qui contiennent du sucre (jus Safi, Splash, miel, verre de lait, solutions contenant du sucre ou du glucose, ou même des boissons gazeuses sucrées).</a:t>
            </a:r>
          </a:p>
          <a:p>
            <a:pPr marL="457200" lvl="1" indent="0">
              <a:buNone/>
            </a:pPr>
            <a:r>
              <a:rPr lang="fr-FR" dirty="0"/>
              <a:t>Si les symptômes ou la glycémie sont graves, </a:t>
            </a:r>
            <a:r>
              <a:rPr lang="fr-FR" b="1" dirty="0"/>
              <a:t>ORIENTEZ </a:t>
            </a:r>
            <a:r>
              <a:rPr lang="fr-FR" dirty="0"/>
              <a:t>le patient pour un traitement vers un centre de santé.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058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Prévention de l’hypoglycémie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848600" cy="4953000"/>
          </a:xfrm>
        </p:spPr>
        <p:txBody>
          <a:bodyPr>
            <a:normAutofit lnSpcReduction="10000"/>
          </a:bodyPr>
          <a:lstStyle/>
          <a:p>
            <a:pPr marL="0" indent="0" eaLnBrk="1" hangingPunct="1"/>
            <a:r>
              <a:rPr lang="fr-FR" dirty="0"/>
              <a:t>Conseillez au patient de :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Prendre ses repas à heure fixe.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Réduire sa consommation d’alcool à une bouteille de bière au plus par jour.</a:t>
            </a:r>
            <a:r>
              <a:rPr lang="en-US" dirty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De s’assurer de manger chaque fois qu’il consomme de l’alcool.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De se faire ses injections d’insuline au bon moment et avec la dose correcte.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D’avoir toujours avec lui de la poudre de glucose ou un jus de fruit comme premier soin en cas d’hypoglycémie.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133600"/>
            <a:ext cx="6172200" cy="1905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>
                <a:solidFill>
                  <a:schemeClr val="bg1"/>
                </a:solidFill>
              </a:rPr>
              <a:t>Asthme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371600" y="7421563"/>
            <a:ext cx="6400800" cy="46037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Définition et généralités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/>
              <a:t>L’asthme est une maladie pulmonaire chronique caractérisée par une gêne respiratoire accompagnée d’un sifflement (respiration sifflante).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L’asthme est plus courant chez les enfants que chez les adultes.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majorité des patients atteints d’asthme ont aussi des antécédents familiaux d’allergie nasale, d’asthme ou d’eczéma.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Signes et symptômes 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7175"/>
            <a:ext cx="7848600" cy="510222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000" dirty="0"/>
              <a:t>Essoufflement.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000" dirty="0"/>
              <a:t>Respiration sifflante (sifflement) lors de l’expiration.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000" dirty="0"/>
              <a:t>Toux nocturnes, surtout chez les enfants.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000" dirty="0"/>
              <a:t>Oppression thoracique. </a:t>
            </a:r>
          </a:p>
          <a:p>
            <a:pPr marL="0" indent="0" eaLnBrk="1" hangingPunct="1"/>
            <a:endParaRPr lang="fr-FR" sz="3000" b="1" i="1" dirty="0"/>
          </a:p>
          <a:p>
            <a:pPr marL="0" indent="0" eaLnBrk="1" hangingPunct="1"/>
            <a:r>
              <a:rPr lang="fr-FR" sz="3000" b="1" dirty="0"/>
              <a:t>Remarque 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000" dirty="0"/>
              <a:t>Ces symptômes sont souvent graves la nuit et tôt le matin.</a:t>
            </a:r>
          </a:p>
          <a:p>
            <a:pPr>
              <a:buFont typeface="Arial" pitchFamily="34" charset="0"/>
              <a:buChar char="•"/>
            </a:pPr>
            <a:r>
              <a:rPr lang="fr-FR" sz="3000" b="1" dirty="0"/>
              <a:t>ORIENTEZ</a:t>
            </a:r>
            <a:r>
              <a:rPr lang="fr-FR" sz="3000" dirty="0"/>
              <a:t> tous les cas suspects d’asthme.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i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Que se passe-t-il lors d’une crise d’asthme ? </a:t>
            </a:r>
          </a:p>
        </p:txBody>
      </p:sp>
      <p:pic>
        <p:nvPicPr>
          <p:cNvPr id="36867" name="Content Placeholder 4" descr="air_passage-asthma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1600200"/>
            <a:ext cx="7315200" cy="464820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9445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Causes de l’asthme 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772400" cy="5257800"/>
          </a:xfrm>
        </p:spPr>
        <p:txBody>
          <a:bodyPr/>
          <a:lstStyle/>
          <a:p>
            <a:pPr marL="0" indent="0"/>
            <a:r>
              <a:rPr lang="fr-FR" dirty="0"/>
              <a:t>La cause de l’asthme n’est pas connue mais l’un ou l’autre de ces facteurs peut déclencher une crise d’asthme 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Présence de chats dans la maison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Présence de cafards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Fait de fumer la cigarette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Acariens de la maison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Exercice physique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Utilisation de parfums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L’air et le temps froid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Informations pour le patient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924800" cy="5026025"/>
          </a:xfrm>
        </p:spPr>
        <p:txBody>
          <a:bodyPr/>
          <a:lstStyle/>
          <a:p>
            <a:pPr marL="0" indent="0"/>
            <a:r>
              <a:rPr lang="fr-FR" dirty="0"/>
              <a:t>Dites au patient qui a été diagnostiqué comme asthmatique 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Que l’asthme est chronique et incurable.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De minimiser son exposition aux substances comme les parfums et les aérosols d’insecticide.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De retirer les chats de sa maison.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De ne pas fumer de cigarettes (et d’éviter d’être exposé à la fumée de cigarette).</a:t>
            </a:r>
            <a:endParaRPr lang="fr-FR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dirty="0"/>
              <a:t>Affections chroniques : Définition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95799"/>
          </a:xfrm>
        </p:spPr>
        <p:txBody>
          <a:bodyPr>
            <a:normAutofit fontScale="92500" lnSpcReduction="20000"/>
          </a:bodyPr>
          <a:lstStyle/>
          <a:p>
            <a:pPr marL="0" indent="0"/>
            <a:r>
              <a:rPr lang="fr-FR" dirty="0"/>
              <a:t>Les affections chroniques sont des maladies ou des affections dont les caractéristiques sont les suivantes 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Maladies au long cours.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Récupération lente.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Rarement guéries complètement.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Facteurs multiples contribuant à leur survenue.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Longue période de développement, pour laquelle il peut n’y avoir aucun symptôme.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Peuvent conduire à d’autres complications en matière de santé.</a:t>
            </a:r>
          </a:p>
        </p:txBody>
      </p:sp>
    </p:spTree>
    <p:extLst>
      <p:ext uri="{BB962C8B-B14F-4D97-AF65-F5344CB8AC3E}">
        <p14:creationId xmlns:p14="http://schemas.microsoft.com/office/powerpoint/2010/main" val="13573968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fr-FR" sz="4000" b="1" dirty="0"/>
              <a:t>Traitement médicamenteux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>
            <a:normAutofit/>
          </a:bodyPr>
          <a:lstStyle/>
          <a:p>
            <a:pPr marL="0" indent="0"/>
            <a:r>
              <a:rPr lang="fr-FR" dirty="0"/>
              <a:t>Les médicaments utilisés pour le traitement de l’asthme incluent les suivants 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Salbutamol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Aminophylline </a:t>
            </a:r>
          </a:p>
          <a:p>
            <a:pPr marL="0" indent="0" eaLnBrk="1" hangingPunct="1"/>
            <a:endParaRPr lang="fr-FR" sz="2800" b="1" i="1" dirty="0"/>
          </a:p>
          <a:p>
            <a:pPr marL="0" indent="0"/>
            <a:r>
              <a:rPr lang="fr-FR" b="1" dirty="0"/>
              <a:t>Remarque :</a:t>
            </a:r>
            <a:r>
              <a:rPr lang="fr-FR" b="1" i="1" dirty="0"/>
              <a:t> </a:t>
            </a:r>
            <a:r>
              <a:rPr lang="fr-FR" dirty="0"/>
              <a:t>Ces médicaments ne doivent être prescrits que par le centre de santé ou la clinique.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Détecter les affections chroniques et donner des conseils pour leur prise en charge.</a:t>
            </a:r>
          </a:p>
        </p:txBody>
      </p:sp>
    </p:spTree>
    <p:extLst>
      <p:ext uri="{BB962C8B-B14F-4D97-AF65-F5344CB8AC3E}">
        <p14:creationId xmlns:p14="http://schemas.microsoft.com/office/powerpoint/2010/main" val="3379700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dirty="0"/>
              <a:t>Responsabilités du DVMA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924800" cy="4343400"/>
          </a:xfrm>
        </p:spPr>
        <p:txBody>
          <a:bodyPr>
            <a:normAutofit/>
          </a:bodyPr>
          <a:lstStyle/>
          <a:p>
            <a:r>
              <a:rPr lang="fr-FR" dirty="0"/>
              <a:t>Le vendeur du DVMA est chargé de :</a:t>
            </a:r>
          </a:p>
          <a:p>
            <a:r>
              <a:rPr lang="fr-FR" sz="2800" dirty="0"/>
              <a:t>1. Éduquer les clients sur la prévention de ces trois conditions chroniques : </a:t>
            </a:r>
            <a:r>
              <a:rPr lang="fr-FR" sz="2800" b="1" dirty="0"/>
              <a:t>hypertension artérielle</a:t>
            </a:r>
            <a:r>
              <a:rPr lang="fr-FR" sz="2800" dirty="0"/>
              <a:t>, </a:t>
            </a:r>
            <a:r>
              <a:rPr lang="fr-FR" sz="2800" b="1" dirty="0"/>
              <a:t>diabète sucré </a:t>
            </a:r>
            <a:r>
              <a:rPr lang="fr-FR" sz="2800" dirty="0"/>
              <a:t>et</a:t>
            </a:r>
            <a:r>
              <a:rPr lang="fr-FR" sz="2800" b="1" dirty="0"/>
              <a:t> asthme.</a:t>
            </a:r>
          </a:p>
          <a:p>
            <a:r>
              <a:rPr lang="fr-FR" sz="2800" dirty="0"/>
              <a:t>2. Diagnostiquer (et orienter) les patients qui présentent des signes et des symptômes de l’une ou l’autre de ces affections chroniques.</a:t>
            </a:r>
          </a:p>
          <a:p>
            <a:r>
              <a:rPr lang="fr-FR" sz="2800" dirty="0"/>
              <a:t>3. Conseiller les patients sur les manières de prendre en charge ces affections chroniques. </a:t>
            </a:r>
          </a:p>
          <a:p>
            <a:pPr marL="914400" lvl="1" indent="-514350">
              <a:buFont typeface="+mj-lt"/>
              <a:buAutoNum type="arabicPeriod"/>
            </a:pPr>
            <a:endParaRPr lang="fr-FR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001000" cy="1524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Hypertension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Définition et généralités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924800" cy="5026025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L’hypertension est une tension artérielle qui reste supérieure à la tension normale (soit, 140-90 mm de mercure, ou 14-9).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On l’appelle aussi « tension artérielle élevée ».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majorité des patients atteints d’hypertension sont plus âgés. (Elle se manifeste rarement chez les enfants.)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tension artérielle élevée est parfois appelée le « tueur silencieux ».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153400" cy="1020762"/>
          </a:xfrm>
          <a:solidFill>
            <a:schemeClr val="accent3">
              <a:lumMod val="50000"/>
            </a:schemeClr>
          </a:solidFill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fr-FR" sz="4000" b="1" cap="none" dirty="0"/>
              <a:t>Signes et symptômes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8001000" cy="487680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sz="2800" dirty="0"/>
              <a:t>Les symptômes courants de l’hypertension sont : </a:t>
            </a:r>
          </a:p>
          <a:p>
            <a:pPr lvl="2">
              <a:buFont typeface="Arial" pitchFamily="34" charset="0"/>
              <a:buChar char="•"/>
            </a:pPr>
            <a:r>
              <a:rPr lang="fr-FR" sz="2800" dirty="0"/>
              <a:t>Maux de tête intenses</a:t>
            </a:r>
          </a:p>
          <a:p>
            <a:pPr lvl="2">
              <a:buFont typeface="Arial" pitchFamily="34" charset="0"/>
              <a:buChar char="•"/>
            </a:pPr>
            <a:r>
              <a:rPr lang="fr-FR" sz="2800" dirty="0"/>
              <a:t>Saignement du nez</a:t>
            </a:r>
          </a:p>
          <a:p>
            <a:pPr lvl="2">
              <a:buFont typeface="Arial" pitchFamily="34" charset="0"/>
              <a:buChar char="•"/>
            </a:pPr>
            <a:r>
              <a:rPr lang="fr-FR" sz="2800" dirty="0"/>
              <a:t>Vertige</a:t>
            </a:r>
          </a:p>
          <a:p>
            <a:pPr lvl="2">
              <a:buFont typeface="Arial" pitchFamily="34" charset="0"/>
              <a:buChar char="•"/>
            </a:pPr>
            <a:r>
              <a:rPr lang="fr-FR" sz="2800" dirty="0"/>
              <a:t>Augmentation du rythme cardiaque</a:t>
            </a:r>
          </a:p>
          <a:p>
            <a:pPr lvl="2">
              <a:buFont typeface="Arial" pitchFamily="34" charset="0"/>
              <a:buChar char="•"/>
            </a:pPr>
            <a:r>
              <a:rPr lang="fr-FR" sz="2800" dirty="0"/>
              <a:t>Gêne respiratoire</a:t>
            </a:r>
            <a:endParaRPr lang="fr-FR" b="1" i="1" dirty="0"/>
          </a:p>
          <a:p>
            <a:pPr marL="0" lvl="2" indent="0"/>
            <a:r>
              <a:rPr lang="fr-FR" b="1" i="1" dirty="0"/>
              <a:t>Remarque : </a:t>
            </a:r>
            <a:r>
              <a:rPr lang="fr-FR" dirty="0">
                <a:solidFill>
                  <a:prstClr val="black"/>
                </a:solidFill>
              </a:rPr>
              <a:t>Chaque signe et symptôme </a:t>
            </a:r>
            <a:r>
              <a:rPr lang="fr-FR" u="sng" dirty="0">
                <a:solidFill>
                  <a:prstClr val="black"/>
                </a:solidFill>
              </a:rPr>
              <a:t>par lui-même</a:t>
            </a:r>
            <a:r>
              <a:rPr lang="fr-FR" dirty="0">
                <a:solidFill>
                  <a:prstClr val="black"/>
                </a:solidFill>
              </a:rPr>
              <a:t> peut ne pas sembler dangereux, mais si un patient présente au moins </a:t>
            </a:r>
            <a:r>
              <a:rPr lang="fr-FR" u="sng" dirty="0">
                <a:solidFill>
                  <a:prstClr val="black"/>
                </a:solidFill>
              </a:rPr>
              <a:t>2</a:t>
            </a:r>
            <a:r>
              <a:rPr lang="fr-FR" dirty="0">
                <a:solidFill>
                  <a:prstClr val="black"/>
                </a:solidFill>
              </a:rPr>
              <a:t> de ces symptômes, suspectez l’hypertension et </a:t>
            </a:r>
            <a:r>
              <a:rPr lang="fr-FR" b="1" dirty="0">
                <a:solidFill>
                  <a:prstClr val="black"/>
                </a:solidFill>
              </a:rPr>
              <a:t>ORIENTEZ</a:t>
            </a:r>
            <a:r>
              <a:rPr lang="fr-FR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78486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sz="4000" dirty="0"/>
              <a:t>Facteurs de risque de l’hypertension artérielle</a:t>
            </a:r>
            <a:endParaRPr lang="fr-FR" sz="4000" b="1" dirty="0"/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524000"/>
            <a:ext cx="7772400" cy="51816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Surcharge pondérale.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Consommation excessive d’alcool.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Alimentation trop riche en sel.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Alimentation trop riche en graisses.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Fumer la cigarette.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Manque d’exercices physiques.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fr-FR" dirty="0"/>
              <a:t>Stress accru sur une longue durée. </a:t>
            </a:r>
          </a:p>
          <a:p>
            <a:pPr eaLnBrk="1" hangingPunct="1"/>
            <a:endParaRPr lang="fr-FR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Responsabilités des responsables de DVMA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7772400" cy="4724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Diagnostiquer et </a:t>
            </a:r>
            <a:r>
              <a:rPr lang="fr-FR" b="1" dirty="0"/>
              <a:t>ORIENTER</a:t>
            </a:r>
            <a:r>
              <a:rPr lang="fr-FR" dirty="0"/>
              <a:t> les cas suspects de tension artérielle élevée.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Conseiller au patient qui a été diagnostiqué avec de l’hypertension de suivre les recommandations de prise en charge du médecin.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Conseiller le patient sur la façon de gérer son hypertension.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2972</TotalTime>
  <Words>1478</Words>
  <Application>Microsoft Office PowerPoint</Application>
  <PresentationFormat>On-screen Show (4:3)</PresentationFormat>
  <Paragraphs>174</Paragraphs>
  <Slides>31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Courier New</vt:lpstr>
      <vt:lpstr>Wingdings 2</vt:lpstr>
      <vt:lpstr>Office Theme</vt:lpstr>
      <vt:lpstr> Formation pour les dépôts de vente de médicaments accrédités Ouganda</vt:lpstr>
      <vt:lpstr>Objectifs </vt:lpstr>
      <vt:lpstr>Affections chroniques : Définition</vt:lpstr>
      <vt:lpstr>Responsabilités du DVMA</vt:lpstr>
      <vt:lpstr>Hypertension</vt:lpstr>
      <vt:lpstr>Définition et généralités</vt:lpstr>
      <vt:lpstr>Signes et symptômes</vt:lpstr>
      <vt:lpstr>Facteurs de risque de l’hypertension artérielle</vt:lpstr>
      <vt:lpstr>Responsabilités des responsables de DVMA</vt:lpstr>
      <vt:lpstr>Conseils pour l’hypertension (1) </vt:lpstr>
      <vt:lpstr>Conseils pour l’hypertension (2)</vt:lpstr>
      <vt:lpstr>Diabète sucré </vt:lpstr>
      <vt:lpstr>Définition et généralités</vt:lpstr>
      <vt:lpstr>Signes et symptômes </vt:lpstr>
      <vt:lpstr>Facteurs de risque du diabète sucré</vt:lpstr>
      <vt:lpstr>Conseils aux patients (1)</vt:lpstr>
      <vt:lpstr>Conseils aux patients (2)</vt:lpstr>
      <vt:lpstr>Glycémie faible</vt:lpstr>
      <vt:lpstr>Définition et généralités (1)  </vt:lpstr>
      <vt:lpstr>Définition et généralités(2) </vt:lpstr>
      <vt:lpstr>Signes et symptômes de l’hypoglycémie</vt:lpstr>
      <vt:lpstr>Prise en charge de l’hypoglycémie</vt:lpstr>
      <vt:lpstr>Prévention de l’hypoglycémie</vt:lpstr>
      <vt:lpstr>Asthme </vt:lpstr>
      <vt:lpstr>Définition et généralités</vt:lpstr>
      <vt:lpstr>Signes et symptômes </vt:lpstr>
      <vt:lpstr>Que se passe-t-il lors d’une crise d’asthme ? </vt:lpstr>
      <vt:lpstr>Causes de l’asthme </vt:lpstr>
      <vt:lpstr>Informations pour le patient</vt:lpstr>
      <vt:lpstr>Traitement médicamenteux</vt:lpstr>
      <vt:lpstr>Exercice 1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276</cp:revision>
  <dcterms:created xsi:type="dcterms:W3CDTF">2011-09-08T16:26:48Z</dcterms:created>
  <dcterms:modified xsi:type="dcterms:W3CDTF">2019-05-16T16:35:30Z</dcterms:modified>
</cp:coreProperties>
</file>