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7" r:id="rId3"/>
    <p:sldId id="336" r:id="rId4"/>
    <p:sldId id="318" r:id="rId5"/>
    <p:sldId id="319" r:id="rId6"/>
    <p:sldId id="320" r:id="rId7"/>
    <p:sldId id="321" r:id="rId8"/>
    <p:sldId id="322" r:id="rId9"/>
    <p:sldId id="360" r:id="rId10"/>
    <p:sldId id="374" r:id="rId11"/>
    <p:sldId id="358" r:id="rId12"/>
    <p:sldId id="325" r:id="rId13"/>
    <p:sldId id="366" r:id="rId14"/>
    <p:sldId id="367" r:id="rId15"/>
    <p:sldId id="368" r:id="rId16"/>
    <p:sldId id="369" r:id="rId17"/>
    <p:sldId id="370" r:id="rId18"/>
    <p:sldId id="371" r:id="rId19"/>
    <p:sldId id="373" r:id="rId20"/>
    <p:sldId id="328" r:id="rId21"/>
    <p:sldId id="329" r:id="rId22"/>
    <p:sldId id="361" r:id="rId23"/>
    <p:sldId id="359" r:id="rId24"/>
    <p:sldId id="356" r:id="rId25"/>
    <p:sldId id="357" r:id="rId26"/>
    <p:sldId id="331" r:id="rId27"/>
    <p:sldId id="355" r:id="rId28"/>
    <p:sldId id="348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enne Boulongne-Collier" initials="FB" lastIdx="1" clrIdx="0">
    <p:extLst/>
  </p:cmAuthor>
  <p:cmAuthor id="2" name="Fabienne Boulongne-Collier" initials="FB [2]" lastIdx="1" clrIdx="1">
    <p:extLst/>
  </p:cmAuthor>
  <p:cmAuthor id="3" name="Fabienne Boulongne-Collier" initials="FB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4"/>
    <p:restoredTop sz="88980" autoAdjust="0"/>
  </p:normalViewPr>
  <p:slideViewPr>
    <p:cSldViewPr>
      <p:cViewPr varScale="1">
        <p:scale>
          <a:sx n="101" d="100"/>
          <a:sy n="101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712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4-22T16:01:25.629" idx="1">
    <p:pos x="10" y="10"/>
    <p:text>Impératif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9-04-22T16:01:36.244" idx="1">
    <p:pos x="10" y="10"/>
    <p:text>impératif</p:text>
    <p:extLst>
      <p:ext uri="{C676402C-5697-4E1C-873F-D02D1690AC5C}">
        <p15:threadingInfo xmlns:p15="http://schemas.microsoft.com/office/powerpoint/2012/main" timeZoneBias="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BD6260-FD12-45A1-B41A-440144755D8C}" type="doc">
      <dgm:prSet loTypeId="urn:microsoft.com/office/officeart/2005/8/layout/hierarchy6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A8065D9-0BA0-4257-93D3-BEC21F15E8B0}">
      <dgm:prSet phldrT="[Text]" custT="1"/>
      <dgm:spPr>
        <a:xfrm>
          <a:off x="2182146" y="1182"/>
          <a:ext cx="1268256" cy="653752"/>
        </a:xfr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sz="1600" b="1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Adulte qui tousse</a:t>
          </a:r>
        </a:p>
      </dgm:t>
    </dgm:pt>
    <dgm:pt modelId="{D9A906C1-5B00-4191-9ED2-6AA7DE18AE82}" type="parTrans" cxnId="{A1553D9C-7F5E-4978-A77F-DB1CD9E8F43F}">
      <dgm:prSet/>
      <dgm:spPr/>
      <dgm:t>
        <a:bodyPr/>
        <a:lstStyle/>
        <a:p>
          <a:endParaRPr lang="en-US"/>
        </a:p>
      </dgm:t>
    </dgm:pt>
    <dgm:pt modelId="{F36F6F62-2B40-441B-B93E-D384E042ACD2}" type="sibTrans" cxnId="{A1553D9C-7F5E-4978-A77F-DB1CD9E8F43F}">
      <dgm:prSet/>
      <dgm:spPr/>
      <dgm:t>
        <a:bodyPr/>
        <a:lstStyle/>
        <a:p>
          <a:endParaRPr lang="en-US"/>
        </a:p>
      </dgm:t>
    </dgm:pt>
    <dgm:pt modelId="{C5880ECF-8CC2-426B-8CE7-3BC5D436DEB2}">
      <dgm:prSet phldrT="[Text]" custT="1"/>
      <dgm:spPr>
        <a:xfrm>
          <a:off x="1028621" y="916436"/>
          <a:ext cx="1520994" cy="821675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fr-FR" sz="1200" b="1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Toux : </a:t>
          </a:r>
        </a:p>
        <a:p>
          <a:pPr algn="l"/>
          <a:r>
            <a:rPr lang="fr-FR" sz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fièvre</a:t>
          </a:r>
        </a:p>
        <a:p>
          <a:pPr algn="l"/>
          <a:r>
            <a:rPr lang="fr-FR" sz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gêne respiratoire</a:t>
          </a:r>
        </a:p>
        <a:p>
          <a:pPr algn="l"/>
          <a:r>
            <a:rPr lang="fr-FR" sz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douleur au thorax</a:t>
          </a:r>
        </a:p>
        <a:p>
          <a:pPr algn="ctr"/>
          <a:r>
            <a:rPr lang="fr-FR" sz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-TOUX NON </a:t>
          </a:r>
          <a:r>
            <a:rPr lang="fr-FR" sz="14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INFECTIEUSE-</a:t>
          </a:r>
        </a:p>
      </dgm:t>
    </dgm:pt>
    <dgm:pt modelId="{4AD0CFF4-CFF7-4D0E-987B-299CD5DCCF70}" type="parTrans" cxnId="{761DA908-EB5E-4758-A8D5-A9A6090C381B}">
      <dgm:prSet/>
      <dgm:spPr>
        <a:xfrm>
          <a:off x="1789118" y="654935"/>
          <a:ext cx="1027156" cy="26150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49F1B809-B7F7-4055-AA39-2AF5434DDBE0}" type="sibTrans" cxnId="{761DA908-EB5E-4758-A8D5-A9A6090C381B}">
      <dgm:prSet/>
      <dgm:spPr/>
      <dgm:t>
        <a:bodyPr/>
        <a:lstStyle/>
        <a:p>
          <a:endParaRPr lang="en-US"/>
        </a:p>
      </dgm:t>
    </dgm:pt>
    <dgm:pt modelId="{732246A5-7F72-40D3-9073-433B553A8EB4}">
      <dgm:prSet phldrT="[Text]" custT="1"/>
      <dgm:spPr>
        <a:xfrm>
          <a:off x="977971" y="1999612"/>
          <a:ext cx="1622292" cy="974600"/>
        </a:xfr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sz="16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Donnez un sirop antitussif pour soulager la toux.</a:t>
          </a:r>
        </a:p>
      </dgm:t>
    </dgm:pt>
    <dgm:pt modelId="{E2189016-C6C1-4A57-BAF2-77460A2BB8B8}" type="parTrans" cxnId="{B3955C3D-3C63-4F9F-94EA-42B613D54C37}">
      <dgm:prSet/>
      <dgm:spPr>
        <a:xfrm>
          <a:off x="1743398" y="1738111"/>
          <a:ext cx="91440" cy="261500"/>
        </a:xfr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6E5AB980-B08E-48FB-9666-C973AC631C05}" type="sibTrans" cxnId="{B3955C3D-3C63-4F9F-94EA-42B613D54C37}">
      <dgm:prSet/>
      <dgm:spPr/>
      <dgm:t>
        <a:bodyPr/>
        <a:lstStyle/>
        <a:p>
          <a:endParaRPr lang="en-US"/>
        </a:p>
      </dgm:t>
    </dgm:pt>
    <dgm:pt modelId="{ED0C961D-F48C-4E78-84B2-D2C2086F63E1}">
      <dgm:prSet phldrT="[Text]" custT="1"/>
      <dgm:spPr>
        <a:xfrm>
          <a:off x="3018027" y="916436"/>
          <a:ext cx="1585901" cy="855702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fr-FR" sz="1400" b="1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Toux accompagnée de fièvre :</a:t>
          </a:r>
        </a:p>
        <a:p>
          <a:pPr algn="l"/>
          <a:r>
            <a:rPr lang="fr-FR" sz="14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Fièvre</a:t>
          </a:r>
        </a:p>
        <a:p>
          <a:pPr algn="l"/>
          <a:r>
            <a:rPr lang="fr-FR" sz="14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Gêne respiratoire ou douleurs thoraciques</a:t>
          </a:r>
        </a:p>
        <a:p>
          <a:pPr algn="ctr"/>
          <a:r>
            <a:rPr lang="fr-FR" sz="14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-TOUX INFECTIEUSE-</a:t>
          </a:r>
        </a:p>
      </dgm:t>
    </dgm:pt>
    <dgm:pt modelId="{A12B4695-2784-4E50-A411-3225E30B9F94}" type="parTrans" cxnId="{42B0FBCB-254C-48CA-84D9-5A59264583C4}">
      <dgm:prSet/>
      <dgm:spPr>
        <a:xfrm>
          <a:off x="2816275" y="654935"/>
          <a:ext cx="994702" cy="26150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C0576B2F-F957-4098-9974-25085C3437D2}" type="sibTrans" cxnId="{42B0FBCB-254C-48CA-84D9-5A59264583C4}">
      <dgm:prSet/>
      <dgm:spPr/>
      <dgm:t>
        <a:bodyPr/>
        <a:lstStyle/>
        <a:p>
          <a:endParaRPr lang="en-US"/>
        </a:p>
      </dgm:t>
    </dgm:pt>
    <dgm:pt modelId="{2F1352F1-40DF-4123-8DD5-C998F730E868}">
      <dgm:prSet phldrT="[Text]" custT="1"/>
      <dgm:spPr>
        <a:xfrm>
          <a:off x="2894453" y="2033640"/>
          <a:ext cx="1833049" cy="933787"/>
        </a:xfr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fr-FR" sz="1100" noProof="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  <a:p>
          <a:r>
            <a:rPr lang="fr-FR" sz="16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ORIENTEZ le patient vers un centre de santé III, IV, ou vers un hôpital.</a:t>
          </a:r>
        </a:p>
      </dgm:t>
    </dgm:pt>
    <dgm:pt modelId="{C8D2FEA1-76BE-4D39-8E95-6EE9D4D3D6DE}" type="parTrans" cxnId="{868BA5AF-C9FC-48E1-8BB4-4DDFEE8BC0F5}">
      <dgm:prSet/>
      <dgm:spPr>
        <a:xfrm>
          <a:off x="3765258" y="1772139"/>
          <a:ext cx="91440" cy="261500"/>
        </a:xfr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EA6C705F-443D-47C8-ADAB-323330A1EDF6}" type="sibTrans" cxnId="{868BA5AF-C9FC-48E1-8BB4-4DDFEE8BC0F5}">
      <dgm:prSet/>
      <dgm:spPr/>
      <dgm:t>
        <a:bodyPr/>
        <a:lstStyle/>
        <a:p>
          <a:endParaRPr lang="en-US"/>
        </a:p>
      </dgm:t>
    </dgm:pt>
    <dgm:pt modelId="{C0786A0F-7A34-4E84-AC0C-0285D2CFAF29}" type="pres">
      <dgm:prSet presAssocID="{90BD6260-FD12-45A1-B41A-440144755D8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885D0C-94F2-4806-B750-F235C697BF42}" type="pres">
      <dgm:prSet presAssocID="{90BD6260-FD12-45A1-B41A-440144755D8C}" presName="hierFlow" presStyleCnt="0"/>
      <dgm:spPr/>
    </dgm:pt>
    <dgm:pt modelId="{38B1CB56-1F72-48DB-9A7D-F5D5D15BBD19}" type="pres">
      <dgm:prSet presAssocID="{90BD6260-FD12-45A1-B41A-440144755D8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01355FD-4C6F-4FC6-8DA4-E44F099B4002}" type="pres">
      <dgm:prSet presAssocID="{FA8065D9-0BA0-4257-93D3-BEC21F15E8B0}" presName="Name14" presStyleCnt="0"/>
      <dgm:spPr/>
    </dgm:pt>
    <dgm:pt modelId="{EBB62DBC-A3ED-45DA-AAA6-815703A75554}" type="pres">
      <dgm:prSet presAssocID="{FA8065D9-0BA0-4257-93D3-BEC21F15E8B0}" presName="level1Shape" presStyleLbl="node0" presStyleIdx="0" presStyleCnt="1" custScaleX="12933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FD9E7F9F-F3B1-4793-A8C0-A1918E663C11}" type="pres">
      <dgm:prSet presAssocID="{FA8065D9-0BA0-4257-93D3-BEC21F15E8B0}" presName="hierChild2" presStyleCnt="0"/>
      <dgm:spPr/>
    </dgm:pt>
    <dgm:pt modelId="{452AB06A-9E88-4228-83A9-F262F98A9FD9}" type="pres">
      <dgm:prSet presAssocID="{4AD0CFF4-CFF7-4D0E-987B-299CD5DCCF70}" presName="Name19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027156" y="0"/>
              </a:moveTo>
              <a:lnTo>
                <a:pt x="1027156" y="130750"/>
              </a:lnTo>
              <a:lnTo>
                <a:pt x="0" y="130750"/>
              </a:lnTo>
              <a:lnTo>
                <a:pt x="0" y="261500"/>
              </a:lnTo>
            </a:path>
          </a:pathLst>
        </a:custGeom>
      </dgm:spPr>
    </dgm:pt>
    <dgm:pt modelId="{0F0E87AF-B906-4089-9A2D-B2773E355022}" type="pres">
      <dgm:prSet presAssocID="{C5880ECF-8CC2-426B-8CE7-3BC5D436DEB2}" presName="Name21" presStyleCnt="0"/>
      <dgm:spPr/>
    </dgm:pt>
    <dgm:pt modelId="{85C48BB4-42B5-4202-9D8B-CB2B15192514}" type="pres">
      <dgm:prSet presAssocID="{C5880ECF-8CC2-426B-8CE7-3BC5D436DEB2}" presName="level2Shape" presStyleLbl="node2" presStyleIdx="0" presStyleCnt="2" custScaleX="155104" custScaleY="166566"/>
      <dgm:spPr>
        <a:prstGeom prst="roundRect">
          <a:avLst>
            <a:gd name="adj" fmla="val 10000"/>
          </a:avLst>
        </a:prstGeom>
      </dgm:spPr>
    </dgm:pt>
    <dgm:pt modelId="{0A6DC4BB-3DAD-4B6D-925C-463CE37B0430}" type="pres">
      <dgm:prSet presAssocID="{C5880ECF-8CC2-426B-8CE7-3BC5D436DEB2}" presName="hierChild3" presStyleCnt="0"/>
      <dgm:spPr/>
    </dgm:pt>
    <dgm:pt modelId="{29502161-4B4E-4256-9480-5884D7E8189C}" type="pres">
      <dgm:prSet presAssocID="{E2189016-C6C1-4A57-BAF2-77460A2BB8B8}" presName="Name19" presStyleLbl="parChTrans1D3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</dgm:spPr>
    </dgm:pt>
    <dgm:pt modelId="{21C7AB9A-14CA-423C-AEFA-AF60A4A867FF}" type="pres">
      <dgm:prSet presAssocID="{732246A5-7F72-40D3-9073-433B553A8EB4}" presName="Name21" presStyleCnt="0"/>
      <dgm:spPr/>
    </dgm:pt>
    <dgm:pt modelId="{8A9C95EA-0B16-4186-BD61-22DF6621F77C}" type="pres">
      <dgm:prSet presAssocID="{732246A5-7F72-40D3-9073-433B553A8EB4}" presName="level2Shape" presStyleLbl="node3" presStyleIdx="0" presStyleCnt="2" custScaleX="165434" custScaleY="149078"/>
      <dgm:spPr>
        <a:prstGeom prst="roundRect">
          <a:avLst>
            <a:gd name="adj" fmla="val 10000"/>
          </a:avLst>
        </a:prstGeom>
      </dgm:spPr>
    </dgm:pt>
    <dgm:pt modelId="{4078EA13-559E-40E4-B551-79C0B7371221}" type="pres">
      <dgm:prSet presAssocID="{732246A5-7F72-40D3-9073-433B553A8EB4}" presName="hierChild3" presStyleCnt="0"/>
      <dgm:spPr/>
    </dgm:pt>
    <dgm:pt modelId="{B8BF4332-E012-4CA2-A3CB-3EBD81985433}" type="pres">
      <dgm:prSet presAssocID="{A12B4695-2784-4E50-A411-3225E30B9F94}" presName="Name19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750"/>
              </a:lnTo>
              <a:lnTo>
                <a:pt x="994702" y="130750"/>
              </a:lnTo>
              <a:lnTo>
                <a:pt x="994702" y="261500"/>
              </a:lnTo>
            </a:path>
          </a:pathLst>
        </a:custGeom>
      </dgm:spPr>
    </dgm:pt>
    <dgm:pt modelId="{E98908A7-8DBC-4078-8981-794679695867}" type="pres">
      <dgm:prSet presAssocID="{ED0C961D-F48C-4E78-84B2-D2C2086F63E1}" presName="Name21" presStyleCnt="0"/>
      <dgm:spPr/>
    </dgm:pt>
    <dgm:pt modelId="{2767FDFF-4AC0-4206-AAEA-3698492C5DBD}" type="pres">
      <dgm:prSet presAssocID="{ED0C961D-F48C-4E78-84B2-D2C2086F63E1}" presName="level2Shape" presStyleLbl="node2" presStyleIdx="1" presStyleCnt="2" custScaleX="161723" custScaleY="165691"/>
      <dgm:spPr>
        <a:prstGeom prst="roundRect">
          <a:avLst>
            <a:gd name="adj" fmla="val 10000"/>
          </a:avLst>
        </a:prstGeom>
      </dgm:spPr>
    </dgm:pt>
    <dgm:pt modelId="{7B2823B2-F169-4633-8868-58B86776A4F0}" type="pres">
      <dgm:prSet presAssocID="{ED0C961D-F48C-4E78-84B2-D2C2086F63E1}" presName="hierChild3" presStyleCnt="0"/>
      <dgm:spPr/>
    </dgm:pt>
    <dgm:pt modelId="{DA0DA3B4-7594-4B8B-8DCC-CE29D30EC53D}" type="pres">
      <dgm:prSet presAssocID="{C8D2FEA1-76BE-4D39-8E95-6EE9D4D3D6DE}" presName="Name19" presStyleLbl="parChTrans1D3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</dgm:spPr>
    </dgm:pt>
    <dgm:pt modelId="{507EE219-6AB4-4DAE-9196-4CB5342927BE}" type="pres">
      <dgm:prSet presAssocID="{2F1352F1-40DF-4123-8DD5-C998F730E868}" presName="Name21" presStyleCnt="0"/>
      <dgm:spPr/>
    </dgm:pt>
    <dgm:pt modelId="{97239212-8BAE-405B-B887-B78654913320}" type="pres">
      <dgm:prSet presAssocID="{2F1352F1-40DF-4123-8DD5-C998F730E868}" presName="level2Shape" presStyleLbl="node3" presStyleIdx="1" presStyleCnt="2" custScaleX="186926" custScaleY="142835"/>
      <dgm:spPr>
        <a:prstGeom prst="roundRect">
          <a:avLst>
            <a:gd name="adj" fmla="val 10000"/>
          </a:avLst>
        </a:prstGeom>
      </dgm:spPr>
    </dgm:pt>
    <dgm:pt modelId="{3168F7DF-5393-4D2D-BAAF-0FD6A9DF775E}" type="pres">
      <dgm:prSet presAssocID="{2F1352F1-40DF-4123-8DD5-C998F730E868}" presName="hierChild3" presStyleCnt="0"/>
      <dgm:spPr/>
    </dgm:pt>
    <dgm:pt modelId="{AF36EE3F-666C-4959-8285-BD4D15C6FF2B}" type="pres">
      <dgm:prSet presAssocID="{90BD6260-FD12-45A1-B41A-440144755D8C}" presName="bgShapesFlow" presStyleCnt="0"/>
      <dgm:spPr/>
    </dgm:pt>
  </dgm:ptLst>
  <dgm:cxnLst>
    <dgm:cxn modelId="{761DA908-EB5E-4758-A8D5-A9A6090C381B}" srcId="{FA8065D9-0BA0-4257-93D3-BEC21F15E8B0}" destId="{C5880ECF-8CC2-426B-8CE7-3BC5D436DEB2}" srcOrd="0" destOrd="0" parTransId="{4AD0CFF4-CFF7-4D0E-987B-299CD5DCCF70}" sibTransId="{49F1B809-B7F7-4055-AA39-2AF5434DDBE0}"/>
    <dgm:cxn modelId="{21159A0B-14E1-4490-A8E8-3CF90CB34DB8}" type="presOf" srcId="{FA8065D9-0BA0-4257-93D3-BEC21F15E8B0}" destId="{EBB62DBC-A3ED-45DA-AAA6-815703A75554}" srcOrd="0" destOrd="0" presId="urn:microsoft.com/office/officeart/2005/8/layout/hierarchy6"/>
    <dgm:cxn modelId="{11CB551D-EF80-4C42-9EAE-D833589FF8CB}" type="presOf" srcId="{2F1352F1-40DF-4123-8DD5-C998F730E868}" destId="{97239212-8BAE-405B-B887-B78654913320}" srcOrd="0" destOrd="0" presId="urn:microsoft.com/office/officeart/2005/8/layout/hierarchy6"/>
    <dgm:cxn modelId="{1C6D2228-2EAB-42B5-8F15-DD9806CA6125}" type="presOf" srcId="{90BD6260-FD12-45A1-B41A-440144755D8C}" destId="{C0786A0F-7A34-4E84-AC0C-0285D2CFAF29}" srcOrd="0" destOrd="0" presId="urn:microsoft.com/office/officeart/2005/8/layout/hierarchy6"/>
    <dgm:cxn modelId="{78C69338-0242-41ED-94CD-C836D7619297}" type="presOf" srcId="{E2189016-C6C1-4A57-BAF2-77460A2BB8B8}" destId="{29502161-4B4E-4256-9480-5884D7E8189C}" srcOrd="0" destOrd="0" presId="urn:microsoft.com/office/officeart/2005/8/layout/hierarchy6"/>
    <dgm:cxn modelId="{B3955C3D-3C63-4F9F-94EA-42B613D54C37}" srcId="{C5880ECF-8CC2-426B-8CE7-3BC5D436DEB2}" destId="{732246A5-7F72-40D3-9073-433B553A8EB4}" srcOrd="0" destOrd="0" parTransId="{E2189016-C6C1-4A57-BAF2-77460A2BB8B8}" sibTransId="{6E5AB980-B08E-48FB-9666-C973AC631C05}"/>
    <dgm:cxn modelId="{F422C373-3F01-4972-9AF6-21C95BDD03FA}" type="presOf" srcId="{ED0C961D-F48C-4E78-84B2-D2C2086F63E1}" destId="{2767FDFF-4AC0-4206-AAEA-3698492C5DBD}" srcOrd="0" destOrd="0" presId="urn:microsoft.com/office/officeart/2005/8/layout/hierarchy6"/>
    <dgm:cxn modelId="{454E9F87-959F-49A6-B83D-B2FB8D80BC8D}" type="presOf" srcId="{4AD0CFF4-CFF7-4D0E-987B-299CD5DCCF70}" destId="{452AB06A-9E88-4228-83A9-F262F98A9FD9}" srcOrd="0" destOrd="0" presId="urn:microsoft.com/office/officeart/2005/8/layout/hierarchy6"/>
    <dgm:cxn modelId="{A1553D9C-7F5E-4978-A77F-DB1CD9E8F43F}" srcId="{90BD6260-FD12-45A1-B41A-440144755D8C}" destId="{FA8065D9-0BA0-4257-93D3-BEC21F15E8B0}" srcOrd="0" destOrd="0" parTransId="{D9A906C1-5B00-4191-9ED2-6AA7DE18AE82}" sibTransId="{F36F6F62-2B40-441B-B93E-D384E042ACD2}"/>
    <dgm:cxn modelId="{E0D641A0-11B7-4D62-B44B-61332C9820A3}" type="presOf" srcId="{C8D2FEA1-76BE-4D39-8E95-6EE9D4D3D6DE}" destId="{DA0DA3B4-7594-4B8B-8DCC-CE29D30EC53D}" srcOrd="0" destOrd="0" presId="urn:microsoft.com/office/officeart/2005/8/layout/hierarchy6"/>
    <dgm:cxn modelId="{567181A6-BAEF-4D5A-B75B-553918367028}" type="presOf" srcId="{A12B4695-2784-4E50-A411-3225E30B9F94}" destId="{B8BF4332-E012-4CA2-A3CB-3EBD81985433}" srcOrd="0" destOrd="0" presId="urn:microsoft.com/office/officeart/2005/8/layout/hierarchy6"/>
    <dgm:cxn modelId="{868BA5AF-C9FC-48E1-8BB4-4DDFEE8BC0F5}" srcId="{ED0C961D-F48C-4E78-84B2-D2C2086F63E1}" destId="{2F1352F1-40DF-4123-8DD5-C998F730E868}" srcOrd="0" destOrd="0" parTransId="{C8D2FEA1-76BE-4D39-8E95-6EE9D4D3D6DE}" sibTransId="{EA6C705F-443D-47C8-ADAB-323330A1EDF6}"/>
    <dgm:cxn modelId="{42B0FBCB-254C-48CA-84D9-5A59264583C4}" srcId="{FA8065D9-0BA0-4257-93D3-BEC21F15E8B0}" destId="{ED0C961D-F48C-4E78-84B2-D2C2086F63E1}" srcOrd="1" destOrd="0" parTransId="{A12B4695-2784-4E50-A411-3225E30B9F94}" sibTransId="{C0576B2F-F957-4098-9974-25085C3437D2}"/>
    <dgm:cxn modelId="{C7B794D1-000E-451B-A502-D942B8092431}" type="presOf" srcId="{732246A5-7F72-40D3-9073-433B553A8EB4}" destId="{8A9C95EA-0B16-4186-BD61-22DF6621F77C}" srcOrd="0" destOrd="0" presId="urn:microsoft.com/office/officeart/2005/8/layout/hierarchy6"/>
    <dgm:cxn modelId="{EC2DC2E0-CC76-471F-A4D7-235D061402EA}" type="presOf" srcId="{C5880ECF-8CC2-426B-8CE7-3BC5D436DEB2}" destId="{85C48BB4-42B5-4202-9D8B-CB2B15192514}" srcOrd="0" destOrd="0" presId="urn:microsoft.com/office/officeart/2005/8/layout/hierarchy6"/>
    <dgm:cxn modelId="{5E11A7B6-EC38-47A3-9193-BCD52C64BDA1}" type="presParOf" srcId="{C0786A0F-7A34-4E84-AC0C-0285D2CFAF29}" destId="{04885D0C-94F2-4806-B750-F235C697BF42}" srcOrd="0" destOrd="0" presId="urn:microsoft.com/office/officeart/2005/8/layout/hierarchy6"/>
    <dgm:cxn modelId="{DFCA7992-29B0-4CCB-A830-95179FA86724}" type="presParOf" srcId="{04885D0C-94F2-4806-B750-F235C697BF42}" destId="{38B1CB56-1F72-48DB-9A7D-F5D5D15BBD19}" srcOrd="0" destOrd="0" presId="urn:microsoft.com/office/officeart/2005/8/layout/hierarchy6"/>
    <dgm:cxn modelId="{17695181-E3D4-457A-B224-C5167FD939E8}" type="presParOf" srcId="{38B1CB56-1F72-48DB-9A7D-F5D5D15BBD19}" destId="{801355FD-4C6F-4FC6-8DA4-E44F099B4002}" srcOrd="0" destOrd="0" presId="urn:microsoft.com/office/officeart/2005/8/layout/hierarchy6"/>
    <dgm:cxn modelId="{1A205271-068F-4364-A6F0-69667B05D4BC}" type="presParOf" srcId="{801355FD-4C6F-4FC6-8DA4-E44F099B4002}" destId="{EBB62DBC-A3ED-45DA-AAA6-815703A75554}" srcOrd="0" destOrd="0" presId="urn:microsoft.com/office/officeart/2005/8/layout/hierarchy6"/>
    <dgm:cxn modelId="{FA63348E-B839-4E49-B0ED-7F4805D71010}" type="presParOf" srcId="{801355FD-4C6F-4FC6-8DA4-E44F099B4002}" destId="{FD9E7F9F-F3B1-4793-A8C0-A1918E663C11}" srcOrd="1" destOrd="0" presId="urn:microsoft.com/office/officeart/2005/8/layout/hierarchy6"/>
    <dgm:cxn modelId="{B27DFC0F-A24A-4E00-94C8-AB924902890A}" type="presParOf" srcId="{FD9E7F9F-F3B1-4793-A8C0-A1918E663C11}" destId="{452AB06A-9E88-4228-83A9-F262F98A9FD9}" srcOrd="0" destOrd="0" presId="urn:microsoft.com/office/officeart/2005/8/layout/hierarchy6"/>
    <dgm:cxn modelId="{81CF177A-0BB9-47D3-B897-A81E93E58E7F}" type="presParOf" srcId="{FD9E7F9F-F3B1-4793-A8C0-A1918E663C11}" destId="{0F0E87AF-B906-4089-9A2D-B2773E355022}" srcOrd="1" destOrd="0" presId="urn:microsoft.com/office/officeart/2005/8/layout/hierarchy6"/>
    <dgm:cxn modelId="{A60B9351-DCC7-497B-B1CF-607371DC9518}" type="presParOf" srcId="{0F0E87AF-B906-4089-9A2D-B2773E355022}" destId="{85C48BB4-42B5-4202-9D8B-CB2B15192514}" srcOrd="0" destOrd="0" presId="urn:microsoft.com/office/officeart/2005/8/layout/hierarchy6"/>
    <dgm:cxn modelId="{BB694088-F336-4BDA-8BC0-CFB787AFA104}" type="presParOf" srcId="{0F0E87AF-B906-4089-9A2D-B2773E355022}" destId="{0A6DC4BB-3DAD-4B6D-925C-463CE37B0430}" srcOrd="1" destOrd="0" presId="urn:microsoft.com/office/officeart/2005/8/layout/hierarchy6"/>
    <dgm:cxn modelId="{44BB4DAB-79B4-4488-B061-B9D352CF3149}" type="presParOf" srcId="{0A6DC4BB-3DAD-4B6D-925C-463CE37B0430}" destId="{29502161-4B4E-4256-9480-5884D7E8189C}" srcOrd="0" destOrd="0" presId="urn:microsoft.com/office/officeart/2005/8/layout/hierarchy6"/>
    <dgm:cxn modelId="{CE9580C7-5E43-4193-8595-387120A9DD8C}" type="presParOf" srcId="{0A6DC4BB-3DAD-4B6D-925C-463CE37B0430}" destId="{21C7AB9A-14CA-423C-AEFA-AF60A4A867FF}" srcOrd="1" destOrd="0" presId="urn:microsoft.com/office/officeart/2005/8/layout/hierarchy6"/>
    <dgm:cxn modelId="{B9D2EABA-0291-46EF-82B6-080666A9CE6B}" type="presParOf" srcId="{21C7AB9A-14CA-423C-AEFA-AF60A4A867FF}" destId="{8A9C95EA-0B16-4186-BD61-22DF6621F77C}" srcOrd="0" destOrd="0" presId="urn:microsoft.com/office/officeart/2005/8/layout/hierarchy6"/>
    <dgm:cxn modelId="{E9B995D6-FDAB-4873-BA67-A6C836BBDA94}" type="presParOf" srcId="{21C7AB9A-14CA-423C-AEFA-AF60A4A867FF}" destId="{4078EA13-559E-40E4-B551-79C0B7371221}" srcOrd="1" destOrd="0" presId="urn:microsoft.com/office/officeart/2005/8/layout/hierarchy6"/>
    <dgm:cxn modelId="{1005D591-BC66-4C71-8CCD-30A087620FCD}" type="presParOf" srcId="{FD9E7F9F-F3B1-4793-A8C0-A1918E663C11}" destId="{B8BF4332-E012-4CA2-A3CB-3EBD81985433}" srcOrd="2" destOrd="0" presId="urn:microsoft.com/office/officeart/2005/8/layout/hierarchy6"/>
    <dgm:cxn modelId="{983DE664-C9DB-449E-8C25-4532874A6CDD}" type="presParOf" srcId="{FD9E7F9F-F3B1-4793-A8C0-A1918E663C11}" destId="{E98908A7-8DBC-4078-8981-794679695867}" srcOrd="3" destOrd="0" presId="urn:microsoft.com/office/officeart/2005/8/layout/hierarchy6"/>
    <dgm:cxn modelId="{97957350-5831-4092-B68D-81454BA3FC25}" type="presParOf" srcId="{E98908A7-8DBC-4078-8981-794679695867}" destId="{2767FDFF-4AC0-4206-AAEA-3698492C5DBD}" srcOrd="0" destOrd="0" presId="urn:microsoft.com/office/officeart/2005/8/layout/hierarchy6"/>
    <dgm:cxn modelId="{73CE1DF2-BAF9-488E-81F5-6CEA662409F0}" type="presParOf" srcId="{E98908A7-8DBC-4078-8981-794679695867}" destId="{7B2823B2-F169-4633-8868-58B86776A4F0}" srcOrd="1" destOrd="0" presId="urn:microsoft.com/office/officeart/2005/8/layout/hierarchy6"/>
    <dgm:cxn modelId="{C2852627-9D4A-41E8-9384-C8DA5642C8FC}" type="presParOf" srcId="{7B2823B2-F169-4633-8868-58B86776A4F0}" destId="{DA0DA3B4-7594-4B8B-8DCC-CE29D30EC53D}" srcOrd="0" destOrd="0" presId="urn:microsoft.com/office/officeart/2005/8/layout/hierarchy6"/>
    <dgm:cxn modelId="{67A4D87F-474F-4A11-8D80-12AE13670FDC}" type="presParOf" srcId="{7B2823B2-F169-4633-8868-58B86776A4F0}" destId="{507EE219-6AB4-4DAE-9196-4CB5342927BE}" srcOrd="1" destOrd="0" presId="urn:microsoft.com/office/officeart/2005/8/layout/hierarchy6"/>
    <dgm:cxn modelId="{B9E0E154-A119-4893-9F69-7D38B8C6F780}" type="presParOf" srcId="{507EE219-6AB4-4DAE-9196-4CB5342927BE}" destId="{97239212-8BAE-405B-B887-B78654913320}" srcOrd="0" destOrd="0" presId="urn:microsoft.com/office/officeart/2005/8/layout/hierarchy6"/>
    <dgm:cxn modelId="{B860D82D-8645-40B1-B108-3384A716767E}" type="presParOf" srcId="{507EE219-6AB4-4DAE-9196-4CB5342927BE}" destId="{3168F7DF-5393-4D2D-BAAF-0FD6A9DF775E}" srcOrd="1" destOrd="0" presId="urn:microsoft.com/office/officeart/2005/8/layout/hierarchy6"/>
    <dgm:cxn modelId="{ACBA971A-DCE1-447E-823C-EB696F72AE47}" type="presParOf" srcId="{C0786A0F-7A34-4E84-AC0C-0285D2CFAF29}" destId="{AF36EE3F-666C-4959-8285-BD4D15C6FF2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62DBC-A3ED-45DA-AAA6-815703A75554}">
      <dsp:nvSpPr>
        <dsp:cNvPr id="0" name=""/>
        <dsp:cNvSpPr/>
      </dsp:nvSpPr>
      <dsp:spPr>
        <a:xfrm>
          <a:off x="3178287" y="1142"/>
          <a:ext cx="1699125" cy="875853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Adulte qui tousse</a:t>
          </a:r>
        </a:p>
      </dsp:txBody>
      <dsp:txXfrm>
        <a:off x="3203940" y="26795"/>
        <a:ext cx="1647819" cy="824547"/>
      </dsp:txXfrm>
    </dsp:sp>
    <dsp:sp modelId="{452AB06A-9E88-4228-83A9-F262F98A9FD9}">
      <dsp:nvSpPr>
        <dsp:cNvPr id="0" name=""/>
        <dsp:cNvSpPr/>
      </dsp:nvSpPr>
      <dsp:spPr>
        <a:xfrm>
          <a:off x="2651734" y="876995"/>
          <a:ext cx="1376115" cy="350341"/>
        </a:xfrm>
        <a:custGeom>
          <a:avLst/>
          <a:gdLst/>
          <a:ahLst/>
          <a:cxnLst/>
          <a:rect l="0" t="0" r="0" b="0"/>
          <a:pathLst>
            <a:path>
              <a:moveTo>
                <a:pt x="1027156" y="0"/>
              </a:moveTo>
              <a:lnTo>
                <a:pt x="1027156" y="130750"/>
              </a:lnTo>
              <a:lnTo>
                <a:pt x="0" y="130750"/>
              </a:lnTo>
              <a:lnTo>
                <a:pt x="0" y="26150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C48BB4-42B5-4202-9D8B-CB2B15192514}">
      <dsp:nvSpPr>
        <dsp:cNvPr id="0" name=""/>
        <dsp:cNvSpPr/>
      </dsp:nvSpPr>
      <dsp:spPr>
        <a:xfrm>
          <a:off x="1632871" y="1227337"/>
          <a:ext cx="2037725" cy="1458874"/>
        </a:xfrm>
        <a:prstGeom prst="roundRect">
          <a:avLst>
            <a:gd name="adj" fmla="val 1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Toux :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fièvre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gêne respiratoire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Sans douleur au thorax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-TOUX NON </a:t>
          </a:r>
          <a:r>
            <a:rPr lang="fr-FR" sz="14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INFECTIEUSE-</a:t>
          </a:r>
        </a:p>
      </dsp:txBody>
      <dsp:txXfrm>
        <a:off x="1675600" y="1270066"/>
        <a:ext cx="1952267" cy="1373416"/>
      </dsp:txXfrm>
    </dsp:sp>
    <dsp:sp modelId="{29502161-4B4E-4256-9480-5884D7E8189C}">
      <dsp:nvSpPr>
        <dsp:cNvPr id="0" name=""/>
        <dsp:cNvSpPr/>
      </dsp:nvSpPr>
      <dsp:spPr>
        <a:xfrm>
          <a:off x="2606014" y="2686211"/>
          <a:ext cx="91440" cy="3503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C95EA-0B16-4186-BD61-22DF6621F77C}">
      <dsp:nvSpPr>
        <dsp:cNvPr id="0" name=""/>
        <dsp:cNvSpPr/>
      </dsp:nvSpPr>
      <dsp:spPr>
        <a:xfrm>
          <a:off x="1565014" y="3036552"/>
          <a:ext cx="2173439" cy="1305704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Donnez un sirop antitussif pour soulager la toux.</a:t>
          </a:r>
        </a:p>
      </dsp:txBody>
      <dsp:txXfrm>
        <a:off x="1603257" y="3074795"/>
        <a:ext cx="2096953" cy="1229218"/>
      </dsp:txXfrm>
    </dsp:sp>
    <dsp:sp modelId="{B8BF4332-E012-4CA2-A3CB-3EBD81985433}">
      <dsp:nvSpPr>
        <dsp:cNvPr id="0" name=""/>
        <dsp:cNvSpPr/>
      </dsp:nvSpPr>
      <dsp:spPr>
        <a:xfrm>
          <a:off x="4027850" y="876995"/>
          <a:ext cx="1332636" cy="350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750"/>
              </a:lnTo>
              <a:lnTo>
                <a:pt x="994702" y="130750"/>
              </a:lnTo>
              <a:lnTo>
                <a:pt x="994702" y="26150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7FDFF-4AC0-4206-AAEA-3698492C5DBD}">
      <dsp:nvSpPr>
        <dsp:cNvPr id="0" name=""/>
        <dsp:cNvSpPr/>
      </dsp:nvSpPr>
      <dsp:spPr>
        <a:xfrm>
          <a:off x="4298144" y="1227337"/>
          <a:ext cx="2124684" cy="1451210"/>
        </a:xfrm>
        <a:prstGeom prst="roundRect">
          <a:avLst>
            <a:gd name="adj" fmla="val 1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Toux accompagnée de fièvre 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Fièvre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Gêne respiratoire ou douleurs thoraciques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-TOUX INFECTIEUSE-</a:t>
          </a:r>
        </a:p>
      </dsp:txBody>
      <dsp:txXfrm>
        <a:off x="4340648" y="1269841"/>
        <a:ext cx="2039676" cy="1366202"/>
      </dsp:txXfrm>
    </dsp:sp>
    <dsp:sp modelId="{DA0DA3B4-7594-4B8B-8DCC-CE29D30EC53D}">
      <dsp:nvSpPr>
        <dsp:cNvPr id="0" name=""/>
        <dsp:cNvSpPr/>
      </dsp:nvSpPr>
      <dsp:spPr>
        <a:xfrm>
          <a:off x="5314766" y="2678547"/>
          <a:ext cx="91440" cy="3503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39212-8BAE-405B-B887-B78654913320}">
      <dsp:nvSpPr>
        <dsp:cNvPr id="0" name=""/>
        <dsp:cNvSpPr/>
      </dsp:nvSpPr>
      <dsp:spPr>
        <a:xfrm>
          <a:off x="4132588" y="3028889"/>
          <a:ext cx="2455796" cy="1251025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100" kern="1200" noProof="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noProof="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ORIENTEZ le patient vers un centre de santé III, IV, ou vers un hôpital.</a:t>
          </a:r>
        </a:p>
      </dsp:txBody>
      <dsp:txXfrm>
        <a:off x="4169229" y="3065530"/>
        <a:ext cx="2382514" cy="11777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87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537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[Left side, from top to bottom]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Pharynx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Trachée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Poumon droit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/>
              <a:t>[Right side,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top to bottom]</a:t>
            </a:r>
            <a:endParaRPr lang="en-US" dirty="0"/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Cavité nasale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Narine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Larynx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Poumon gauche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88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645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32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7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77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3600" dirty="0"/>
              <a:t>Formation pour les dépôts de vente de médicaments accrédités</a:t>
            </a:r>
            <a:br>
              <a:rPr lang="fr-FR" sz="3600" dirty="0"/>
            </a:br>
            <a:r>
              <a:rPr lang="fr-FR" sz="3600" i="1" dirty="0"/>
              <a:t>Ouganda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8382000" cy="1752600"/>
          </a:xfrm>
        </p:spPr>
        <p:txBody>
          <a:bodyPr>
            <a:noAutofit/>
          </a:bodyPr>
          <a:lstStyle/>
          <a:p>
            <a:pPr algn="ctr"/>
            <a:r>
              <a:rPr lang="fr-FR" sz="4000" dirty="0"/>
              <a:t>Module 3 : Session 13</a:t>
            </a:r>
          </a:p>
          <a:p>
            <a:pPr algn="ctr"/>
            <a:r>
              <a:rPr lang="fr-FR" sz="3600" dirty="0"/>
              <a:t>Maladies affectant les voies respiratoires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343400"/>
            <a:ext cx="2953512" cy="235832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09600" y="5330051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Prise en charge de la toux chez l’adulte</a:t>
            </a:r>
            <a:endParaRPr lang="fr-FR" sz="4000" b="1" dirty="0"/>
          </a:p>
        </p:txBody>
      </p:sp>
      <p:graphicFrame>
        <p:nvGraphicFramePr>
          <p:cNvPr id="5" name="Picture 10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132131"/>
              </p:ext>
            </p:extLst>
          </p:nvPr>
        </p:nvGraphicFramePr>
        <p:xfrm>
          <a:off x="685800" y="1600200"/>
          <a:ext cx="81534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685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Prise en charge de la toux chez un adulte avec des médicaments en vente libre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153400" cy="990599"/>
          </a:xfrm>
        </p:spPr>
        <p:txBody>
          <a:bodyPr>
            <a:normAutofit fontScale="92500"/>
          </a:bodyPr>
          <a:lstStyle/>
          <a:p>
            <a:pPr marL="0" indent="0"/>
            <a:r>
              <a:rPr lang="fr-FR" sz="2600" dirty="0"/>
              <a:t>S’il n’est pas nécessaire d’orienter le patient, des médicaments en vente libre peuvent aider à prendre en charge sa toux.</a:t>
            </a:r>
            <a:endParaRPr lang="fr-FR" sz="28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471210"/>
              </p:ext>
            </p:extLst>
          </p:nvPr>
        </p:nvGraphicFramePr>
        <p:xfrm>
          <a:off x="838200" y="2590800"/>
          <a:ext cx="7620000" cy="3655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0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088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Produit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Action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9968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/>
                        <a:t>Expectorants </a:t>
                      </a:r>
                    </a:p>
                    <a:p>
                      <a:pPr marL="22860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/>
                        <a:t>(par exemple, guaifénésine, citrate de sodium)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800" noProof="0" dirty="0"/>
                        <a:t>Aident à soulager la toux grasse.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113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/>
                        <a:t>Mucolytiques </a:t>
                      </a:r>
                    </a:p>
                    <a:p>
                      <a:pPr marL="22860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/>
                        <a:t>(par exemple, carbocystéine)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Aident à évacuer le mucus difficile à expectorer.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264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/>
                        <a:t>Préparations contenant de la codéine, </a:t>
                      </a:r>
                      <a:r>
                        <a:rPr lang="fr-FR" sz="1800" noProof="0" dirty="0">
                          <a:solidFill>
                            <a:schemeClr val="tx1"/>
                          </a:solidFill>
                        </a:rPr>
                        <a:t>dextrométhorphane ou </a:t>
                      </a:r>
                      <a:r>
                        <a:rPr lang="fr-FR" sz="1800" noProof="0" dirty="0"/>
                        <a:t>diphénhydramine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Aident à réduire l’irritation en présence de toux sèche.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Aide à supprimer la toux sèche.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7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Toux chez les enfants de 5 ans et plus jeunes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toux chez les enfants peut être associée à la pneumonie.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Il est très important de mener une bonne évaluation afin d’éviter de prescrire le mauvais traitement.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L’évaluation d’un enfant atteint de toux fait intervenir la mesure de la fréquence respiratoire pour exclure un cas possible de pneumonie.</a:t>
            </a:r>
          </a:p>
          <a:p>
            <a:pPr>
              <a:buFont typeface="Arial" pitchFamily="34" charset="0"/>
              <a:buChar char="•"/>
            </a:pPr>
            <a:r>
              <a:rPr lang="fr-FR" b="1" dirty="0"/>
              <a:t>Revoyez l’aide-mémoire de l’iCCM.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Exercice 1 : Fréquence respiratoire (1)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993522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3 semaines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54 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1532692"/>
            <a:ext cx="838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Démonstration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8934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Exercice 1 : Fréquence respiratoire </a:t>
            </a:r>
            <a:r>
              <a:rPr lang="en-US" b="0" dirty="0"/>
              <a:t>(2)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40769"/>
              </p:ext>
            </p:extLst>
          </p:nvPr>
        </p:nvGraphicFramePr>
        <p:xfrm>
          <a:off x="2057400" y="2133600"/>
          <a:ext cx="4953000" cy="1177811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40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3 mois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55 à 60 </a:t>
                      </a:r>
                      <a:r>
                        <a:rPr lang="fr-FR" sz="2400" b="0" noProof="0" dirty="0">
                          <a:latin typeface="+mn-lt"/>
                          <a:ea typeface="Times New Roman"/>
                        </a:rPr>
                        <a:t>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650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Exercice 1 : Fréquence respiratoire </a:t>
            </a:r>
            <a:r>
              <a:rPr lang="en-US" b="0" dirty="0"/>
              <a:t>(3)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357499"/>
              </p:ext>
            </p:extLst>
          </p:nvPr>
        </p:nvGraphicFramePr>
        <p:xfrm>
          <a:off x="2057400" y="2133600"/>
          <a:ext cx="4953000" cy="102762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3 mois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53 à </a:t>
                      </a:r>
                      <a:r>
                        <a:rPr lang="fr-FR" sz="2400" b="0" noProof="0" dirty="0">
                          <a:latin typeface="+mn-lt"/>
                          <a:ea typeface="Times New Roman"/>
                        </a:rPr>
                        <a:t>45 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699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Exercice 1 : Fréquence respiratoire </a:t>
            </a:r>
            <a:r>
              <a:rPr lang="en-US" b="0" dirty="0"/>
              <a:t>(4)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14932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6 semaines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75 à </a:t>
                      </a:r>
                      <a:r>
                        <a:rPr lang="fr-FR" sz="2400" b="0" noProof="0" dirty="0">
                          <a:latin typeface="+mn-lt"/>
                          <a:ea typeface="Times New Roman"/>
                        </a:rPr>
                        <a:t>70 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434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Exercice 1 : Fréquence respiratoire </a:t>
            </a:r>
            <a:r>
              <a:rPr lang="fr-FR" b="0" dirty="0"/>
              <a:t>(5)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181345"/>
              </p:ext>
            </p:extLst>
          </p:nvPr>
        </p:nvGraphicFramePr>
        <p:xfrm>
          <a:off x="2057400" y="2133600"/>
          <a:ext cx="4953000" cy="102762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9 mois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45 </a:t>
                      </a: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à</a:t>
                      </a: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49 cycles par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822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Exercice 1 : Fréquence respiratoire </a:t>
            </a:r>
            <a:r>
              <a:rPr lang="en-US" b="0" dirty="0"/>
              <a:t>(6)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597553"/>
              </p:ext>
            </p:extLst>
          </p:nvPr>
        </p:nvGraphicFramePr>
        <p:xfrm>
          <a:off x="2057400" y="2133600"/>
          <a:ext cx="4953000" cy="102762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1 an </a:t>
                      </a: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	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60 à </a:t>
                      </a:r>
                      <a:r>
                        <a:rPr lang="fr-FR" sz="2400" b="0" noProof="0" dirty="0">
                          <a:latin typeface="+mn-lt"/>
                          <a:ea typeface="Times New Roman"/>
                        </a:rPr>
                        <a:t>65 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239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Exercice 1 : Fréquence respiratoire </a:t>
            </a:r>
            <a:r>
              <a:rPr lang="en-US" b="0" dirty="0"/>
              <a:t>(7)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76957"/>
              </p:ext>
            </p:extLst>
          </p:nvPr>
        </p:nvGraphicFramePr>
        <p:xfrm>
          <a:off x="2057400" y="2133600"/>
          <a:ext cx="4953000" cy="102762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Âge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Fréquence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3 ans </a:t>
                      </a:r>
                      <a:r>
                        <a:rPr lang="fr-FR" sz="2400" b="1" noProof="0" dirty="0">
                          <a:latin typeface="Calibri"/>
                          <a:ea typeface="Times New Roman"/>
                        </a:rPr>
                        <a:t>	</a:t>
                      </a:r>
                      <a:endParaRPr lang="fr-FR" sz="240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0" noProof="0" dirty="0">
                          <a:latin typeface="Calibri"/>
                          <a:ea typeface="Times New Roman"/>
                        </a:rPr>
                        <a:t>55 </a:t>
                      </a:r>
                      <a:r>
                        <a:rPr lang="fr-FR" sz="2400" b="0" noProof="0" dirty="0">
                          <a:latin typeface="+mn-lt"/>
                          <a:ea typeface="Times New Roman"/>
                        </a:rPr>
                        <a:t>à 60 cycles par minute</a:t>
                      </a:r>
                      <a:endParaRPr lang="fr-FR" sz="2400" b="0" noProof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fr-FR" sz="4000" b="1" dirty="0"/>
              <a:t>Objectifs</a:t>
            </a:r>
            <a:r>
              <a:rPr lang="en-US" sz="4000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6482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ClrTx/>
            </a:pPr>
            <a:r>
              <a:rPr lang="fr-FR" sz="2800" dirty="0"/>
              <a:t>Après avoir participé activement à cette session, la personne pourra :</a:t>
            </a:r>
          </a:p>
          <a:p>
            <a:pPr marL="401638" lvl="0" indent="-401638">
              <a:buClrTx/>
              <a:buFont typeface="+mj-lt"/>
              <a:buAutoNum type="arabicPeriod"/>
            </a:pPr>
            <a:r>
              <a:rPr lang="fr-FR" sz="2600" dirty="0"/>
              <a:t>Expliquer la différence entre :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fr-FR" sz="2200" dirty="0"/>
              <a:t>la toux aigüe et la toux chronique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fr-FR" sz="2200" dirty="0"/>
              <a:t>la toux grasse et la toux sèche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fr-FR" sz="2600" dirty="0"/>
              <a:t>Décrire comment évaluer et prendre en charge un adulte qui tousse.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fr-FR" sz="2600" dirty="0"/>
              <a:t>Décrire comment évaluer et prendre en charge un enfant de cinq ans ou plus jeune qui tousse.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fr-FR" sz="2600" dirty="0"/>
              <a:t>Décrire comment compter la fréquence respiratoire d’un enfant de cinq ans ou plus jeune.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fr-FR" sz="2600" dirty="0"/>
              <a:t>Préciser le traitement préalable à l’orientation d’un enfant de cinq ans ou plus jeune qui tousse et présente une dépression (un creusement) du thorax.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Respiration rapide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 eaLnBrk="1" hangingPunct="1">
              <a:buFont typeface="Wingdings" pitchFamily="2" charset="2"/>
              <a:buNone/>
            </a:pPr>
            <a:r>
              <a:rPr lang="fr-FR" sz="3200" b="1" i="1" dirty="0"/>
              <a:t>Vidéo de l’iCCM sur la respiration rapide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554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Exercice 2 : Évaluer la fréquence respiratoire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077200" cy="4492625"/>
          </a:xfrm>
        </p:spPr>
        <p:txBody>
          <a:bodyPr>
            <a:normAutofit fontScale="92500"/>
          </a:bodyPr>
          <a:lstStyle/>
          <a:p>
            <a:pPr marL="274320" indent="0" eaLnBrk="1" fontAlgn="auto" hangingPunct="1">
              <a:spcBef>
                <a:spcPts val="0"/>
              </a:spcBef>
              <a:spcAft>
                <a:spcPts val="600"/>
              </a:spcAft>
              <a:buClrTx/>
              <a:defRPr/>
            </a:pPr>
            <a:r>
              <a:rPr lang="fr-FR" sz="2800" dirty="0"/>
              <a:t>Utilisez un </a:t>
            </a:r>
            <a:r>
              <a:rPr lang="fr-FR" sz="2800" u="sng" dirty="0"/>
              <a:t>chronomètre</a:t>
            </a:r>
            <a:r>
              <a:rPr lang="fr-FR" sz="2800" dirty="0"/>
              <a:t> pour mesurer la fréquence respiratoire.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fr-FR" sz="2400" dirty="0"/>
              <a:t>Respiration lente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Mesurez la fréquence respiratoire de votre partenaire en vous servant du chronomètre. (Le partenaire doit respirer normalement)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Inscrivez la fréquence respiratoire dans votre cahier.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Répétez a et b.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fr-FR" sz="2400" dirty="0"/>
              <a:t>Respiration rapide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Mesurez la fréquence respiratoire de votre partenaire en vous servant du chronomètre. (Le partenaire doit respirer rapidement.)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Inscrivez la fréquence respiratoire dans votre cahier.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Répétez a et b.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endParaRPr lang="fr-FR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5541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Exercice 2 : Évaluer la fréquence respiratoire </a:t>
            </a:r>
            <a:r>
              <a:rPr lang="fr-FR" sz="4000" b="0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492625"/>
          </a:xfrm>
        </p:spPr>
        <p:txBody>
          <a:bodyPr>
            <a:normAutofit fontScale="92500" lnSpcReduction="20000"/>
          </a:bodyPr>
          <a:lstStyle/>
          <a:p>
            <a:pPr marL="274320" indent="0">
              <a:spcBef>
                <a:spcPts val="0"/>
              </a:spcBef>
              <a:spcAft>
                <a:spcPts val="600"/>
              </a:spcAft>
              <a:buClrTx/>
              <a:defRPr/>
            </a:pPr>
            <a:r>
              <a:rPr lang="fr-FR" sz="2800" dirty="0"/>
              <a:t>Utilisez une horloge ou un téléphone pour mesurer la fréquence respiratoire.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fr-FR" sz="2400" dirty="0"/>
              <a:t>Respiration lente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Mesurez la fréquence respiratoire de votre partenaire en vous servant d’une horloge ou d’un téléphone. (Le partenaire doit respirer normalement)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Inscrivez la fréquence respiratoire dans votre cahier.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Répétez a et b.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fr-FR" sz="2400" dirty="0"/>
              <a:t>Respiration rapide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Mesurez la fréquence respiratoire de votre partenaire en vous servant d’une horloge ou d’un téléphone. (Le partenaire doit respirer rapidement.)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Inscrivez la fréquence respiratoire dans votre cahier.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fr-FR" sz="2000" dirty="0"/>
              <a:t>Répétez a et b.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11546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fr-FR" sz="3200" b="1" i="1" dirty="0"/>
          </a:p>
          <a:p>
            <a:pPr algn="ctr"/>
            <a:r>
              <a:rPr lang="fr-FR" b="1" i="1" dirty="0"/>
              <a:t>Vidéo de l’iCCM sur la dépression du thorax</a:t>
            </a:r>
            <a:endParaRPr lang="fr-FR" sz="3200" b="1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86800" cy="1143000"/>
          </a:xfrm>
        </p:spPr>
        <p:txBody>
          <a:bodyPr>
            <a:normAutofit/>
          </a:bodyPr>
          <a:lstStyle/>
          <a:p>
            <a:r>
              <a:rPr lang="fr-FR" sz="3200" dirty="0"/>
              <a:t>Évaluer la dépression du thorax (enfants </a:t>
            </a:r>
            <a:r>
              <a:rPr lang="fr-FR" sz="3200" u="sng" dirty="0"/>
              <a:t>&lt;</a:t>
            </a:r>
            <a:r>
              <a:rPr lang="fr-FR" sz="3200" dirty="0"/>
              <a:t> 5 ans)</a:t>
            </a:r>
          </a:p>
        </p:txBody>
      </p:sp>
    </p:spTree>
    <p:extLst>
      <p:ext uri="{BB962C8B-B14F-4D97-AF65-F5344CB8AC3E}">
        <p14:creationId xmlns:p14="http://schemas.microsoft.com/office/powerpoint/2010/main" val="4153715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600" b="1" dirty="0"/>
              <a:t>Prise en charge de la toux (enfant) (1)</a:t>
            </a:r>
            <a:endParaRPr lang="fr-FR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44509"/>
              </p:ext>
            </p:extLst>
          </p:nvPr>
        </p:nvGraphicFramePr>
        <p:xfrm>
          <a:off x="685800" y="1447800"/>
          <a:ext cx="8001000" cy="2792137"/>
        </p:xfrm>
        <a:graphic>
          <a:graphicData uri="http://schemas.openxmlformats.org/drawingml/2006/table">
            <a:tbl>
              <a:tblPr/>
              <a:tblGrid>
                <a:gridCol w="312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:</a:t>
                      </a:r>
                      <a:endParaRPr lang="fr-FR" sz="1800" b="1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noProof="0" dirty="0">
                          <a:latin typeface="+mn-lt"/>
                          <a:ea typeface="Times New Roman"/>
                          <a:cs typeface="Times New Roman"/>
                        </a:rPr>
                        <a:t>Alors 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031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Il n’y a pas de signe d’alerte,</a:t>
                      </a:r>
                    </a:p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il y a présence de respiration rapide,</a:t>
                      </a:r>
                    </a:p>
                    <a:p>
                      <a:pPr marL="457200" marR="0" lvl="1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et si</a:t>
                      </a:r>
                    </a:p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la toux dure moins de 2 semaines</a:t>
                      </a:r>
                      <a:endParaRPr lang="fr-FR" sz="18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Donnez du sirop d’amoxicilline (voir le tableau ci-dessous)</a:t>
                      </a:r>
                    </a:p>
                    <a:p>
                      <a:pPr marL="457200" marR="0" lvl="1" inden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et</a:t>
                      </a:r>
                    </a:p>
                    <a:p>
                      <a:pPr marL="3429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 startAt="2"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Conseillez à la mère de revenir avec le bébé dans 3 jours, même si le bébé semble aller mieux. 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44773"/>
              </p:ext>
            </p:extLst>
          </p:nvPr>
        </p:nvGraphicFramePr>
        <p:xfrm>
          <a:off x="1104900" y="4724400"/>
          <a:ext cx="6705600" cy="171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Âge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Dose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Posologie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2-11 mois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125 mg 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3 fois par jour pendant 5 jours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1-5 ans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250 mg 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fr-FR" sz="1800" noProof="0" dirty="0">
                          <a:effectLst/>
                        </a:rPr>
                        <a:t>3 fois par jour pendant 5 jours</a:t>
                      </a:r>
                      <a:endParaRPr lang="fr-FR" sz="18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79871" y="4343400"/>
            <a:ext cx="31635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lang="fr-FR" altLang="en-US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Sirop d’amoxicilline</a:t>
            </a:r>
            <a:endParaRPr kumimoji="0" lang="fr-FR" altLang="en-US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8943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9906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600" dirty="0"/>
              <a:t>Prise en charge de la toux </a:t>
            </a:r>
            <a:r>
              <a:rPr lang="en-US" sz="3600" b="1" dirty="0"/>
              <a:t>(enfant) </a:t>
            </a:r>
            <a:r>
              <a:rPr lang="en-US" sz="3600" b="0" dirty="0"/>
              <a:t>(2)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809315"/>
              </p:ext>
            </p:extLst>
          </p:nvPr>
        </p:nvGraphicFramePr>
        <p:xfrm>
          <a:off x="685800" y="1447800"/>
          <a:ext cx="8001000" cy="4946057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 :</a:t>
                      </a:r>
                      <a:endParaRPr lang="fr-FR" sz="1800" b="1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FR" sz="1800" b="1" noProof="0" dirty="0">
                          <a:latin typeface="+mn-lt"/>
                          <a:ea typeface="Times New Roman"/>
                          <a:cs typeface="Times New Roman"/>
                        </a:rPr>
                        <a:t>Alors 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2533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Il n’y a pas de respiration rapide, </a:t>
                      </a:r>
                    </a:p>
                    <a:p>
                      <a:pPr marL="457200" marR="0" lvl="1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</a:t>
                      </a:r>
                    </a:p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d’autres symptômes</a:t>
                      </a:r>
                      <a:endParaRPr lang="fr-FR" sz="18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Donnez des préparations en vente libre pour soulager la gorge.</a:t>
                      </a:r>
                    </a:p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Aucun antibiotique n’est nécessaire.</a:t>
                      </a:r>
                    </a:p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Conseillez à la mère de revenir immédiatement si l’état de l’enfant empire.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50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Lors de la visite de suivi, une réévaluation correctement menée indique que les symptômes ont disparu.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Félicitez la personne responsable de l’enfant.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Lors de la visite de suivi, une réévaluation correctement menée indique que les symptômes observés lors de la première visite sont encore présents. 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noProof="0" dirty="0">
                          <a:latin typeface="+mn-lt"/>
                          <a:ea typeface="Times New Roman"/>
                          <a:cs typeface="Times New Roman"/>
                        </a:rPr>
                        <a:t>ORIENTEZ</a:t>
                      </a:r>
                      <a:r>
                        <a:rPr lang="fr-FR" sz="1800" noProof="0" dirty="0">
                          <a:latin typeface="+mn-lt"/>
                          <a:ea typeface="Times New Roman"/>
                          <a:cs typeface="Times New Roman"/>
                        </a:rPr>
                        <a:t> immédiatement.</a:t>
                      </a: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fr-FR" sz="18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907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b="1" dirty="0"/>
              <a:t>Directives d’orientation (enfant</a:t>
            </a:r>
            <a:r>
              <a:rPr lang="fr-FR" dirty="0"/>
              <a:t> &lt;5 ans</a:t>
            </a:r>
            <a:r>
              <a:rPr lang="fr-FR" sz="4000" b="1" dirty="0"/>
              <a:t>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b="1" dirty="0"/>
              <a:t>ORIENTEZ </a:t>
            </a:r>
            <a:r>
              <a:rPr lang="fr-FR" dirty="0"/>
              <a:t>s’il y a 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accompagnée de crachats de sang</a:t>
            </a:r>
            <a:r>
              <a:rPr lang="fr-FR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durant plus de 2 semaines</a:t>
            </a:r>
            <a:r>
              <a:rPr lang="fr-FR" sz="3200" dirty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nocturne chronique</a:t>
            </a:r>
            <a:r>
              <a:rPr lang="fr-FR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associée à une forte respiration sifflante</a:t>
            </a:r>
            <a:r>
              <a:rPr lang="fr-FR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qui n’a pas réagi au traitement. 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Toux avec signe d’alerte.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2800" dirty="0"/>
              <a:t>Traitement de la toux préalable à l’orientation en présence de dépression du thorax chez un enfant &lt;5 ans.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fr-FR" dirty="0"/>
              <a:t>Administrez le traitement préalable en commençant par une dose d’amoxicilline.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fr-FR" dirty="0"/>
              <a:t>Orientez immédiatement.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Prévention des infections des voies respiratoires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343399"/>
          </a:xfrm>
        </p:spPr>
        <p:txBody>
          <a:bodyPr>
            <a:noAutofit/>
          </a:bodyPr>
          <a:lstStyle/>
          <a:p>
            <a:r>
              <a:rPr lang="fr-FR" sz="2800" dirty="0"/>
              <a:t>	Pour éviter lez infections respiratoires, conseillez aux clients de :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fr-FR" sz="2800" dirty="0"/>
              <a:t>Se laver fréquemment les mains.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fr-FR" sz="2800" dirty="0"/>
              <a:t>Maintenir un environnement propre et bien ventilé.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fr-FR" sz="2800" dirty="0"/>
              <a:t>Éviter les environnements avec de la foule.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fr-FR" sz="2800" dirty="0"/>
              <a:t>Adopter une alimentation équilibrée.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fr-FR" sz="2800" dirty="0"/>
              <a:t>Faire de l’exercice et de se reposer suffisamment.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</a:rPr>
              <a:t>Infections des voies respiratoires</a:t>
            </a:r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8153400" cy="4572000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fr-FR" dirty="0"/>
              <a:t>Les infections des voies respiratoires sont des infections d’origine bactériennes ou virales de l’appareil respiratoire.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FR" dirty="0"/>
              <a:t>Elles se présentent habituellement sous forme d’un rhume, d’un mal de gorge, d’une grippe, de toux ou d’une combinaison de ces symptômes.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L’appareil respiratoire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3886200" cy="4953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  <p:pic>
        <p:nvPicPr>
          <p:cNvPr id="10244" name="irc_mi" descr="respiratory-system-overview-picture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752600"/>
            <a:ext cx="6629400" cy="3962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Toux (1)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848600" cy="51022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/>
              <a:t>La toux est un mécanisme normal de protection qui aide le corps à se débarrasser du mucus et de toute substance étrangère présents dans les voies aériennes.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toux peut être : </a:t>
            </a:r>
          </a:p>
          <a:p>
            <a:pPr lvl="1"/>
            <a:r>
              <a:rPr lang="fr-FR" sz="2400" dirty="0"/>
              <a:t>aigüe (toux durant moins de 2 semaines) </a:t>
            </a:r>
          </a:p>
          <a:p>
            <a:pPr marL="857250" lvl="2" indent="0">
              <a:buNone/>
            </a:pPr>
            <a:r>
              <a:rPr lang="fr-FR" dirty="0"/>
              <a:t>ou</a:t>
            </a:r>
            <a:r>
              <a:rPr lang="fr-FR" sz="2000" dirty="0"/>
              <a:t> </a:t>
            </a:r>
          </a:p>
          <a:p>
            <a:pPr lvl="1"/>
            <a:r>
              <a:rPr lang="fr-FR" sz="2400" dirty="0"/>
              <a:t>chronique (toux durant plus de 2 semaines</a:t>
            </a:r>
            <a:r>
              <a:rPr lang="en-US" sz="2400" dirty="0"/>
              <a:t> </a:t>
            </a:r>
            <a:r>
              <a:rPr lang="fr-FR" sz="2400" dirty="0"/>
              <a:t>)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Elle peut être grasse ou sèche.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Toux </a:t>
            </a:r>
            <a:r>
              <a:rPr lang="fr-FR" b="0" dirty="0"/>
              <a:t>(2)</a:t>
            </a:r>
            <a:endParaRPr lang="fr-FR" sz="4000" b="1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000" b="1" dirty="0"/>
              <a:t>La toux grasse</a:t>
            </a:r>
            <a:r>
              <a:rPr lang="fr-FR" sz="3000" dirty="0"/>
              <a:t> </a:t>
            </a:r>
          </a:p>
          <a:p>
            <a:pPr lvl="1"/>
            <a:r>
              <a:rPr lang="fr-FR" dirty="0"/>
              <a:t>est associée à la production de mucus</a:t>
            </a:r>
            <a:r>
              <a:rPr lang="fr-FR" sz="2600" dirty="0"/>
              <a:t>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b="1" dirty="0"/>
              <a:t>La toux sèche </a:t>
            </a:r>
            <a:endParaRPr lang="fr-FR" sz="3000" dirty="0"/>
          </a:p>
          <a:p>
            <a:pPr lvl="1"/>
            <a:r>
              <a:rPr lang="fr-FR" sz="2600" dirty="0"/>
              <a:t>ne produit pas d’expectoration.</a:t>
            </a:r>
          </a:p>
          <a:p>
            <a:pPr lvl="1"/>
            <a:r>
              <a:rPr lang="fr-FR" sz="2600" dirty="0"/>
              <a:t>est très courante chez les patients souffrant d’un rhume ou d’allergies.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b="1" dirty="0"/>
              <a:t>Évaluation d’un adulte qui tousse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10303403"/>
              </p:ext>
            </p:extLst>
          </p:nvPr>
        </p:nvGraphicFramePr>
        <p:xfrm>
          <a:off x="685800" y="1600200"/>
          <a:ext cx="7772400" cy="3888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6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5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088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Raison</a:t>
                      </a:r>
                      <a:endParaRPr lang="fr-FR" sz="1800" b="1" i="0" noProof="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9968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noProof="0" dirty="0"/>
                        <a:t>Depuis combien de temps toussez-vous 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savoir si c’est une toux chronique ou aigüe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toux qui dure depuis plus de 3 semaines doit être 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ORIENTÉE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b="1" noProof="0" dirty="0"/>
                        <a:t>. 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113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Votre toux produit-elle du mucus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Guide le choix du médicament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26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quelle couleur est le mucus (l’expectoration)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mucus blanc et clair indique qu’il n’y a pas d’infection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mucus jaunâtre, verdâtre ou brunâtre, qui évoquent une infection,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noProof="0" dirty="0">
                          <a:effectLst/>
                        </a:rPr>
                        <a:t>doivent être</a:t>
                      </a:r>
                      <a:r>
                        <a:rPr lang="fr-FR" sz="1800" noProof="0" dirty="0"/>
                        <a:t> </a:t>
                      </a:r>
                      <a:r>
                        <a:rPr lang="fr-FR" sz="1800" b="1" noProof="0" dirty="0"/>
                        <a:t>ORIENT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ÉS</a:t>
                      </a:r>
                      <a:r>
                        <a:rPr lang="fr-FR" sz="1800" b="1" noProof="0" dirty="0"/>
                        <a:t>.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Évaluation d’un adulte qui tousse </a:t>
            </a:r>
            <a:r>
              <a:rPr lang="en-US" b="0" dirty="0"/>
              <a:t>(2)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64223807"/>
              </p:ext>
            </p:extLst>
          </p:nvPr>
        </p:nvGraphicFramePr>
        <p:xfrm>
          <a:off x="685800" y="1600200"/>
          <a:ext cx="7772400" cy="3254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Justification de la question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de la fièvre ou des douleurs au thorax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ORIENTEZ</a:t>
                      </a:r>
                      <a:r>
                        <a:rPr lang="fr-FR" sz="1800" b="1" noProof="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Quand la toux est-elle forte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elle est forte pendant la journée, évaluez plus à fond</a:t>
                      </a:r>
                      <a:r>
                        <a:rPr lang="fr-FR" sz="1800" baseline="0" noProof="0" dirty="0"/>
                        <a:t>.</a:t>
                      </a:r>
                      <a:endParaRPr lang="fr-FR" sz="1800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elle est forte pendant la nuit, 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800" b="1" noProof="0" dirty="0"/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121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Fumez-vous la cigarette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fumeurs de cigarettes souffrent de toux chroniques qui peuvent évoluer en bronchite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ORIENTEZ</a:t>
                      </a:r>
                      <a:r>
                        <a:rPr lang="fr-FR" sz="1800" b="1" noProof="0" dirty="0"/>
                        <a:t>.</a:t>
                      </a:r>
                      <a:endParaRPr lang="fr-FR" sz="1800" b="1" noProof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Évaluation d’un adulte qui tousse </a:t>
            </a:r>
            <a:r>
              <a:rPr lang="en-US" b="0" dirty="0"/>
              <a:t>(3)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67071066"/>
              </p:ext>
            </p:extLst>
          </p:nvPr>
        </p:nvGraphicFramePr>
        <p:xfrm>
          <a:off x="685800" y="1600200"/>
          <a:ext cx="7772400" cy="4051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Justification de la question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176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une respiration sifflante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respiration sifflante est courante avec l’asthme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réponse est OUI, ORIENTEZ</a:t>
                      </a:r>
                      <a:r>
                        <a:rPr lang="fr-FR" sz="1800" b="1" noProof="0" dirty="0"/>
                        <a:t>.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18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8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aussi le rhume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rhume cause généralement une toux sèche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Choisissez un sirop antitussif contenant des antihistaminiques pour les symptômes de rhume.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18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9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Quels médicaments vous a-t-on conseillés jusqu’à maintenant pour traiter votre toux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guider le choix du sirop antitussif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le patient a déjà pris le traitement recommandé, 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fr-FR" sz="1800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675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4046</TotalTime>
  <Words>1448</Words>
  <Application>Microsoft Office PowerPoint</Application>
  <PresentationFormat>On-screen Show (4:3)</PresentationFormat>
  <Paragraphs>229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Formation pour les dépôts de vente de médicaments accrédités Ouganda</vt:lpstr>
      <vt:lpstr>Objectifs </vt:lpstr>
      <vt:lpstr>Infections des voies respiratoires</vt:lpstr>
      <vt:lpstr>L’appareil respiratoire</vt:lpstr>
      <vt:lpstr>Toux (1)</vt:lpstr>
      <vt:lpstr>Toux (2)</vt:lpstr>
      <vt:lpstr>Évaluation d’un adulte qui tousse (1)</vt:lpstr>
      <vt:lpstr>Évaluation d’un adulte qui tousse (2)</vt:lpstr>
      <vt:lpstr>Évaluation d’un adulte qui tousse (3)</vt:lpstr>
      <vt:lpstr>Prise en charge de la toux chez l’adulte</vt:lpstr>
      <vt:lpstr>Prise en charge de la toux chez un adulte avec des médicaments en vente libre</vt:lpstr>
      <vt:lpstr>Toux chez les enfants de 5 ans et plus jeunes</vt:lpstr>
      <vt:lpstr>Exercice 1 : Fréquence respiratoire (1)</vt:lpstr>
      <vt:lpstr>Exercice 1 : Fréquence respiratoire (2)</vt:lpstr>
      <vt:lpstr>Exercice 1 : Fréquence respiratoire (3)</vt:lpstr>
      <vt:lpstr>Exercice 1 : Fréquence respiratoire (4)</vt:lpstr>
      <vt:lpstr>Exercice 1 : Fréquence respiratoire (5)</vt:lpstr>
      <vt:lpstr>Exercice 1 : Fréquence respiratoire (6)</vt:lpstr>
      <vt:lpstr>Exercice 1 : Fréquence respiratoire (7)</vt:lpstr>
      <vt:lpstr>Respiration rapide</vt:lpstr>
      <vt:lpstr>Exercice 2 : Évaluer la fréquence respiratoire (1)</vt:lpstr>
      <vt:lpstr>Exercice 2 : Évaluer la fréquence respiratoire (2)</vt:lpstr>
      <vt:lpstr>Évaluer la dépression du thorax (enfants &lt; 5 ans)</vt:lpstr>
      <vt:lpstr>Prise en charge de la toux (enfant) (1)</vt:lpstr>
      <vt:lpstr>Prise en charge de la toux (enfant) (2)</vt:lpstr>
      <vt:lpstr>Directives d’orientation (enfant &lt;5 ans)</vt:lpstr>
      <vt:lpstr>Traitement de la toux préalable à l’orientation en présence de dépression du thorax chez un enfant &lt;5 ans.</vt:lpstr>
      <vt:lpstr>Prévention des infections des voies respiratoires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359</cp:revision>
  <dcterms:created xsi:type="dcterms:W3CDTF">2011-09-08T16:26:48Z</dcterms:created>
  <dcterms:modified xsi:type="dcterms:W3CDTF">2019-05-16T16:32:21Z</dcterms:modified>
</cp:coreProperties>
</file>