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309" r:id="rId2"/>
    <p:sldId id="284" r:id="rId3"/>
    <p:sldId id="269" r:id="rId4"/>
    <p:sldId id="281" r:id="rId5"/>
    <p:sldId id="294" r:id="rId6"/>
    <p:sldId id="271" r:id="rId7"/>
    <p:sldId id="270" r:id="rId8"/>
    <p:sldId id="295" r:id="rId9"/>
    <p:sldId id="296" r:id="rId10"/>
    <p:sldId id="304" r:id="rId11"/>
    <p:sldId id="283" r:id="rId12"/>
    <p:sldId id="287" r:id="rId13"/>
    <p:sldId id="297" r:id="rId14"/>
    <p:sldId id="299" r:id="rId15"/>
    <p:sldId id="300" r:id="rId16"/>
    <p:sldId id="301" r:id="rId17"/>
    <p:sldId id="305" r:id="rId18"/>
    <p:sldId id="306" r:id="rId19"/>
    <p:sldId id="302" r:id="rId20"/>
    <p:sldId id="274" r:id="rId21"/>
    <p:sldId id="307" r:id="rId22"/>
    <p:sldId id="273" r:id="rId23"/>
    <p:sldId id="276" r:id="rId24"/>
    <p:sldId id="279" r:id="rId25"/>
    <p:sldId id="280" r:id="rId26"/>
    <p:sldId id="277" r:id="rId27"/>
    <p:sldId id="293" r:id="rId2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dile Bosch" initials="OB" lastIdx="6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A9AE"/>
    <a:srgbClr val="6693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982"/>
    <p:restoredTop sz="86458"/>
  </p:normalViewPr>
  <p:slideViewPr>
    <p:cSldViewPr>
      <p:cViewPr varScale="1">
        <p:scale>
          <a:sx n="98" d="100"/>
          <a:sy n="98" d="100"/>
        </p:scale>
        <p:origin x="157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3712"/>
    </p:cViewPr>
  </p:sorterViewPr>
  <p:notesViewPr>
    <p:cSldViewPr>
      <p:cViewPr varScale="1">
        <p:scale>
          <a:sx n="54" d="100"/>
          <a:sy n="54" d="100"/>
        </p:scale>
        <p:origin x="-2904" y="-10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3B9FF9-5126-4155-B5C3-1CBD7FDCEB75}" type="doc">
      <dgm:prSet loTypeId="urn:microsoft.com/office/officeart/2005/8/layout/hierarchy6" loCatId="hierarchy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FA42A730-2B02-4833-850A-790AE9066398}">
      <dgm:prSet phldrT="[Text]" custT="1"/>
      <dgm:spPr/>
      <dgm:t>
        <a:bodyPr/>
        <a:lstStyle/>
        <a:p>
          <a:r>
            <a:rPr lang="fr-FR" sz="2000" b="1" noProof="0" dirty="0">
              <a:latin typeface="+mj-lt"/>
            </a:rPr>
            <a:t>Causes de la fièvre </a:t>
          </a:r>
        </a:p>
      </dgm:t>
    </dgm:pt>
    <dgm:pt modelId="{C01A31D8-9E81-45E0-A289-1AF92A30134A}" type="parTrans" cxnId="{B92C9DA3-0C54-470A-B589-C88250DBF9EA}">
      <dgm:prSet/>
      <dgm:spPr/>
      <dgm:t>
        <a:bodyPr/>
        <a:lstStyle/>
        <a:p>
          <a:endParaRPr lang="en-US"/>
        </a:p>
      </dgm:t>
    </dgm:pt>
    <dgm:pt modelId="{7F952F49-82EE-4615-9665-C4EF002EC790}" type="sibTrans" cxnId="{B92C9DA3-0C54-470A-B589-C88250DBF9EA}">
      <dgm:prSet/>
      <dgm:spPr/>
      <dgm:t>
        <a:bodyPr/>
        <a:lstStyle/>
        <a:p>
          <a:endParaRPr lang="en-US"/>
        </a:p>
      </dgm:t>
    </dgm:pt>
    <dgm:pt modelId="{E31C2EE6-7098-49F1-9BE6-7C9DAF1AD039}">
      <dgm:prSet phldrT="[Text]" custT="1"/>
      <dgm:spPr/>
      <dgm:t>
        <a:bodyPr/>
        <a:lstStyle/>
        <a:p>
          <a:r>
            <a:rPr lang="fr-FR" sz="1600" b="1" noProof="0" dirty="0">
              <a:latin typeface="+mj-lt"/>
            </a:rPr>
            <a:t>Enfants</a:t>
          </a:r>
        </a:p>
      </dgm:t>
    </dgm:pt>
    <dgm:pt modelId="{1053C2B7-9D53-48AF-BFEC-8875184FABA6}" type="parTrans" cxnId="{0E5EBC45-0DC7-4B64-98FE-6DCF6774C848}">
      <dgm:prSet/>
      <dgm:spPr/>
      <dgm:t>
        <a:bodyPr/>
        <a:lstStyle/>
        <a:p>
          <a:endParaRPr lang="en-US" sz="1400" b="1">
            <a:latin typeface="+mj-lt"/>
          </a:endParaRPr>
        </a:p>
      </dgm:t>
    </dgm:pt>
    <dgm:pt modelId="{07FB3D31-2EEC-401F-9DE0-CD2563FA8ADE}" type="sibTrans" cxnId="{0E5EBC45-0DC7-4B64-98FE-6DCF6774C848}">
      <dgm:prSet/>
      <dgm:spPr/>
      <dgm:t>
        <a:bodyPr/>
        <a:lstStyle/>
        <a:p>
          <a:endParaRPr lang="en-US"/>
        </a:p>
      </dgm:t>
    </dgm:pt>
    <dgm:pt modelId="{613A2574-EA98-49B6-9784-69F4F99FB913}">
      <dgm:prSet phldrT="[Text]" custT="1"/>
      <dgm:spPr/>
      <dgm:t>
        <a:bodyPr/>
        <a:lstStyle/>
        <a:p>
          <a:r>
            <a:rPr lang="fr-FR" sz="1600" b="1" noProof="0" dirty="0">
              <a:latin typeface="+mj-lt"/>
            </a:rPr>
            <a:t>Paludisme </a:t>
          </a:r>
        </a:p>
        <a:p>
          <a:r>
            <a:rPr lang="fr-FR" sz="1600" b="1" noProof="0" dirty="0">
              <a:latin typeface="+mj-lt"/>
            </a:rPr>
            <a:t>Rougeole </a:t>
          </a:r>
        </a:p>
        <a:p>
          <a:r>
            <a:rPr lang="fr-FR" sz="1600" b="1" noProof="0" dirty="0">
              <a:latin typeface="+mj-lt"/>
            </a:rPr>
            <a:t>Varicelle</a:t>
          </a:r>
        </a:p>
        <a:p>
          <a:r>
            <a:rPr lang="fr-FR" sz="1600" b="1" noProof="0" dirty="0">
              <a:latin typeface="+mj-lt"/>
            </a:rPr>
            <a:t>Oreillons</a:t>
          </a:r>
        </a:p>
        <a:p>
          <a:r>
            <a:rPr lang="fr-FR" sz="1600" b="1" noProof="0" dirty="0">
              <a:latin typeface="+mj-lt"/>
            </a:rPr>
            <a:t>Otite</a:t>
          </a:r>
        </a:p>
        <a:p>
          <a:r>
            <a:rPr lang="fr-FR" sz="1600" b="1" noProof="0" dirty="0">
              <a:latin typeface="+mj-lt"/>
            </a:rPr>
            <a:t>Méningite</a:t>
          </a:r>
        </a:p>
        <a:p>
          <a:r>
            <a:rPr lang="fr-FR" sz="1600" b="1" noProof="0" dirty="0">
              <a:latin typeface="+mj-lt"/>
            </a:rPr>
            <a:t>IVRS (par ex., pneumonie) </a:t>
          </a:r>
        </a:p>
      </dgm:t>
    </dgm:pt>
    <dgm:pt modelId="{54354664-B436-4420-A281-C42A7075A18F}" type="parTrans" cxnId="{AB9FBCFD-0D9D-44E8-AFF8-4829F99E6B0D}">
      <dgm:prSet/>
      <dgm:spPr/>
      <dgm:t>
        <a:bodyPr/>
        <a:lstStyle/>
        <a:p>
          <a:endParaRPr lang="en-US" sz="1400" b="1">
            <a:latin typeface="+mj-lt"/>
          </a:endParaRPr>
        </a:p>
      </dgm:t>
    </dgm:pt>
    <dgm:pt modelId="{F2115886-07B9-4916-BFB2-CCF2FCAC5913}" type="sibTrans" cxnId="{AB9FBCFD-0D9D-44E8-AFF8-4829F99E6B0D}">
      <dgm:prSet/>
      <dgm:spPr/>
      <dgm:t>
        <a:bodyPr/>
        <a:lstStyle/>
        <a:p>
          <a:endParaRPr lang="en-US"/>
        </a:p>
      </dgm:t>
    </dgm:pt>
    <dgm:pt modelId="{83307AFF-CDCF-4FE5-92B8-DBED7116F381}">
      <dgm:prSet phldrT="[Text]" custT="1"/>
      <dgm:spPr/>
      <dgm:t>
        <a:bodyPr/>
        <a:lstStyle/>
        <a:p>
          <a:r>
            <a:rPr lang="fr-FR" sz="1600" b="1" noProof="0" dirty="0">
              <a:latin typeface="+mj-lt"/>
            </a:rPr>
            <a:t>Adultes </a:t>
          </a:r>
        </a:p>
      </dgm:t>
    </dgm:pt>
    <dgm:pt modelId="{14AB8648-4DE2-474E-8A9C-AB7B49B2C93D}" type="parTrans" cxnId="{1C5A3065-747A-484B-A5AC-D594B99481A8}">
      <dgm:prSet/>
      <dgm:spPr/>
      <dgm:t>
        <a:bodyPr/>
        <a:lstStyle/>
        <a:p>
          <a:endParaRPr lang="en-US" sz="1400" b="1">
            <a:latin typeface="+mj-lt"/>
          </a:endParaRPr>
        </a:p>
      </dgm:t>
    </dgm:pt>
    <dgm:pt modelId="{BBF51F7E-833F-42C9-9A36-EDAC7B8381E4}" type="sibTrans" cxnId="{1C5A3065-747A-484B-A5AC-D594B99481A8}">
      <dgm:prSet/>
      <dgm:spPr/>
      <dgm:t>
        <a:bodyPr/>
        <a:lstStyle/>
        <a:p>
          <a:endParaRPr lang="en-US"/>
        </a:p>
      </dgm:t>
    </dgm:pt>
    <dgm:pt modelId="{C5880F44-81EB-40A7-8102-2086EE658163}">
      <dgm:prSet phldrT="[Text]" custT="1"/>
      <dgm:spPr/>
      <dgm:t>
        <a:bodyPr/>
        <a:lstStyle/>
        <a:p>
          <a:endParaRPr lang="fr-FR" sz="1400" b="1" noProof="0" dirty="0">
            <a:latin typeface="+mj-lt"/>
          </a:endParaRPr>
        </a:p>
        <a:p>
          <a:r>
            <a:rPr lang="fr-FR" sz="1600" b="1" noProof="0" dirty="0">
              <a:latin typeface="+mj-lt"/>
            </a:rPr>
            <a:t>Paludisme </a:t>
          </a:r>
        </a:p>
        <a:p>
          <a:r>
            <a:rPr lang="fr-FR" sz="1600" b="1" noProof="0" dirty="0">
              <a:latin typeface="+mj-lt"/>
            </a:rPr>
            <a:t>Infections urinaires </a:t>
          </a:r>
        </a:p>
        <a:p>
          <a:r>
            <a:rPr lang="fr-FR" sz="1600" b="1" noProof="0" dirty="0">
              <a:latin typeface="+mj-lt"/>
            </a:rPr>
            <a:t>Amygdalite</a:t>
          </a:r>
        </a:p>
        <a:p>
          <a:r>
            <a:rPr lang="fr-FR" sz="1600" b="1" noProof="0" dirty="0">
              <a:latin typeface="+mj-lt"/>
            </a:rPr>
            <a:t>Pneumonie </a:t>
          </a:r>
        </a:p>
        <a:p>
          <a:r>
            <a:rPr lang="fr-FR" sz="1600" b="1" noProof="0" dirty="0">
              <a:latin typeface="+mj-lt"/>
            </a:rPr>
            <a:t>Typhoïde</a:t>
          </a:r>
        </a:p>
        <a:p>
          <a:r>
            <a:rPr lang="fr-FR" sz="1600" b="1" noProof="0" dirty="0">
              <a:latin typeface="+mj-lt"/>
            </a:rPr>
            <a:t>Brucellose  </a:t>
          </a:r>
        </a:p>
        <a:p>
          <a:r>
            <a:rPr lang="fr-FR" sz="1600" b="1" noProof="0" dirty="0">
              <a:latin typeface="+mj-lt"/>
            </a:rPr>
            <a:t>Méningite </a:t>
          </a:r>
        </a:p>
        <a:p>
          <a:endParaRPr lang="en-US" sz="1400" b="1" dirty="0">
            <a:latin typeface="+mj-lt"/>
          </a:endParaRPr>
        </a:p>
      </dgm:t>
    </dgm:pt>
    <dgm:pt modelId="{F4BE0064-6986-4DE1-89F3-A7F73BBCBD72}" type="parTrans" cxnId="{1CF75A18-AD96-41B6-ABC0-C040D378500F}">
      <dgm:prSet/>
      <dgm:spPr/>
      <dgm:t>
        <a:bodyPr/>
        <a:lstStyle/>
        <a:p>
          <a:endParaRPr lang="en-US" sz="1400" b="1">
            <a:latin typeface="+mj-lt"/>
          </a:endParaRPr>
        </a:p>
      </dgm:t>
    </dgm:pt>
    <dgm:pt modelId="{013C467D-6131-4189-A84E-106FDB7E870E}" type="sibTrans" cxnId="{1CF75A18-AD96-41B6-ABC0-C040D378500F}">
      <dgm:prSet/>
      <dgm:spPr/>
      <dgm:t>
        <a:bodyPr/>
        <a:lstStyle/>
        <a:p>
          <a:endParaRPr lang="en-US"/>
        </a:p>
      </dgm:t>
    </dgm:pt>
    <dgm:pt modelId="{E54227F6-5C6B-48C5-98FE-A318ACD2CD91}" type="pres">
      <dgm:prSet presAssocID="{FD3B9FF9-5126-4155-B5C3-1CBD7FDCEB75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EA7FDC31-E04A-45B2-8C17-84AEEE63DFC1}" type="pres">
      <dgm:prSet presAssocID="{FD3B9FF9-5126-4155-B5C3-1CBD7FDCEB75}" presName="hierFlow" presStyleCnt="0"/>
      <dgm:spPr/>
    </dgm:pt>
    <dgm:pt modelId="{3A6A9A43-53B5-4045-AD8E-5923FADAD89F}" type="pres">
      <dgm:prSet presAssocID="{FD3B9FF9-5126-4155-B5C3-1CBD7FDCEB75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62F224A2-49FB-4F2F-A3D5-7D176AD18632}" type="pres">
      <dgm:prSet presAssocID="{FA42A730-2B02-4833-850A-790AE9066398}" presName="Name14" presStyleCnt="0"/>
      <dgm:spPr/>
    </dgm:pt>
    <dgm:pt modelId="{43EA5833-D995-4FEB-8658-600C0C5983A2}" type="pres">
      <dgm:prSet presAssocID="{FA42A730-2B02-4833-850A-790AE9066398}" presName="level1Shape" presStyleLbl="node0" presStyleIdx="0" presStyleCnt="1" custScaleX="133355" custScaleY="74035">
        <dgm:presLayoutVars>
          <dgm:chPref val="3"/>
        </dgm:presLayoutVars>
      </dgm:prSet>
      <dgm:spPr/>
    </dgm:pt>
    <dgm:pt modelId="{B40F49C7-67B4-4184-899B-AB08949637BC}" type="pres">
      <dgm:prSet presAssocID="{FA42A730-2B02-4833-850A-790AE9066398}" presName="hierChild2" presStyleCnt="0"/>
      <dgm:spPr/>
    </dgm:pt>
    <dgm:pt modelId="{B1750C06-0041-47DD-95B8-93E1EFA7D456}" type="pres">
      <dgm:prSet presAssocID="{1053C2B7-9D53-48AF-BFEC-8875184FABA6}" presName="Name19" presStyleLbl="parChTrans1D2" presStyleIdx="0" presStyleCnt="2"/>
      <dgm:spPr/>
    </dgm:pt>
    <dgm:pt modelId="{C2132D7A-5B3C-4211-9FBC-79786683B3D6}" type="pres">
      <dgm:prSet presAssocID="{E31C2EE6-7098-49F1-9BE6-7C9DAF1AD039}" presName="Name21" presStyleCnt="0"/>
      <dgm:spPr/>
    </dgm:pt>
    <dgm:pt modelId="{FC8971E4-24AC-4365-8967-F95F1B3A48EF}" type="pres">
      <dgm:prSet presAssocID="{E31C2EE6-7098-49F1-9BE6-7C9DAF1AD039}" presName="level2Shape" presStyleLbl="node2" presStyleIdx="0" presStyleCnt="2" custScaleX="85940" custScaleY="52630"/>
      <dgm:spPr/>
    </dgm:pt>
    <dgm:pt modelId="{E8A278E2-70B3-4897-B008-87EF02428A4B}" type="pres">
      <dgm:prSet presAssocID="{E31C2EE6-7098-49F1-9BE6-7C9DAF1AD039}" presName="hierChild3" presStyleCnt="0"/>
      <dgm:spPr/>
    </dgm:pt>
    <dgm:pt modelId="{C5BE98BD-B8C5-4A31-B5E6-59F1ED7F4D21}" type="pres">
      <dgm:prSet presAssocID="{54354664-B436-4420-A281-C42A7075A18F}" presName="Name19" presStyleLbl="parChTrans1D3" presStyleIdx="0" presStyleCnt="2"/>
      <dgm:spPr/>
    </dgm:pt>
    <dgm:pt modelId="{E76DA81A-546B-47E9-965E-DF2CB270FD55}" type="pres">
      <dgm:prSet presAssocID="{613A2574-EA98-49B6-9784-69F4F99FB913}" presName="Name21" presStyleCnt="0"/>
      <dgm:spPr/>
    </dgm:pt>
    <dgm:pt modelId="{4FC69717-B24B-4EDE-8C92-0F4EDBD121C5}" type="pres">
      <dgm:prSet presAssocID="{613A2574-EA98-49B6-9784-69F4F99FB913}" presName="level2Shape" presStyleLbl="node3" presStyleIdx="0" presStyleCnt="2" custScaleX="237537" custScaleY="235294"/>
      <dgm:spPr/>
    </dgm:pt>
    <dgm:pt modelId="{83CB5838-464E-46E4-87DA-0DAF7581F558}" type="pres">
      <dgm:prSet presAssocID="{613A2574-EA98-49B6-9784-69F4F99FB913}" presName="hierChild3" presStyleCnt="0"/>
      <dgm:spPr/>
    </dgm:pt>
    <dgm:pt modelId="{1C949948-1272-49CE-A512-ED80FA3A0D48}" type="pres">
      <dgm:prSet presAssocID="{14AB8648-4DE2-474E-8A9C-AB7B49B2C93D}" presName="Name19" presStyleLbl="parChTrans1D2" presStyleIdx="1" presStyleCnt="2"/>
      <dgm:spPr/>
    </dgm:pt>
    <dgm:pt modelId="{4989079A-C563-484F-89CE-2FC5C1E9A16F}" type="pres">
      <dgm:prSet presAssocID="{83307AFF-CDCF-4FE5-92B8-DBED7116F381}" presName="Name21" presStyleCnt="0"/>
      <dgm:spPr/>
    </dgm:pt>
    <dgm:pt modelId="{1C70FA11-D431-42C5-9A1A-B19766B922B5}" type="pres">
      <dgm:prSet presAssocID="{83307AFF-CDCF-4FE5-92B8-DBED7116F381}" presName="level2Shape" presStyleLbl="node2" presStyleIdx="1" presStyleCnt="2" custScaleX="91523" custScaleY="52630"/>
      <dgm:spPr/>
    </dgm:pt>
    <dgm:pt modelId="{AAC72A24-E589-4929-BA07-A3E0E76A10C6}" type="pres">
      <dgm:prSet presAssocID="{83307AFF-CDCF-4FE5-92B8-DBED7116F381}" presName="hierChild3" presStyleCnt="0"/>
      <dgm:spPr/>
    </dgm:pt>
    <dgm:pt modelId="{9F321759-6862-4810-BD6D-71A5E1C5FB1D}" type="pres">
      <dgm:prSet presAssocID="{F4BE0064-6986-4DE1-89F3-A7F73BBCBD72}" presName="Name19" presStyleLbl="parChTrans1D3" presStyleIdx="1" presStyleCnt="2"/>
      <dgm:spPr/>
    </dgm:pt>
    <dgm:pt modelId="{3A03E179-D0CA-413B-ACBF-56323BEAAA0A}" type="pres">
      <dgm:prSet presAssocID="{C5880F44-81EB-40A7-8102-2086EE658163}" presName="Name21" presStyleCnt="0"/>
      <dgm:spPr/>
    </dgm:pt>
    <dgm:pt modelId="{391A938A-0244-4993-9C86-26BB80524FDF}" type="pres">
      <dgm:prSet presAssocID="{C5880F44-81EB-40A7-8102-2086EE658163}" presName="level2Shape" presStyleLbl="node3" presStyleIdx="1" presStyleCnt="2" custScaleX="262220" custScaleY="238226"/>
      <dgm:spPr/>
    </dgm:pt>
    <dgm:pt modelId="{C48B555F-CF7A-4EEE-A39E-03770595E741}" type="pres">
      <dgm:prSet presAssocID="{C5880F44-81EB-40A7-8102-2086EE658163}" presName="hierChild3" presStyleCnt="0"/>
      <dgm:spPr/>
    </dgm:pt>
    <dgm:pt modelId="{02A01045-1369-4450-BB51-6CD263BD1D08}" type="pres">
      <dgm:prSet presAssocID="{FD3B9FF9-5126-4155-B5C3-1CBD7FDCEB75}" presName="bgShapesFlow" presStyleCnt="0"/>
      <dgm:spPr/>
    </dgm:pt>
  </dgm:ptLst>
  <dgm:cxnLst>
    <dgm:cxn modelId="{B688A703-FA8A-47A4-9A4F-47D920A22E94}" type="presOf" srcId="{83307AFF-CDCF-4FE5-92B8-DBED7116F381}" destId="{1C70FA11-D431-42C5-9A1A-B19766B922B5}" srcOrd="0" destOrd="0" presId="urn:microsoft.com/office/officeart/2005/8/layout/hierarchy6"/>
    <dgm:cxn modelId="{1CF75A18-AD96-41B6-ABC0-C040D378500F}" srcId="{83307AFF-CDCF-4FE5-92B8-DBED7116F381}" destId="{C5880F44-81EB-40A7-8102-2086EE658163}" srcOrd="0" destOrd="0" parTransId="{F4BE0064-6986-4DE1-89F3-A7F73BBCBD72}" sibTransId="{013C467D-6131-4189-A84E-106FDB7E870E}"/>
    <dgm:cxn modelId="{21273F61-D5C9-402C-B0E2-AF68A0E75F94}" type="presOf" srcId="{1053C2B7-9D53-48AF-BFEC-8875184FABA6}" destId="{B1750C06-0041-47DD-95B8-93E1EFA7D456}" srcOrd="0" destOrd="0" presId="urn:microsoft.com/office/officeart/2005/8/layout/hierarchy6"/>
    <dgm:cxn modelId="{1C5A3065-747A-484B-A5AC-D594B99481A8}" srcId="{FA42A730-2B02-4833-850A-790AE9066398}" destId="{83307AFF-CDCF-4FE5-92B8-DBED7116F381}" srcOrd="1" destOrd="0" parTransId="{14AB8648-4DE2-474E-8A9C-AB7B49B2C93D}" sibTransId="{BBF51F7E-833F-42C9-9A36-EDAC7B8381E4}"/>
    <dgm:cxn modelId="{0E5EBC45-0DC7-4B64-98FE-6DCF6774C848}" srcId="{FA42A730-2B02-4833-850A-790AE9066398}" destId="{E31C2EE6-7098-49F1-9BE6-7C9DAF1AD039}" srcOrd="0" destOrd="0" parTransId="{1053C2B7-9D53-48AF-BFEC-8875184FABA6}" sibTransId="{07FB3D31-2EEC-401F-9DE0-CD2563FA8ADE}"/>
    <dgm:cxn modelId="{67324E6D-6D47-4A4D-A2F1-3B0BADE1A3F8}" type="presOf" srcId="{FA42A730-2B02-4833-850A-790AE9066398}" destId="{43EA5833-D995-4FEB-8658-600C0C5983A2}" srcOrd="0" destOrd="0" presId="urn:microsoft.com/office/officeart/2005/8/layout/hierarchy6"/>
    <dgm:cxn modelId="{3FA7A66D-8735-4AB2-99BA-72E72A715CAB}" type="presOf" srcId="{613A2574-EA98-49B6-9784-69F4F99FB913}" destId="{4FC69717-B24B-4EDE-8C92-0F4EDBD121C5}" srcOrd="0" destOrd="0" presId="urn:microsoft.com/office/officeart/2005/8/layout/hierarchy6"/>
    <dgm:cxn modelId="{B92C9DA3-0C54-470A-B589-C88250DBF9EA}" srcId="{FD3B9FF9-5126-4155-B5C3-1CBD7FDCEB75}" destId="{FA42A730-2B02-4833-850A-790AE9066398}" srcOrd="0" destOrd="0" parTransId="{C01A31D8-9E81-45E0-A289-1AF92A30134A}" sibTransId="{7F952F49-82EE-4615-9665-C4EF002EC790}"/>
    <dgm:cxn modelId="{F2B878AE-CD98-4953-BF3F-935E3A3E9630}" type="presOf" srcId="{FD3B9FF9-5126-4155-B5C3-1CBD7FDCEB75}" destId="{E54227F6-5C6B-48C5-98FE-A318ACD2CD91}" srcOrd="0" destOrd="0" presId="urn:microsoft.com/office/officeart/2005/8/layout/hierarchy6"/>
    <dgm:cxn modelId="{9E0DF9C7-10C9-4424-97B5-0A9B265371B8}" type="presOf" srcId="{14AB8648-4DE2-474E-8A9C-AB7B49B2C93D}" destId="{1C949948-1272-49CE-A512-ED80FA3A0D48}" srcOrd="0" destOrd="0" presId="urn:microsoft.com/office/officeart/2005/8/layout/hierarchy6"/>
    <dgm:cxn modelId="{A1804CDE-10E3-4139-8D80-3609AEFA5504}" type="presOf" srcId="{F4BE0064-6986-4DE1-89F3-A7F73BBCBD72}" destId="{9F321759-6862-4810-BD6D-71A5E1C5FB1D}" srcOrd="0" destOrd="0" presId="urn:microsoft.com/office/officeart/2005/8/layout/hierarchy6"/>
    <dgm:cxn modelId="{8E59A1ED-9A4F-4E3B-A6CC-008E92AFC039}" type="presOf" srcId="{54354664-B436-4420-A281-C42A7075A18F}" destId="{C5BE98BD-B8C5-4A31-B5E6-59F1ED7F4D21}" srcOrd="0" destOrd="0" presId="urn:microsoft.com/office/officeart/2005/8/layout/hierarchy6"/>
    <dgm:cxn modelId="{ACDEAAF3-9990-47F5-B276-89F10EA836EE}" type="presOf" srcId="{E31C2EE6-7098-49F1-9BE6-7C9DAF1AD039}" destId="{FC8971E4-24AC-4365-8967-F95F1B3A48EF}" srcOrd="0" destOrd="0" presId="urn:microsoft.com/office/officeart/2005/8/layout/hierarchy6"/>
    <dgm:cxn modelId="{AB9FBCFD-0D9D-44E8-AFF8-4829F99E6B0D}" srcId="{E31C2EE6-7098-49F1-9BE6-7C9DAF1AD039}" destId="{613A2574-EA98-49B6-9784-69F4F99FB913}" srcOrd="0" destOrd="0" parTransId="{54354664-B436-4420-A281-C42A7075A18F}" sibTransId="{F2115886-07B9-4916-BFB2-CCF2FCAC5913}"/>
    <dgm:cxn modelId="{3C96E1FD-39BE-4FD9-B8B0-C4E2D2E66DF3}" type="presOf" srcId="{C5880F44-81EB-40A7-8102-2086EE658163}" destId="{391A938A-0244-4993-9C86-26BB80524FDF}" srcOrd="0" destOrd="0" presId="urn:microsoft.com/office/officeart/2005/8/layout/hierarchy6"/>
    <dgm:cxn modelId="{56468365-4F4F-4A59-84EE-FEF2EAFC1F15}" type="presParOf" srcId="{E54227F6-5C6B-48C5-98FE-A318ACD2CD91}" destId="{EA7FDC31-E04A-45B2-8C17-84AEEE63DFC1}" srcOrd="0" destOrd="0" presId="urn:microsoft.com/office/officeart/2005/8/layout/hierarchy6"/>
    <dgm:cxn modelId="{716FA031-840A-45CD-BA36-6A7600F2EE3C}" type="presParOf" srcId="{EA7FDC31-E04A-45B2-8C17-84AEEE63DFC1}" destId="{3A6A9A43-53B5-4045-AD8E-5923FADAD89F}" srcOrd="0" destOrd="0" presId="urn:microsoft.com/office/officeart/2005/8/layout/hierarchy6"/>
    <dgm:cxn modelId="{99BA75E1-3F91-4B63-B3A1-4FD3ED757F39}" type="presParOf" srcId="{3A6A9A43-53B5-4045-AD8E-5923FADAD89F}" destId="{62F224A2-49FB-4F2F-A3D5-7D176AD18632}" srcOrd="0" destOrd="0" presId="urn:microsoft.com/office/officeart/2005/8/layout/hierarchy6"/>
    <dgm:cxn modelId="{C41F80B2-61CB-44C6-B561-2B8785969A10}" type="presParOf" srcId="{62F224A2-49FB-4F2F-A3D5-7D176AD18632}" destId="{43EA5833-D995-4FEB-8658-600C0C5983A2}" srcOrd="0" destOrd="0" presId="urn:microsoft.com/office/officeart/2005/8/layout/hierarchy6"/>
    <dgm:cxn modelId="{4EBC509B-8B6B-423F-A522-1D2A2C60848B}" type="presParOf" srcId="{62F224A2-49FB-4F2F-A3D5-7D176AD18632}" destId="{B40F49C7-67B4-4184-899B-AB08949637BC}" srcOrd="1" destOrd="0" presId="urn:microsoft.com/office/officeart/2005/8/layout/hierarchy6"/>
    <dgm:cxn modelId="{382CE813-CD41-427B-B1F2-664D8EE2069F}" type="presParOf" srcId="{B40F49C7-67B4-4184-899B-AB08949637BC}" destId="{B1750C06-0041-47DD-95B8-93E1EFA7D456}" srcOrd="0" destOrd="0" presId="urn:microsoft.com/office/officeart/2005/8/layout/hierarchy6"/>
    <dgm:cxn modelId="{79844409-DA65-42FC-A5A0-73D1B5358A83}" type="presParOf" srcId="{B40F49C7-67B4-4184-899B-AB08949637BC}" destId="{C2132D7A-5B3C-4211-9FBC-79786683B3D6}" srcOrd="1" destOrd="0" presId="urn:microsoft.com/office/officeart/2005/8/layout/hierarchy6"/>
    <dgm:cxn modelId="{D149C3D9-255C-45F7-BF15-0389B846D4D5}" type="presParOf" srcId="{C2132D7A-5B3C-4211-9FBC-79786683B3D6}" destId="{FC8971E4-24AC-4365-8967-F95F1B3A48EF}" srcOrd="0" destOrd="0" presId="urn:microsoft.com/office/officeart/2005/8/layout/hierarchy6"/>
    <dgm:cxn modelId="{879EBA07-10E5-47C4-BAB2-6DCB792F9C28}" type="presParOf" srcId="{C2132D7A-5B3C-4211-9FBC-79786683B3D6}" destId="{E8A278E2-70B3-4897-B008-87EF02428A4B}" srcOrd="1" destOrd="0" presId="urn:microsoft.com/office/officeart/2005/8/layout/hierarchy6"/>
    <dgm:cxn modelId="{EF7CC91B-B4EC-4930-8C49-45778BFDEFFE}" type="presParOf" srcId="{E8A278E2-70B3-4897-B008-87EF02428A4B}" destId="{C5BE98BD-B8C5-4A31-B5E6-59F1ED7F4D21}" srcOrd="0" destOrd="0" presId="urn:microsoft.com/office/officeart/2005/8/layout/hierarchy6"/>
    <dgm:cxn modelId="{1F682878-AE81-48BF-84EF-B78977A2B6DA}" type="presParOf" srcId="{E8A278E2-70B3-4897-B008-87EF02428A4B}" destId="{E76DA81A-546B-47E9-965E-DF2CB270FD55}" srcOrd="1" destOrd="0" presId="urn:microsoft.com/office/officeart/2005/8/layout/hierarchy6"/>
    <dgm:cxn modelId="{52541764-AA76-40CA-9A40-1E5BD17F7DB3}" type="presParOf" srcId="{E76DA81A-546B-47E9-965E-DF2CB270FD55}" destId="{4FC69717-B24B-4EDE-8C92-0F4EDBD121C5}" srcOrd="0" destOrd="0" presId="urn:microsoft.com/office/officeart/2005/8/layout/hierarchy6"/>
    <dgm:cxn modelId="{8F0F68F0-9F5E-42EE-85E7-BE1F50DD43A7}" type="presParOf" srcId="{E76DA81A-546B-47E9-965E-DF2CB270FD55}" destId="{83CB5838-464E-46E4-87DA-0DAF7581F558}" srcOrd="1" destOrd="0" presId="urn:microsoft.com/office/officeart/2005/8/layout/hierarchy6"/>
    <dgm:cxn modelId="{BF6556F4-1CAE-4D8C-B739-80DF99535014}" type="presParOf" srcId="{B40F49C7-67B4-4184-899B-AB08949637BC}" destId="{1C949948-1272-49CE-A512-ED80FA3A0D48}" srcOrd="2" destOrd="0" presId="urn:microsoft.com/office/officeart/2005/8/layout/hierarchy6"/>
    <dgm:cxn modelId="{2DD95E51-3F46-4A45-8904-8DBEBC107F7D}" type="presParOf" srcId="{B40F49C7-67B4-4184-899B-AB08949637BC}" destId="{4989079A-C563-484F-89CE-2FC5C1E9A16F}" srcOrd="3" destOrd="0" presId="urn:microsoft.com/office/officeart/2005/8/layout/hierarchy6"/>
    <dgm:cxn modelId="{EA895901-4F51-4D5C-837C-065EB50A888F}" type="presParOf" srcId="{4989079A-C563-484F-89CE-2FC5C1E9A16F}" destId="{1C70FA11-D431-42C5-9A1A-B19766B922B5}" srcOrd="0" destOrd="0" presId="urn:microsoft.com/office/officeart/2005/8/layout/hierarchy6"/>
    <dgm:cxn modelId="{A5184B85-D879-498E-B7BD-77FA9DA34957}" type="presParOf" srcId="{4989079A-C563-484F-89CE-2FC5C1E9A16F}" destId="{AAC72A24-E589-4929-BA07-A3E0E76A10C6}" srcOrd="1" destOrd="0" presId="urn:microsoft.com/office/officeart/2005/8/layout/hierarchy6"/>
    <dgm:cxn modelId="{E2158C7A-0A60-4CFB-9F15-6E43B9C595AA}" type="presParOf" srcId="{AAC72A24-E589-4929-BA07-A3E0E76A10C6}" destId="{9F321759-6862-4810-BD6D-71A5E1C5FB1D}" srcOrd="0" destOrd="0" presId="urn:microsoft.com/office/officeart/2005/8/layout/hierarchy6"/>
    <dgm:cxn modelId="{B4F8A347-8C65-4A78-B70C-6E339A017DA1}" type="presParOf" srcId="{AAC72A24-E589-4929-BA07-A3E0E76A10C6}" destId="{3A03E179-D0CA-413B-ACBF-56323BEAAA0A}" srcOrd="1" destOrd="0" presId="urn:microsoft.com/office/officeart/2005/8/layout/hierarchy6"/>
    <dgm:cxn modelId="{D58DE7DC-D99D-4021-A386-90F59065DEEE}" type="presParOf" srcId="{3A03E179-D0CA-413B-ACBF-56323BEAAA0A}" destId="{391A938A-0244-4993-9C86-26BB80524FDF}" srcOrd="0" destOrd="0" presId="urn:microsoft.com/office/officeart/2005/8/layout/hierarchy6"/>
    <dgm:cxn modelId="{991DCFAD-E75F-4057-8DC8-2F40124F6B20}" type="presParOf" srcId="{3A03E179-D0CA-413B-ACBF-56323BEAAA0A}" destId="{C48B555F-CF7A-4EEE-A39E-03770595E741}" srcOrd="1" destOrd="0" presId="urn:microsoft.com/office/officeart/2005/8/layout/hierarchy6"/>
    <dgm:cxn modelId="{8C387E9C-9689-4014-A74A-9FDC0B1AD270}" type="presParOf" srcId="{E54227F6-5C6B-48C5-98FE-A318ACD2CD91}" destId="{02A01045-1369-4450-BB51-6CD263BD1D08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EA5833-D995-4FEB-8658-600C0C5983A2}">
      <dsp:nvSpPr>
        <dsp:cNvPr id="0" name=""/>
        <dsp:cNvSpPr/>
      </dsp:nvSpPr>
      <dsp:spPr>
        <a:xfrm>
          <a:off x="2893775" y="144308"/>
          <a:ext cx="1994422" cy="73816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b="1" kern="1200" noProof="0" dirty="0">
              <a:latin typeface="+mj-lt"/>
            </a:rPr>
            <a:t>Causes de la fièvre </a:t>
          </a:r>
        </a:p>
      </dsp:txBody>
      <dsp:txXfrm>
        <a:off x="2915395" y="165928"/>
        <a:ext cx="1951182" cy="694925"/>
      </dsp:txXfrm>
    </dsp:sp>
    <dsp:sp modelId="{B1750C06-0041-47DD-95B8-93E1EFA7D456}">
      <dsp:nvSpPr>
        <dsp:cNvPr id="0" name=""/>
        <dsp:cNvSpPr/>
      </dsp:nvSpPr>
      <dsp:spPr>
        <a:xfrm>
          <a:off x="1777217" y="882474"/>
          <a:ext cx="2113769" cy="398819"/>
        </a:xfrm>
        <a:custGeom>
          <a:avLst/>
          <a:gdLst/>
          <a:ahLst/>
          <a:cxnLst/>
          <a:rect l="0" t="0" r="0" b="0"/>
          <a:pathLst>
            <a:path>
              <a:moveTo>
                <a:pt x="2113769" y="0"/>
              </a:moveTo>
              <a:lnTo>
                <a:pt x="2113769" y="199409"/>
              </a:lnTo>
              <a:lnTo>
                <a:pt x="0" y="199409"/>
              </a:lnTo>
              <a:lnTo>
                <a:pt x="0" y="39881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8971E4-24AC-4365-8967-F95F1B3A48EF}">
      <dsp:nvSpPr>
        <dsp:cNvPr id="0" name=""/>
        <dsp:cNvSpPr/>
      </dsp:nvSpPr>
      <dsp:spPr>
        <a:xfrm>
          <a:off x="1134569" y="1281293"/>
          <a:ext cx="1285296" cy="52474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kern="1200" noProof="0" dirty="0">
              <a:latin typeface="+mj-lt"/>
            </a:rPr>
            <a:t>Enfants</a:t>
          </a:r>
        </a:p>
      </dsp:txBody>
      <dsp:txXfrm>
        <a:off x="1149938" y="1296662"/>
        <a:ext cx="1254558" cy="494009"/>
      </dsp:txXfrm>
    </dsp:sp>
    <dsp:sp modelId="{C5BE98BD-B8C5-4A31-B5E6-59F1ED7F4D21}">
      <dsp:nvSpPr>
        <dsp:cNvPr id="0" name=""/>
        <dsp:cNvSpPr/>
      </dsp:nvSpPr>
      <dsp:spPr>
        <a:xfrm>
          <a:off x="1731497" y="1806040"/>
          <a:ext cx="91440" cy="39881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9881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C69717-B24B-4EDE-8C92-0F4EDBD121C5}">
      <dsp:nvSpPr>
        <dsp:cNvPr id="0" name=""/>
        <dsp:cNvSpPr/>
      </dsp:nvSpPr>
      <dsp:spPr>
        <a:xfrm>
          <a:off x="946" y="2204860"/>
          <a:ext cx="3552541" cy="234599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kern="1200" noProof="0" dirty="0">
              <a:latin typeface="+mj-lt"/>
            </a:rPr>
            <a:t>Paludisme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kern="1200" noProof="0" dirty="0">
              <a:latin typeface="+mj-lt"/>
            </a:rPr>
            <a:t>Rougeole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kern="1200" noProof="0" dirty="0">
              <a:latin typeface="+mj-lt"/>
            </a:rPr>
            <a:t>Varicelle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kern="1200" noProof="0" dirty="0">
              <a:latin typeface="+mj-lt"/>
            </a:rPr>
            <a:t>Oreillons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kern="1200" noProof="0" dirty="0">
              <a:latin typeface="+mj-lt"/>
            </a:rPr>
            <a:t>Otite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kern="1200" noProof="0" dirty="0">
              <a:latin typeface="+mj-lt"/>
            </a:rPr>
            <a:t>Méningite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kern="1200" noProof="0" dirty="0">
              <a:latin typeface="+mj-lt"/>
            </a:rPr>
            <a:t>IVRS (par ex., pneumonie) </a:t>
          </a:r>
        </a:p>
      </dsp:txBody>
      <dsp:txXfrm>
        <a:off x="69658" y="2273572"/>
        <a:ext cx="3415117" cy="2208572"/>
      </dsp:txXfrm>
    </dsp:sp>
    <dsp:sp modelId="{1C949948-1272-49CE-A512-ED80FA3A0D48}">
      <dsp:nvSpPr>
        <dsp:cNvPr id="0" name=""/>
        <dsp:cNvSpPr/>
      </dsp:nvSpPr>
      <dsp:spPr>
        <a:xfrm>
          <a:off x="3890986" y="882474"/>
          <a:ext cx="2072020" cy="3988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9409"/>
              </a:lnTo>
              <a:lnTo>
                <a:pt x="2072020" y="199409"/>
              </a:lnTo>
              <a:lnTo>
                <a:pt x="2072020" y="39881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70FA11-D431-42C5-9A1A-B19766B922B5}">
      <dsp:nvSpPr>
        <dsp:cNvPr id="0" name=""/>
        <dsp:cNvSpPr/>
      </dsp:nvSpPr>
      <dsp:spPr>
        <a:xfrm>
          <a:off x="5278609" y="1281293"/>
          <a:ext cx="1368794" cy="52474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kern="1200" noProof="0" dirty="0">
              <a:latin typeface="+mj-lt"/>
            </a:rPr>
            <a:t>Adultes </a:t>
          </a:r>
        </a:p>
      </dsp:txBody>
      <dsp:txXfrm>
        <a:off x="5293978" y="1296662"/>
        <a:ext cx="1338056" cy="494009"/>
      </dsp:txXfrm>
    </dsp:sp>
    <dsp:sp modelId="{9F321759-6862-4810-BD6D-71A5E1C5FB1D}">
      <dsp:nvSpPr>
        <dsp:cNvPr id="0" name=""/>
        <dsp:cNvSpPr/>
      </dsp:nvSpPr>
      <dsp:spPr>
        <a:xfrm>
          <a:off x="5917286" y="1806040"/>
          <a:ext cx="91440" cy="39881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9881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1A938A-0244-4993-9C86-26BB80524FDF}">
      <dsp:nvSpPr>
        <dsp:cNvPr id="0" name=""/>
        <dsp:cNvSpPr/>
      </dsp:nvSpPr>
      <dsp:spPr>
        <a:xfrm>
          <a:off x="4002159" y="2204860"/>
          <a:ext cx="3921693" cy="237523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400" b="1" kern="1200" noProof="0" dirty="0">
            <a:latin typeface="+mj-lt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kern="1200" noProof="0" dirty="0">
              <a:latin typeface="+mj-lt"/>
            </a:rPr>
            <a:t>Paludisme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kern="1200" noProof="0" dirty="0">
              <a:latin typeface="+mj-lt"/>
            </a:rPr>
            <a:t>Infections urinaires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kern="1200" noProof="0" dirty="0">
              <a:latin typeface="+mj-lt"/>
            </a:rPr>
            <a:t>Amygdalite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kern="1200" noProof="0" dirty="0">
              <a:latin typeface="+mj-lt"/>
            </a:rPr>
            <a:t>Pneumonie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kern="1200" noProof="0" dirty="0">
              <a:latin typeface="+mj-lt"/>
            </a:rPr>
            <a:t>Typhoïde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kern="1200" noProof="0" dirty="0">
              <a:latin typeface="+mj-lt"/>
            </a:rPr>
            <a:t>Brucellose 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kern="1200" noProof="0" dirty="0">
              <a:latin typeface="+mj-lt"/>
            </a:rPr>
            <a:t>Méningite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b="1" kern="1200" dirty="0">
            <a:latin typeface="+mj-lt"/>
          </a:endParaRPr>
        </a:p>
      </dsp:txBody>
      <dsp:txXfrm>
        <a:off x="4071727" y="2274428"/>
        <a:ext cx="3782557" cy="22360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425C515-EBF0-41D8-96E7-2D26706DEA83}" type="datetimeFigureOut">
              <a:rPr lang="en-US" smtClean="0"/>
              <a:pPr/>
              <a:t>5/16/2019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E4862D2-E401-4925-A83B-5A1C6DEB95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89358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DE52986-1C2D-4CA3-8B26-FA33DF440027}" type="datetimeFigureOut">
              <a:rPr lang="en-US" smtClean="0"/>
              <a:pPr/>
              <a:t>5/16/2019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2925BE5-7870-46CA-91C3-248EB75C194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3859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925BE5-7870-46CA-91C3-248EB75C1948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01315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925BE5-7870-46CA-91C3-248EB75C1948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603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8600" y="1066801"/>
            <a:ext cx="8686800" cy="1447799"/>
          </a:xfrm>
          <a:solidFill>
            <a:schemeClr val="bg2">
              <a:lumMod val="25000"/>
            </a:schemeClr>
          </a:solidFill>
        </p:spPr>
        <p:txBody>
          <a:bodyPr/>
          <a:lstStyle>
            <a:lvl1pPr algn="ctr">
              <a:defRPr b="1" i="1" baseline="0">
                <a:solidFill>
                  <a:schemeClr val="bg2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dirty="0"/>
              <a:t>Accredited Drug Shops Training</a:t>
            </a:r>
            <a:br>
              <a:rPr lang="en-US" dirty="0"/>
            </a:br>
            <a:r>
              <a:rPr lang="en-US" dirty="0"/>
              <a:t>Uganda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43000" y="3048000"/>
            <a:ext cx="7620000" cy="1219200"/>
          </a:xfrm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>
            <a:lvl1pPr marL="0" indent="0" algn="l">
              <a:buNone/>
              <a:defRPr sz="3200" b="1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Gastro Intestinal Tract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762000" y="2590800"/>
            <a:ext cx="8382000" cy="0"/>
          </a:xfrm>
          <a:prstGeom prst="line">
            <a:avLst/>
          </a:prstGeom>
          <a:ln w="38100">
            <a:solidFill>
              <a:srgbClr val="7AA9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924800" cy="4419599"/>
          </a:xfrm>
        </p:spPr>
        <p:txBody>
          <a:bodyPr/>
          <a:lstStyle>
            <a:lvl2pPr>
              <a:buFont typeface="Courier New" pitchFamily="49" charset="0"/>
              <a:buChar char="o"/>
              <a:defRPr/>
            </a:lvl2pPr>
            <a:lvl3pPr>
              <a:buNone/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27797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27797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57400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574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Accredited Drug Shops Training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1"/>
            <a:ext cx="78486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Gastro Intestinal tract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066801"/>
            <a:ext cx="8686800" cy="1676399"/>
          </a:xfrm>
          <a:solidFill>
            <a:schemeClr val="accent3">
              <a:lumMod val="50000"/>
            </a:schemeClr>
          </a:solidFill>
        </p:spPr>
        <p:txBody>
          <a:bodyPr>
            <a:normAutofit fontScale="90000"/>
          </a:bodyPr>
          <a:lstStyle/>
          <a:p>
            <a:r>
              <a:rPr lang="fr-FR" altLang="en-US" i="0" dirty="0">
                <a:ea typeface="Arial" charset="0"/>
                <a:cs typeface="Arial" charset="0"/>
              </a:rPr>
              <a:t>Formation pour les dépôts de vente de médicaments accrédités </a:t>
            </a:r>
            <a:br>
              <a:rPr lang="fr-FR" dirty="0"/>
            </a:br>
            <a:r>
              <a:rPr lang="fr-FR" dirty="0"/>
              <a:t>Ouganda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895599"/>
            <a:ext cx="7620000" cy="1400175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fr-FR" sz="4400" dirty="0">
                <a:solidFill>
                  <a:schemeClr val="bg1"/>
                </a:solidFill>
              </a:rPr>
              <a:t>Module 3 : Session 7</a:t>
            </a:r>
          </a:p>
          <a:p>
            <a:pPr algn="ctr"/>
            <a:r>
              <a:rPr lang="fr-FR" sz="4400" dirty="0">
                <a:solidFill>
                  <a:schemeClr val="bg1"/>
                </a:solidFill>
              </a:rPr>
              <a:t>Prise en charge de la fièvre et la douleur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71292" y="4295775"/>
            <a:ext cx="2419350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5"/>
          <p:cNvGrpSpPr/>
          <p:nvPr/>
        </p:nvGrpSpPr>
        <p:grpSpPr>
          <a:xfrm>
            <a:off x="578246" y="5544002"/>
            <a:ext cx="3052635" cy="953388"/>
            <a:chOff x="553715" y="5257800"/>
            <a:chExt cx="3052635" cy="95338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715" y="5257800"/>
              <a:ext cx="1170399" cy="953388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1200" y="5750039"/>
              <a:ext cx="1625150" cy="46114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799133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7"/>
            <a:ext cx="8153400" cy="1173163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fr-FR" sz="4000" dirty="0"/>
              <a:t>Évaluation du client </a:t>
            </a:r>
            <a:r>
              <a:rPr lang="fr-FR" sz="4000" b="0" noProof="0" dirty="0"/>
              <a:t>(3)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385279500"/>
              </p:ext>
            </p:extLst>
          </p:nvPr>
        </p:nvGraphicFramePr>
        <p:xfrm>
          <a:off x="838200" y="1600201"/>
          <a:ext cx="7620000" cy="413537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214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985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049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b="1" i="0" noProof="0" dirty="0">
                          <a:latin typeface="+mn-lt"/>
                        </a:rPr>
                        <a:t>Questions à poser </a:t>
                      </a:r>
                      <a:endParaRPr lang="fr-FR" sz="1800" b="1" i="0" noProof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b="1" i="0" noProof="0" dirty="0">
                          <a:latin typeface="+mn-lt"/>
                        </a:rPr>
                        <a:t>Remarques  </a:t>
                      </a:r>
                      <a:endParaRPr lang="fr-FR" sz="1800" b="1" i="0" noProof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5189">
                <a:tc>
                  <a:txBody>
                    <a:bodyPr/>
                    <a:lstStyle/>
                    <a:p>
                      <a:pPr marL="457200" marR="0" indent="-4572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8"/>
                      </a:pPr>
                      <a:r>
                        <a:rPr lang="fr-FR" sz="180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Quel traitement vous a-t-on administré jusqu’à présent ?</a:t>
                      </a:r>
                      <a:r>
                        <a:rPr lang="fr-FR" sz="2000" noProof="0" dirty="0">
                          <a:effectLst/>
                        </a:rPr>
                        <a:t> </a:t>
                      </a:r>
                      <a:endParaRPr lang="fr-FR" sz="2000" b="0" noProof="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80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Permet de connaître le choix de médicament à administrer.</a:t>
                      </a:r>
                      <a:r>
                        <a:rPr lang="fr-FR" sz="2000" noProof="0" dirty="0">
                          <a:effectLst/>
                        </a:rPr>
                        <a:t> </a:t>
                      </a: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80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Peut mener à une orientation.</a:t>
                      </a:r>
                      <a:r>
                        <a:rPr lang="fr-FR" sz="2000" noProof="0" dirty="0">
                          <a:effectLst/>
                        </a:rPr>
                        <a:t> </a:t>
                      </a:r>
                      <a:endParaRPr lang="fr-FR" sz="2000" noProof="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1186">
                <a:tc gridSpan="2">
                  <a:txBody>
                    <a:bodyPr/>
                    <a:lstStyle/>
                    <a:p>
                      <a:pPr marL="0" marR="0" indent="0" algn="l" defTabSz="914400" rtl="0" eaLnBrk="1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fr-FR" sz="1800" b="1" i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Si le client est un enfant :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09410">
                <a:tc gridSpan="2">
                  <a:txBody>
                    <a:bodyPr/>
                    <a:lstStyle/>
                    <a:p>
                      <a:pPr marL="0" marR="0" indent="0" algn="l" defTabSz="914400" rtl="0" eaLnBrk="1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fr-FR" sz="1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Si les symptômes</a:t>
                      </a:r>
                      <a:r>
                        <a:rPr lang="fr-FR" sz="18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suivants sont présents, l’enfant a sans doute la ROUGEOLE</a:t>
                      </a:r>
                      <a:r>
                        <a:rPr lang="fr-FR" sz="1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</a:p>
                    <a:p>
                      <a:pPr marL="800100" marR="0" lvl="1" indent="-342900" algn="l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Opacité de la cornée </a:t>
                      </a: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800100" marR="0" lvl="1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fr-FR" sz="1800" noProof="0" dirty="0">
                          <a:latin typeface="Calibri" pitchFamily="34" charset="0"/>
                          <a:ea typeface="Times New Roman"/>
                          <a:cs typeface="Calibri"/>
                        </a:rPr>
                        <a:t>Ulcères </a:t>
                      </a: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 la bouche profonds et étendus </a:t>
                      </a:r>
                      <a:endParaRPr lang="fr-FR" sz="1800" noProof="0" dirty="0">
                        <a:latin typeface="Calibri" pitchFamily="34" charset="0"/>
                        <a:ea typeface="Times New Roman"/>
                        <a:cs typeface="Calibri"/>
                      </a:endParaRPr>
                    </a:p>
                    <a:p>
                      <a:pPr marL="800100" marR="0" lvl="1" indent="-342900" algn="l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1800" noProof="0" dirty="0">
                          <a:latin typeface="Calibri" pitchFamily="34" charset="0"/>
                          <a:ea typeface="Times New Roman"/>
                          <a:cs typeface="Calibri"/>
                        </a:rPr>
                        <a:t>Pus</a:t>
                      </a: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suintant des yeux </a:t>
                      </a:r>
                      <a:endParaRPr lang="fr-FR" sz="1800" noProof="0" dirty="0">
                        <a:latin typeface="Calibri" pitchFamily="34" charset="0"/>
                        <a:ea typeface="Times New Roman"/>
                        <a:cs typeface="Calibri"/>
                      </a:endParaRPr>
                    </a:p>
                    <a:p>
                      <a:pPr marL="800100" marR="0" lvl="1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fr-FR" sz="1800" noProof="0" dirty="0">
                          <a:latin typeface="Calibri" pitchFamily="34" charset="0"/>
                          <a:ea typeface="Times New Roman"/>
                          <a:cs typeface="Calibri"/>
                        </a:rPr>
                        <a:t>Ulcères de la bouche</a:t>
                      </a:r>
                      <a:endParaRPr lang="fr-FR" sz="1800" noProof="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  <a:p>
                      <a:pPr marL="0" marR="0" indent="0" algn="l" defTabSz="914400" rtl="0" eaLnBrk="1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fr-FR" sz="18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ORIENTEZ</a:t>
                      </a:r>
                      <a:r>
                        <a:rPr lang="fr-FR" sz="1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8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immédiatement un enfant susceptible</a:t>
                      </a:r>
                      <a:r>
                        <a:rPr lang="fr-FR" sz="1800" b="1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d’avoir la rougeole.</a:t>
                      </a:r>
                      <a:endParaRPr lang="fr-FR" sz="1800" b="1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54085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/>
            <a:r>
              <a:rPr lang="fr-FR" noProof="0" dirty="0"/>
              <a:t> </a:t>
            </a:r>
            <a:r>
              <a:rPr lang="fr-FR" sz="4000" noProof="0" dirty="0"/>
              <a:t>Prise en charge de la fièvre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5257800" cy="4495800"/>
          </a:xfrm>
        </p:spPr>
        <p:txBody>
          <a:bodyPr>
            <a:normAutofit/>
          </a:bodyPr>
          <a:lstStyle/>
          <a:p>
            <a:r>
              <a:rPr lang="fr-FR" noProof="0" dirty="0"/>
              <a:t>Objectifs :</a:t>
            </a:r>
          </a:p>
          <a:p>
            <a:pPr marL="0" indent="0"/>
            <a:r>
              <a:rPr lang="fr-FR" noProof="0" dirty="0"/>
              <a:t>1. Diminuer la température du corps</a:t>
            </a:r>
          </a:p>
          <a:p>
            <a:pPr marL="0" indent="0"/>
            <a:r>
              <a:rPr lang="fr-FR" noProof="0" dirty="0"/>
              <a:t>2. Éviter la déshydratation  </a:t>
            </a:r>
          </a:p>
          <a:p>
            <a:pPr marL="0" indent="0"/>
            <a:r>
              <a:rPr lang="fr-FR" noProof="0" dirty="0"/>
              <a:t>3. Surveiller les signes de maladies graves ou potentiellement mortelles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2209800"/>
            <a:ext cx="2362200" cy="1999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fr-FR" sz="4000" noProof="0" dirty="0"/>
              <a:t>Prise en charge :</a:t>
            </a:r>
            <a:br>
              <a:rPr lang="fr-FR" sz="4000" noProof="0" dirty="0"/>
            </a:br>
            <a:r>
              <a:rPr lang="fr-FR" sz="4000" noProof="0" dirty="0"/>
              <a:t>Enfants de 2 mois à 5 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4648200" cy="4114800"/>
          </a:xfrm>
        </p:spPr>
        <p:txBody>
          <a:bodyPr>
            <a:normAutofit/>
          </a:bodyPr>
          <a:lstStyle/>
          <a:p>
            <a:pPr marL="0" indent="0"/>
            <a:r>
              <a:rPr lang="fr-FR" noProof="0" dirty="0"/>
              <a:t>Utilisez l’aide-mémoire iCCM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noProof="0" dirty="0"/>
              <a:t>Il aide à déterminer la cause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noProof="0" dirty="0"/>
              <a:t>Aide à déterminer le traitement ou la nécessité d’orienter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2514600"/>
            <a:ext cx="28194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fr-FR" sz="4000" dirty="0"/>
              <a:t>Prise en charge : </a:t>
            </a:r>
            <a:br>
              <a:rPr lang="fr-FR" sz="4000" noProof="0" dirty="0"/>
            </a:br>
            <a:r>
              <a:rPr lang="fr-FR" sz="4000" noProof="0" dirty="0"/>
              <a:t>Enfants plus âgés et adultes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fr-FR" noProof="0" dirty="0"/>
              <a:t>Objectif 1 : Faire baisser la fièvre</a:t>
            </a:r>
          </a:p>
          <a:p>
            <a:pPr lvl="1">
              <a:buFont typeface="Arial" pitchFamily="34" charset="0"/>
              <a:buChar char="•"/>
            </a:pPr>
            <a:r>
              <a:rPr lang="fr-FR" noProof="0" dirty="0"/>
              <a:t>Paracétamol : Traitement de première intention</a:t>
            </a:r>
          </a:p>
          <a:p>
            <a:pPr lvl="1">
              <a:buFont typeface="Arial" pitchFamily="34" charset="0"/>
              <a:buChar char="•"/>
            </a:pPr>
            <a:r>
              <a:rPr lang="fr-FR" noProof="0" dirty="0"/>
              <a:t>Aspirine : Ne l’utilisez PAS pour les enfants de moins de 12 ans !</a:t>
            </a:r>
          </a:p>
          <a:p>
            <a:pPr lvl="1">
              <a:buFont typeface="Arial" pitchFamily="34" charset="0"/>
              <a:buChar char="•"/>
            </a:pPr>
            <a:r>
              <a:rPr lang="fr-FR" noProof="0" dirty="0"/>
              <a:t>Diclofénac </a:t>
            </a:r>
          </a:p>
          <a:p>
            <a:pPr lvl="1">
              <a:buFont typeface="Arial" pitchFamily="34" charset="0"/>
              <a:buChar char="•"/>
            </a:pPr>
            <a:r>
              <a:rPr lang="fr-FR" noProof="0" dirty="0"/>
              <a:t>Ibuprofène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fr-FR" sz="4000" noProof="0" dirty="0"/>
              <a:t>Posologie préconisée : Paracétamol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r-FR" sz="3400" b="1" u="sng" noProof="0" dirty="0"/>
              <a:t>PARACÉTAMOL </a:t>
            </a:r>
            <a:endParaRPr lang="fr-FR" sz="3400" u="sng" noProof="0" dirty="0"/>
          </a:p>
          <a:p>
            <a:endParaRPr lang="fr-FR" b="1" noProof="0" dirty="0"/>
          </a:p>
          <a:p>
            <a:r>
              <a:rPr lang="fr-FR" sz="3400" b="1" noProof="0" dirty="0"/>
              <a:t>Présentation : </a:t>
            </a:r>
            <a:endParaRPr lang="fr-FR" sz="3400" noProof="0" dirty="0"/>
          </a:p>
          <a:p>
            <a:pPr lvl="0"/>
            <a:r>
              <a:rPr lang="fr-FR" sz="2900" noProof="0" dirty="0"/>
              <a:t>Comprimés de 500 mg </a:t>
            </a:r>
          </a:p>
          <a:p>
            <a:pPr lvl="0"/>
            <a:r>
              <a:rPr lang="fr-FR" sz="2900" noProof="0" dirty="0"/>
              <a:t>Sirop de 120 mg/5 ml </a:t>
            </a:r>
          </a:p>
          <a:p>
            <a:pPr lvl="0"/>
            <a:r>
              <a:rPr lang="fr-FR" b="1" noProof="0" dirty="0"/>
              <a:t> </a:t>
            </a:r>
            <a:endParaRPr lang="fr-FR" noProof="0" dirty="0"/>
          </a:p>
          <a:p>
            <a:r>
              <a:rPr lang="fr-FR" sz="3400" b="1" noProof="0" dirty="0"/>
              <a:t>Indication :</a:t>
            </a:r>
            <a:endParaRPr lang="fr-FR" sz="3400" noProof="0" dirty="0"/>
          </a:p>
          <a:p>
            <a:pPr lvl="0"/>
            <a:r>
              <a:rPr lang="fr-FR" sz="2900" noProof="0" dirty="0"/>
              <a:t>Douleurs légères à modérées</a:t>
            </a:r>
          </a:p>
          <a:p>
            <a:pPr lvl="0"/>
            <a:r>
              <a:rPr lang="fr-FR" sz="2900" dirty="0"/>
              <a:t>F</a:t>
            </a:r>
            <a:r>
              <a:rPr lang="fr-FR" sz="2900" noProof="0" dirty="0"/>
              <a:t>ièvre légère à modérée</a:t>
            </a:r>
          </a:p>
          <a:p>
            <a:r>
              <a:rPr lang="fr-FR" b="1" noProof="0" dirty="0"/>
              <a:t> </a:t>
            </a:r>
            <a:endParaRPr lang="fr-FR" noProof="0" dirty="0"/>
          </a:p>
          <a:p>
            <a:r>
              <a:rPr lang="fr-FR" sz="3400" b="1" noProof="0" dirty="0"/>
              <a:t>Posologie (pour enfants et adultes)</a:t>
            </a:r>
            <a:endParaRPr lang="fr-FR" sz="3400" noProof="0" dirty="0"/>
          </a:p>
          <a:p>
            <a:pPr lvl="0"/>
            <a:r>
              <a:rPr lang="fr-FR" sz="2900" dirty="0"/>
              <a:t>Enfants </a:t>
            </a:r>
            <a:r>
              <a:rPr lang="fr-FR" sz="2900" noProof="0" dirty="0"/>
              <a:t>: 2 mois à 5 ans : 10 ml </a:t>
            </a:r>
            <a:r>
              <a:rPr lang="fr-FR" sz="2900" dirty="0"/>
              <a:t>t</a:t>
            </a:r>
            <a:r>
              <a:rPr lang="fr-FR" sz="2900" noProof="0" dirty="0"/>
              <a:t>outes les 8 heures</a:t>
            </a:r>
          </a:p>
          <a:p>
            <a:pPr lvl="0"/>
            <a:r>
              <a:rPr lang="fr-FR" sz="2900" noProof="0" dirty="0"/>
              <a:t>Adulte : 500 mg – 1000 mg toutes les 6 à 8 heures (max. 3 g en 24 heures)</a:t>
            </a:r>
          </a:p>
          <a:p>
            <a:endParaRPr lang="fr-FR" noProof="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fr-FR" sz="4000" noProof="0" dirty="0"/>
              <a:t>Posologie préconisée : Ibuprofène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924800" cy="4953000"/>
          </a:xfrm>
        </p:spPr>
        <p:txBody>
          <a:bodyPr>
            <a:normAutofit fontScale="25000" lnSpcReduction="20000"/>
          </a:bodyPr>
          <a:lstStyle/>
          <a:p>
            <a:r>
              <a:rPr lang="fr-FR" sz="9600" b="1" u="sng" noProof="0" dirty="0"/>
              <a:t>IBUPROFÈNE </a:t>
            </a:r>
            <a:endParaRPr lang="fr-FR" sz="9600" u="sng" noProof="0" dirty="0"/>
          </a:p>
          <a:p>
            <a:endParaRPr lang="fr-FR" sz="6200" b="1" noProof="0" dirty="0"/>
          </a:p>
          <a:p>
            <a:r>
              <a:rPr lang="fr-FR" sz="9600" b="1" noProof="0" dirty="0"/>
              <a:t>Présentation : </a:t>
            </a:r>
            <a:endParaRPr lang="fr-FR" sz="9600" noProof="0" dirty="0"/>
          </a:p>
          <a:p>
            <a:r>
              <a:rPr lang="fr-FR" sz="8000" noProof="0" dirty="0"/>
              <a:t>Comprimés de 200 mg et sirop de 100 mg/5 ml</a:t>
            </a:r>
          </a:p>
          <a:p>
            <a:r>
              <a:rPr lang="fr-FR" sz="6200" b="1" noProof="0" dirty="0"/>
              <a:t> </a:t>
            </a:r>
            <a:endParaRPr lang="fr-FR" sz="6200" noProof="0" dirty="0"/>
          </a:p>
          <a:p>
            <a:r>
              <a:rPr lang="fr-FR" sz="9600" b="1" noProof="0" dirty="0"/>
              <a:t>Indication :</a:t>
            </a:r>
            <a:endParaRPr lang="fr-FR" sz="9600" noProof="0" dirty="0"/>
          </a:p>
          <a:p>
            <a:pPr marL="0" indent="0"/>
            <a:r>
              <a:rPr lang="fr-FR" sz="8000" noProof="0" dirty="0"/>
              <a:t>Douleurs et inflammations en cas de maladie rhumatismale, dysménorrhée, fièvre et douleurs chez les enfants.</a:t>
            </a:r>
          </a:p>
          <a:p>
            <a:r>
              <a:rPr lang="fr-FR" sz="6200" b="1" noProof="0" dirty="0"/>
              <a:t> </a:t>
            </a:r>
            <a:endParaRPr lang="fr-FR" sz="6200" noProof="0" dirty="0"/>
          </a:p>
          <a:p>
            <a:r>
              <a:rPr lang="fr-FR" sz="9600" b="1" noProof="0" dirty="0"/>
              <a:t>Posologie :</a:t>
            </a:r>
          </a:p>
          <a:p>
            <a:r>
              <a:rPr lang="fr-FR" sz="7600" noProof="0" dirty="0"/>
              <a:t>Adultes : 200 à 400 mg toutes les 6 à 8 heures par jour</a:t>
            </a:r>
          </a:p>
          <a:p>
            <a:r>
              <a:rPr lang="fr-FR" sz="7600" noProof="0" dirty="0"/>
              <a:t>Enfants : 1-2 ans, 2,5 </a:t>
            </a:r>
            <a:r>
              <a:rPr lang="fr-FR" sz="7600" dirty="0"/>
              <a:t>ml toutes les 6 à 8 heures par jour</a:t>
            </a:r>
          </a:p>
          <a:p>
            <a:r>
              <a:rPr lang="fr-FR" sz="7600" dirty="0"/>
              <a:t>                </a:t>
            </a:r>
            <a:r>
              <a:rPr lang="fr-FR" sz="7600" noProof="0" dirty="0"/>
              <a:t>3-7 ans, 5 </a:t>
            </a:r>
            <a:r>
              <a:rPr lang="fr-FR" sz="7600" dirty="0"/>
              <a:t>ml toutes les 6 à 8 heures par jour</a:t>
            </a:r>
          </a:p>
          <a:p>
            <a:r>
              <a:rPr lang="fr-FR" sz="7600" dirty="0"/>
              <a:t>                </a:t>
            </a:r>
            <a:r>
              <a:rPr lang="fr-FR" sz="7600" noProof="0" dirty="0"/>
              <a:t>8-12 ans, 10 </a:t>
            </a:r>
            <a:r>
              <a:rPr lang="fr-FR" sz="7600" dirty="0"/>
              <a:t>ml toutes les 6 à 8 heures par jour</a:t>
            </a:r>
            <a:endParaRPr lang="fr-FR" sz="6200" b="1" noProof="0" dirty="0"/>
          </a:p>
          <a:p>
            <a:pPr algn="ctr"/>
            <a:r>
              <a:rPr lang="fr-FR" sz="9600" b="1" noProof="0" dirty="0"/>
              <a:t>Avertissement : Ne pas administrer aux clients atteints d’ulcère à estomac.</a:t>
            </a:r>
          </a:p>
          <a:p>
            <a:endParaRPr lang="fr-FR" noProof="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fr-FR" sz="4000" noProof="0" dirty="0"/>
              <a:t>Posologie préconisée : Diclofénac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5632" y="1600200"/>
            <a:ext cx="7924800" cy="4724400"/>
          </a:xfrm>
        </p:spPr>
        <p:txBody>
          <a:bodyPr>
            <a:normAutofit fontScale="62500" lnSpcReduction="20000"/>
          </a:bodyPr>
          <a:lstStyle/>
          <a:p>
            <a:r>
              <a:rPr lang="fr-FR" sz="3400" b="1" u="sng" noProof="0" dirty="0"/>
              <a:t>DICLOFÉNAC</a:t>
            </a:r>
            <a:r>
              <a:rPr lang="fr-FR" sz="3400" b="1" noProof="0" dirty="0"/>
              <a:t> </a:t>
            </a:r>
            <a:endParaRPr lang="fr-FR" sz="3400" noProof="0" dirty="0"/>
          </a:p>
          <a:p>
            <a:endParaRPr lang="fr-FR" b="1" noProof="0" dirty="0"/>
          </a:p>
          <a:p>
            <a:r>
              <a:rPr lang="fr-FR" sz="3400" b="1" noProof="0" dirty="0"/>
              <a:t>Présentation : </a:t>
            </a:r>
            <a:endParaRPr lang="fr-FR" sz="3400" noProof="0" dirty="0"/>
          </a:p>
          <a:p>
            <a:r>
              <a:rPr lang="fr-FR" noProof="0" dirty="0"/>
              <a:t>Comprimés de 25 mg ; 50 mg ; 100 mg</a:t>
            </a:r>
          </a:p>
          <a:p>
            <a:r>
              <a:rPr lang="fr-FR" b="1" noProof="0" dirty="0"/>
              <a:t> </a:t>
            </a:r>
            <a:endParaRPr lang="fr-FR" noProof="0" dirty="0"/>
          </a:p>
          <a:p>
            <a:r>
              <a:rPr lang="fr-FR" sz="3400" b="1" noProof="0" dirty="0"/>
              <a:t>Indications :</a:t>
            </a:r>
            <a:endParaRPr lang="fr-FR" sz="3400" noProof="0" dirty="0"/>
          </a:p>
          <a:p>
            <a:pPr marL="0" indent="0"/>
            <a:r>
              <a:rPr lang="fr-FR" sz="2900" dirty="0"/>
              <a:t>Douleurs et inflammations aiguës en cas de maladie rhumatismale, </a:t>
            </a:r>
            <a:r>
              <a:rPr lang="fr-FR" sz="2900" noProof="0" dirty="0"/>
              <a:t>d’autres troubles musculo-squelettiques, attaques aiguës de goutte et douleurs postopératoires.</a:t>
            </a:r>
          </a:p>
          <a:p>
            <a:r>
              <a:rPr lang="fr-FR" b="1" noProof="0" dirty="0"/>
              <a:t> </a:t>
            </a:r>
            <a:endParaRPr lang="fr-FR" noProof="0" dirty="0"/>
          </a:p>
          <a:p>
            <a:r>
              <a:rPr lang="fr-FR" sz="3400" b="1" noProof="0" dirty="0"/>
              <a:t>Posologie (pour adultes) :</a:t>
            </a:r>
            <a:endParaRPr lang="fr-FR" sz="3400" noProof="0" dirty="0"/>
          </a:p>
          <a:p>
            <a:pPr marL="0" indent="0"/>
            <a:r>
              <a:rPr lang="fr-FR" sz="2900" noProof="0" dirty="0"/>
              <a:t>50 à 150 mg en 2-3 doses fractionnées par jour. La dose quotidienne totale quelle que soit la voie d’administration ne doit pas excéder 150 mg.</a:t>
            </a:r>
          </a:p>
          <a:p>
            <a:endParaRPr lang="fr-FR" b="1" noProof="0" dirty="0"/>
          </a:p>
          <a:p>
            <a:pPr algn="ctr"/>
            <a:r>
              <a:rPr lang="fr-FR" sz="3600" b="1" dirty="0"/>
              <a:t>Avertissement : Ne pas administrer aux clients atteints d’ulcère à estomac</a:t>
            </a:r>
            <a:r>
              <a:rPr lang="fr-FR" sz="3400" b="1" noProof="0" dirty="0"/>
              <a:t>.</a:t>
            </a:r>
          </a:p>
          <a:p>
            <a:endParaRPr lang="fr-FR" noProof="0" dirty="0"/>
          </a:p>
          <a:p>
            <a:endParaRPr lang="fr-FR" noProof="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fr-FR" sz="4000" dirty="0"/>
              <a:t>Prise en charge : </a:t>
            </a:r>
            <a:br>
              <a:rPr lang="fr-FR" sz="4000" dirty="0"/>
            </a:br>
            <a:r>
              <a:rPr lang="fr-FR" sz="4000" dirty="0"/>
              <a:t>Enfants plus âgés et adultes</a:t>
            </a:r>
            <a:endParaRPr lang="fr-FR" sz="400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/>
            <a:r>
              <a:rPr lang="fr-FR" noProof="0" dirty="0"/>
              <a:t>Objectif 2 : Éviter la déshydratation</a:t>
            </a:r>
          </a:p>
          <a:p>
            <a:pPr>
              <a:buFont typeface="Arial" panose="020B0604020202020204" pitchFamily="34" charset="0"/>
              <a:buChar char="•"/>
            </a:pPr>
            <a:endParaRPr lang="fr-FR" sz="2400" noProof="0" dirty="0"/>
          </a:p>
          <a:p>
            <a:pPr>
              <a:buFont typeface="Arial" panose="020B0604020202020204" pitchFamily="34" charset="0"/>
              <a:buChar char="•"/>
            </a:pPr>
            <a:r>
              <a:rPr lang="fr-FR" dirty="0"/>
              <a:t>Encouragez le client à boire des liquides clairs, comme des boissons non gazeuses sans caféine</a:t>
            </a:r>
            <a:r>
              <a:rPr lang="fr-FR" noProof="0" dirty="0"/>
              <a:t> (jus de fruit, eau ou thé).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noProof="0" dirty="0"/>
              <a:t>Veillez à ce que le client </a:t>
            </a:r>
            <a:r>
              <a:rPr lang="fr-FR" dirty="0"/>
              <a:t>élimine une urine de couleur claire au moins toutes les quatre heures</a:t>
            </a:r>
            <a:r>
              <a:rPr lang="fr-FR" noProof="0" dirty="0"/>
              <a:t>.</a:t>
            </a:r>
          </a:p>
          <a:p>
            <a:pPr marL="0" indent="0"/>
            <a:endParaRPr lang="fr-FR" noProof="0" dirty="0"/>
          </a:p>
          <a:p>
            <a:pPr marL="0" indent="0"/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34806347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fr-FR" sz="4000" dirty="0"/>
              <a:t>Prise en charge : </a:t>
            </a:r>
            <a:br>
              <a:rPr lang="fr-FR" sz="4000" dirty="0"/>
            </a:br>
            <a:r>
              <a:rPr lang="fr-FR" sz="4000" dirty="0"/>
              <a:t>Enfants plus âgés et adultes</a:t>
            </a:r>
            <a:endParaRPr lang="fr-FR" sz="400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/>
            <a:r>
              <a:rPr lang="fr-FR" noProof="0" dirty="0"/>
              <a:t>Objectif 3 : Surveiller </a:t>
            </a:r>
            <a:r>
              <a:rPr lang="fr-FR" dirty="0"/>
              <a:t>le client pour détecter des signes de maladies graves ou potentiellement mortelle</a:t>
            </a:r>
            <a:r>
              <a:rPr lang="fr-FR" noProof="0" dirty="0"/>
              <a:t>s</a:t>
            </a:r>
          </a:p>
          <a:p>
            <a:pPr>
              <a:buFont typeface="Arial" panose="020B0604020202020204" pitchFamily="34" charset="0"/>
              <a:buChar char="•"/>
            </a:pPr>
            <a:endParaRPr lang="fr-FR" sz="2400" noProof="0" dirty="0"/>
          </a:p>
          <a:p>
            <a:pPr>
              <a:buFont typeface="Arial" panose="020B0604020202020204" pitchFamily="34" charset="0"/>
              <a:buChar char="•"/>
            </a:pPr>
            <a:r>
              <a:rPr lang="fr-FR" noProof="0" dirty="0"/>
              <a:t>Si </a:t>
            </a:r>
            <a:r>
              <a:rPr lang="fr-FR" dirty="0"/>
              <a:t>vous avez réussi à contrôler (diminuer) la température du client et l’avez aidé à éviter la déshydratation et que le client semble toujours malade</a:t>
            </a:r>
            <a:r>
              <a:rPr lang="fr-FR" noProof="0" dirty="0"/>
              <a:t>, ORIENTEZ-LE !</a:t>
            </a:r>
          </a:p>
          <a:p>
            <a:pPr marL="0" indent="0"/>
            <a:endParaRPr lang="fr-FR" noProof="0" dirty="0"/>
          </a:p>
          <a:p>
            <a:pPr marL="0" indent="0"/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27071855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fr-FR" sz="4000" noProof="0" dirty="0"/>
              <a:t>Traiter la cause de la fièvre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fr-FR" noProof="0" dirty="0"/>
              <a:t>Ce sujet sera abordé dans la gestion des diverses causes courantes de la fièvre.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fr-FR" sz="4000" noProof="0" dirty="0"/>
              <a:t>Objectifs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/>
            <a:r>
              <a:rPr lang="fr-FR" sz="2400" dirty="0"/>
              <a:t>Après avoir participé activement à cette session, la personne pourra :</a:t>
            </a:r>
          </a:p>
          <a:p>
            <a:pPr marL="0" indent="0"/>
            <a:r>
              <a:rPr lang="fr-FR" sz="2400" noProof="0" dirty="0"/>
              <a:t>1. Énoncer les trois objectifs de la prise en charge de la fièvre.</a:t>
            </a:r>
          </a:p>
          <a:p>
            <a:pPr marL="398463" indent="-398463"/>
            <a:r>
              <a:rPr lang="fr-FR" sz="2400" noProof="0" dirty="0"/>
              <a:t>2. Tenant compte de courtes descriptions de cas, recommander le médicament et la posologie préconisée susceptibles d’être utilisés pour traiter chaque client.  </a:t>
            </a:r>
          </a:p>
          <a:p>
            <a:pPr marL="0" indent="0"/>
            <a:r>
              <a:rPr lang="fr-FR" sz="2400" noProof="0" dirty="0"/>
              <a:t>3. Énoncer au moins trois raisons d’orienter un client fiévreux. </a:t>
            </a:r>
            <a:endParaRPr lang="fr-FR" sz="2400" dirty="0"/>
          </a:p>
          <a:p>
            <a:pPr marL="0" indent="0"/>
            <a:r>
              <a:rPr lang="fr-FR" sz="2400" noProof="0" dirty="0"/>
              <a:t>4. Citer 3 traitements de soutien utiles pour </a:t>
            </a:r>
            <a:r>
              <a:rPr lang="fr-FR" sz="2400" dirty="0"/>
              <a:t>l</a:t>
            </a:r>
            <a:r>
              <a:rPr lang="fr-FR" sz="2400" noProof="0" dirty="0"/>
              <a:t>a prise en charge de la fièvre.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fr-FR" sz="4000" noProof="0" dirty="0"/>
              <a:t>Traitement de soutien</a:t>
            </a:r>
          </a:p>
        </p:txBody>
      </p:sp>
      <p:sp>
        <p:nvSpPr>
          <p:cNvPr id="53251" name="Content Placeholder 2"/>
          <p:cNvSpPr>
            <a:spLocks noGrp="1"/>
          </p:cNvSpPr>
          <p:nvPr>
            <p:ph idx="1"/>
          </p:nvPr>
        </p:nvSpPr>
        <p:spPr>
          <a:xfrm>
            <a:off x="838200" y="1447800"/>
            <a:ext cx="8001000" cy="4572000"/>
          </a:xfrm>
        </p:spPr>
        <p:txBody>
          <a:bodyPr>
            <a:normAutofit/>
          </a:bodyPr>
          <a:lstStyle/>
          <a:p>
            <a:pPr marL="457200" indent="-457200" eaLnBrk="1" hangingPunct="1">
              <a:buFont typeface="Arial" panose="020B0604020202020204" pitchFamily="34" charset="0"/>
              <a:buChar char="•"/>
              <a:defRPr/>
            </a:pPr>
            <a:r>
              <a:rPr lang="fr-FR" noProof="0" dirty="0"/>
              <a:t>Donnez au client un bain d’eau tiède avec une éponge.</a:t>
            </a:r>
          </a:p>
          <a:p>
            <a:pPr marL="457200" lvl="1" indent="-457200">
              <a:buFont typeface="Arial" pitchFamily="34" charset="0"/>
              <a:buChar char="•"/>
              <a:defRPr/>
            </a:pPr>
            <a:r>
              <a:rPr lang="fr-FR" sz="3200" noProof="0" dirty="0"/>
              <a:t>Dites au client de porter le moins de vêtements possible quand il est à l’intérieur.</a:t>
            </a:r>
          </a:p>
          <a:p>
            <a:pPr eaLnBrk="1" hangingPunct="1">
              <a:defRPr/>
            </a:pPr>
            <a:endParaRPr lang="fr-FR" noProof="0" dirty="0"/>
          </a:p>
          <a:p>
            <a:pPr eaLnBrk="1" hangingPunct="1">
              <a:defRPr/>
            </a:pPr>
            <a:r>
              <a:rPr lang="fr-FR" noProof="0" dirty="0"/>
              <a:t>ORIENTEZ si la fièvre persiste.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/>
            <a:r>
              <a:rPr lang="fr-FR" noProof="0" dirty="0"/>
              <a:t>Exercice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noProof="0" dirty="0"/>
              <a:t>Les trois objectifs de la prise en charge de la fièvre</a:t>
            </a:r>
          </a:p>
        </p:txBody>
      </p:sp>
    </p:spTree>
    <p:extLst>
      <p:ext uri="{BB962C8B-B14F-4D97-AF65-F5344CB8AC3E}">
        <p14:creationId xmlns:p14="http://schemas.microsoft.com/office/powerpoint/2010/main" val="32646761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fr-FR" sz="4000" noProof="0" dirty="0"/>
              <a:t>Quand orienter un client fiévreux</a:t>
            </a:r>
          </a:p>
        </p:txBody>
      </p:sp>
      <p:sp>
        <p:nvSpPr>
          <p:cNvPr id="52227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229600" cy="4724400"/>
          </a:xfrm>
        </p:spPr>
        <p:txBody>
          <a:bodyPr>
            <a:normAutofit/>
          </a:bodyPr>
          <a:lstStyle/>
          <a:p>
            <a:pPr eaLnBrk="1" hangingPunct="1"/>
            <a:r>
              <a:rPr lang="fr-FR" noProof="0" dirty="0"/>
              <a:t>Orientez le client si : 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fr-FR" sz="2400" noProof="0" dirty="0"/>
              <a:t>L’affection nécessite une ordonnance du médecin.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fr-FR" sz="2400" noProof="0" dirty="0"/>
              <a:t>Le client a de la fièvre tous les jours pendant plus de 7 jours.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fr-FR" sz="2400" dirty="0"/>
              <a:t>Le c</a:t>
            </a:r>
            <a:r>
              <a:rPr lang="fr-FR" sz="2400" noProof="0" dirty="0"/>
              <a:t>lient ne réagit pas au traitement.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fr-FR" sz="2400" noProof="0" dirty="0"/>
              <a:t>Le client a des convulsions.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fr-FR" sz="2400" noProof="0" dirty="0"/>
              <a:t>Le client perd conscience ou a des hallucinations.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2400" noProof="0" dirty="0"/>
              <a:t>Le </a:t>
            </a:r>
            <a:r>
              <a:rPr lang="fr-FR" sz="2400" dirty="0"/>
              <a:t>client a des problèmes médicaux complexes ou prend des médicaments sous ordonnance de façon chronique (médicaments pris pendant plus de deux semaines</a:t>
            </a:r>
            <a:r>
              <a:rPr lang="fr-FR" sz="2400" noProof="0" dirty="0"/>
              <a:t>).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>
              <a:defRPr/>
            </a:pPr>
            <a:r>
              <a:rPr lang="fr-FR" sz="4000" noProof="0" dirty="0"/>
              <a:t>Douleur et inflammation</a:t>
            </a:r>
          </a:p>
        </p:txBody>
      </p:sp>
      <p:sp>
        <p:nvSpPr>
          <p:cNvPr id="55299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77200" cy="4495799"/>
          </a:xfrm>
        </p:spPr>
        <p:txBody>
          <a:bodyPr>
            <a:normAutofit lnSpcReduction="10000"/>
          </a:bodyPr>
          <a:lstStyle/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fr-FR" dirty="0"/>
              <a:t>L’i</a:t>
            </a:r>
            <a:r>
              <a:rPr lang="fr-FR" noProof="0" dirty="0"/>
              <a:t>nflammation est le moyen par lequel le corps réagit à l’infection, l’irritation ou à une autre lésion. 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fr-FR" noProof="0" dirty="0"/>
              <a:t>Les principales caractéristiques de l’inflammation sont : </a:t>
            </a:r>
          </a:p>
          <a:p>
            <a:pPr lvl="1"/>
            <a:r>
              <a:rPr lang="fr-FR" noProof="0" dirty="0"/>
              <a:t>La rougeur </a:t>
            </a:r>
          </a:p>
          <a:p>
            <a:pPr lvl="1"/>
            <a:r>
              <a:rPr lang="fr-FR" noProof="0" dirty="0"/>
              <a:t>La chaleur </a:t>
            </a:r>
          </a:p>
          <a:p>
            <a:pPr lvl="1"/>
            <a:r>
              <a:rPr lang="fr-FR" noProof="0" dirty="0"/>
              <a:t>Le gonflement</a:t>
            </a:r>
          </a:p>
          <a:p>
            <a:pPr lvl="1"/>
            <a:r>
              <a:rPr lang="fr-FR" b="1" noProof="0" dirty="0"/>
              <a:t>La douleur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fr-FR" sz="4000" noProof="0" dirty="0"/>
              <a:t>La douleur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924800" cy="4343399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noProof="0" dirty="0"/>
              <a:t>La douleur est une sensation désagréable.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noProof="0" dirty="0"/>
              <a:t>La </a:t>
            </a:r>
            <a:r>
              <a:rPr lang="fr-FR" dirty="0"/>
              <a:t>douleur peut être aiguë ou faible, donner une sensation de brûlure ou d’engourdissement, être mineure ou majeure, intense ou chronique</a:t>
            </a:r>
            <a:r>
              <a:rPr lang="fr-FR" noProof="0" dirty="0"/>
              <a:t>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noProof="0" dirty="0"/>
              <a:t>Elle </a:t>
            </a:r>
            <a:r>
              <a:rPr lang="fr-FR" dirty="0"/>
              <a:t>peut être un inconvénient mineur ou totalement invalidante</a:t>
            </a:r>
            <a:r>
              <a:rPr lang="fr-FR" noProof="0" dirty="0"/>
              <a:t>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noProof="0" dirty="0"/>
              <a:t>Elle est ce que le client décrit. 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/>
            <a:r>
              <a:rPr lang="fr-FR" sz="4000" noProof="0" dirty="0"/>
              <a:t>Causes de la douleur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5791200" cy="4343400"/>
          </a:xfrm>
        </p:spPr>
        <p:txBody>
          <a:bodyPr>
            <a:normAutofit fontScale="92500"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fr-FR" sz="2800" dirty="0"/>
              <a:t>Affections arthritiques </a:t>
            </a:r>
          </a:p>
          <a:p>
            <a:pPr>
              <a:buFont typeface="Arial" pitchFamily="34" charset="0"/>
              <a:buChar char="•"/>
            </a:pPr>
            <a:r>
              <a:rPr lang="fr-FR" sz="3000" noProof="0" dirty="0"/>
              <a:t>Douleurs lombaires</a:t>
            </a:r>
          </a:p>
          <a:p>
            <a:pPr>
              <a:buFont typeface="Arial" pitchFamily="34" charset="0"/>
              <a:buChar char="•"/>
            </a:pPr>
            <a:r>
              <a:rPr lang="fr-FR" sz="3000" noProof="0" dirty="0"/>
              <a:t>Traumatismes sportifs</a:t>
            </a:r>
          </a:p>
          <a:p>
            <a:pPr marL="396875" indent="-396875">
              <a:buFont typeface="Arial" pitchFamily="34" charset="0"/>
              <a:buChar char="•"/>
            </a:pPr>
            <a:r>
              <a:rPr lang="fr-FR" sz="3000" noProof="0" dirty="0"/>
              <a:t>Maux de tête (tension, migraine, névralgies migraineuses, stress, etc.) </a:t>
            </a:r>
          </a:p>
          <a:p>
            <a:pPr marL="336550" indent="-336550">
              <a:buFont typeface="Arial" pitchFamily="34" charset="0"/>
              <a:buChar char="•"/>
            </a:pPr>
            <a:r>
              <a:rPr lang="fr-FR" sz="3000" noProof="0" dirty="0"/>
              <a:t>Douleurs musculaires (spasmes, tension, spasticité) </a:t>
            </a:r>
          </a:p>
          <a:p>
            <a:pPr marL="182880">
              <a:buFont typeface="Arial" pitchFamily="34" charset="0"/>
              <a:buChar char="•"/>
            </a:pPr>
            <a:r>
              <a:rPr lang="fr-FR" sz="3000" noProof="0" dirty="0"/>
              <a:t>Douleurs neuropathiques (liées aux nerfs)</a:t>
            </a:r>
            <a:endParaRPr lang="fr-FR" noProof="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1" y="2667000"/>
            <a:ext cx="27432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fr-FR" noProof="0" dirty="0"/>
              <a:t>Prise en charge de la douleur et de l’inflammation</a:t>
            </a:r>
          </a:p>
        </p:txBody>
      </p:sp>
      <p:sp>
        <p:nvSpPr>
          <p:cNvPr id="5632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 eaLnBrk="1" hangingPunct="1">
              <a:buFont typeface="Arial" panose="020B0604020202020204" pitchFamily="34" charset="0"/>
              <a:buChar char="•"/>
              <a:defRPr/>
            </a:pPr>
            <a:r>
              <a:rPr lang="fr-FR" noProof="0" dirty="0"/>
              <a:t>Prenez en charge la cause de la douleur</a:t>
            </a:r>
          </a:p>
          <a:p>
            <a:pPr marL="0" lvl="1" indent="0">
              <a:buNone/>
              <a:defRPr/>
            </a:pPr>
            <a:r>
              <a:rPr lang="fr-FR" noProof="0" dirty="0"/>
              <a:t>Les médicaments suivants peuvent être utilisés pour gérer la douleur :</a:t>
            </a:r>
          </a:p>
          <a:p>
            <a:pPr marL="1257300" lvl="2" indent="-342900">
              <a:buFont typeface="Courier New" panose="02070309020205020404" pitchFamily="49" charset="0"/>
              <a:buChar char="o"/>
              <a:defRPr/>
            </a:pPr>
            <a:r>
              <a:rPr lang="fr-FR" noProof="0" dirty="0"/>
              <a:t>Paracétamol</a:t>
            </a:r>
          </a:p>
          <a:p>
            <a:pPr marL="1257300" lvl="2" indent="-342900">
              <a:buFont typeface="Courier New" panose="02070309020205020404" pitchFamily="49" charset="0"/>
              <a:buChar char="o"/>
              <a:defRPr/>
            </a:pPr>
            <a:r>
              <a:rPr lang="fr-FR" noProof="0" dirty="0"/>
              <a:t>Ibuprofène</a:t>
            </a:r>
          </a:p>
          <a:p>
            <a:pPr marL="1257300" lvl="2" indent="-342900">
              <a:buFont typeface="Courier New" panose="02070309020205020404" pitchFamily="49" charset="0"/>
              <a:buChar char="o"/>
              <a:defRPr/>
            </a:pPr>
            <a:r>
              <a:rPr lang="fr-FR" noProof="0" dirty="0"/>
              <a:t>Diclofénac</a:t>
            </a:r>
          </a:p>
          <a:p>
            <a:pPr marL="457200" indent="-457200" eaLnBrk="1" hangingPunct="1">
              <a:spcBef>
                <a:spcPts val="2400"/>
              </a:spcBef>
              <a:buFont typeface="Arial" panose="020B0604020202020204" pitchFamily="34" charset="0"/>
              <a:buChar char="•"/>
              <a:defRPr/>
            </a:pPr>
            <a:r>
              <a:rPr lang="fr-FR" noProof="0" dirty="0"/>
              <a:t>Conseillez une prise en charge de soutien (par ex., se reposer/dormir en plus du médicament contre la douleur). 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fr-FR" sz="4000" noProof="0" dirty="0"/>
              <a:t>Orientation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/>
            <a:endParaRPr lang="fr-FR" noProof="0" dirty="0"/>
          </a:p>
          <a:p>
            <a:pPr indent="0"/>
            <a:endParaRPr lang="fr-FR" noProof="0" dirty="0"/>
          </a:p>
          <a:p>
            <a:pPr indent="0"/>
            <a:r>
              <a:rPr lang="fr-FR" noProof="0" dirty="0"/>
              <a:t>Orientez toujours les affections qui ne sont pas du ressort du DVMA.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br>
              <a:rPr lang="fr-FR" noProof="0" dirty="0"/>
            </a:br>
            <a:r>
              <a:rPr lang="fr-FR" noProof="0" dirty="0"/>
              <a:t>Qu’est-ce que la fièvre ?</a:t>
            </a:r>
            <a:br>
              <a:rPr lang="fr-FR" noProof="0" dirty="0"/>
            </a:br>
            <a:endParaRPr lang="fr-FR" noProof="0" dirty="0"/>
          </a:p>
        </p:txBody>
      </p:sp>
      <p:sp>
        <p:nvSpPr>
          <p:cNvPr id="48131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5943600" cy="4648200"/>
          </a:xfrm>
        </p:spPr>
        <p:txBody>
          <a:bodyPr>
            <a:normAutofit/>
          </a:bodyPr>
          <a:lstStyle/>
          <a:p>
            <a:pPr eaLnBrk="1" hangingPunct="1"/>
            <a:r>
              <a:rPr lang="fr-FR" noProof="0" dirty="0"/>
              <a:t> </a:t>
            </a:r>
          </a:p>
          <a:p>
            <a:pPr lvl="1"/>
            <a:r>
              <a:rPr lang="fr-FR" noProof="0" dirty="0"/>
              <a:t>La </a:t>
            </a:r>
            <a:r>
              <a:rPr lang="fr-FR" dirty="0"/>
              <a:t>fièvre est une élévation de la température corporelle supérieure à la normale</a:t>
            </a:r>
            <a:r>
              <a:rPr lang="fr-FR" noProof="0" dirty="0"/>
              <a:t>. </a:t>
            </a:r>
          </a:p>
          <a:p>
            <a:pPr lvl="1"/>
            <a:r>
              <a:rPr lang="fr-FR" noProof="0" dirty="0"/>
              <a:t>La </a:t>
            </a:r>
            <a:r>
              <a:rPr lang="fr-FR" dirty="0"/>
              <a:t>température moyenne normale du </a:t>
            </a:r>
            <a:r>
              <a:rPr lang="fr-FR" noProof="0" dirty="0"/>
              <a:t>corps est 37 degrés Celsius (37 °</a:t>
            </a:r>
            <a:r>
              <a:rPr lang="fr-FR" dirty="0"/>
              <a:t>C</a:t>
            </a:r>
            <a:r>
              <a:rPr lang="fr-FR" noProof="0" dirty="0"/>
              <a:t>), avec une fourchette de 36,8 °C à 37,2 °C. 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8131" y="1828800"/>
            <a:ext cx="2267269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fr-FR" sz="4000" noProof="0" dirty="0"/>
              <a:t>Causes de la fièvre (1)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7924800" cy="41910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fr-FR" noProof="0" dirty="0"/>
              <a:t>Infections</a:t>
            </a:r>
          </a:p>
          <a:p>
            <a:pPr lvl="1"/>
            <a:r>
              <a:rPr lang="fr-FR" dirty="0"/>
              <a:t>P</a:t>
            </a:r>
            <a:r>
              <a:rPr lang="fr-FR" noProof="0" dirty="0"/>
              <a:t>aludisme</a:t>
            </a:r>
          </a:p>
          <a:p>
            <a:pPr lvl="1"/>
            <a:r>
              <a:rPr lang="fr-FR" dirty="0"/>
              <a:t>I</a:t>
            </a:r>
            <a:r>
              <a:rPr lang="fr-FR" noProof="0" dirty="0"/>
              <a:t>nfection bactérienne</a:t>
            </a:r>
          </a:p>
          <a:p>
            <a:pPr lvl="1"/>
            <a:r>
              <a:rPr lang="fr-FR" dirty="0"/>
              <a:t>I</a:t>
            </a:r>
            <a:r>
              <a:rPr lang="fr-FR" noProof="0" dirty="0"/>
              <a:t>nfection virale</a:t>
            </a:r>
          </a:p>
          <a:p>
            <a:pPr>
              <a:buFont typeface="Arial" pitchFamily="34" charset="0"/>
              <a:buChar char="•"/>
            </a:pPr>
            <a:r>
              <a:rPr lang="fr-FR" noProof="0" dirty="0"/>
              <a:t>Médicaments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D</a:t>
            </a:r>
            <a:r>
              <a:rPr lang="fr-FR" noProof="0" dirty="0"/>
              <a:t>rogues illicites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Maladies attribuables à la chaleur</a:t>
            </a:r>
            <a:endParaRPr lang="fr-FR" noProof="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1143000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fr-FR" sz="4000" b="1" noProof="0" dirty="0"/>
              <a:t>Causes de la fièvre (2)</a:t>
            </a:r>
            <a:endParaRPr lang="fr-FR" sz="4000" noProof="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271754178"/>
              </p:ext>
            </p:extLst>
          </p:nvPr>
        </p:nvGraphicFramePr>
        <p:xfrm>
          <a:off x="685800" y="1417638"/>
          <a:ext cx="79248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 fontScale="90000"/>
          </a:bodyPr>
          <a:lstStyle/>
          <a:p>
            <a:pPr algn="ctr">
              <a:defRPr/>
            </a:pPr>
            <a:br>
              <a:rPr lang="fr-FR" sz="3600" noProof="0" dirty="0"/>
            </a:br>
            <a:r>
              <a:rPr lang="fr-FR" noProof="0" dirty="0"/>
              <a:t>Signes/symptômes chez les adultes et les enfants de plus de 6 ans</a:t>
            </a:r>
            <a:br>
              <a:rPr lang="fr-FR" noProof="0" dirty="0"/>
            </a:br>
            <a:r>
              <a:rPr lang="fr-FR" noProof="0" dirty="0"/>
              <a:t> </a:t>
            </a:r>
          </a:p>
        </p:txBody>
      </p:sp>
      <p:sp>
        <p:nvSpPr>
          <p:cNvPr id="50179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6705600" cy="4724400"/>
          </a:xfrm>
        </p:spPr>
        <p:txBody>
          <a:bodyPr>
            <a:noAutofit/>
          </a:bodyPr>
          <a:lstStyle/>
          <a:p>
            <a:pPr lvl="1">
              <a:buFont typeface="Arial" panose="020B0604020202020204" pitchFamily="34" charset="0"/>
              <a:buChar char="•"/>
            </a:pPr>
            <a:r>
              <a:rPr lang="fr-FR" sz="3000" noProof="0" dirty="0"/>
              <a:t>Avoir </a:t>
            </a:r>
            <a:r>
              <a:rPr lang="fr-FR" sz="3000" dirty="0"/>
              <a:t>l’impression d’avoir plus chaud ou plus froid que d’autres dans la pièce</a:t>
            </a:r>
            <a:r>
              <a:rPr lang="fr-FR" sz="3000" noProof="0" dirty="0"/>
              <a:t> </a:t>
            </a:r>
            <a:r>
              <a:rPr lang="fr-FR" sz="3000" dirty="0"/>
              <a:t>qui se sentent à l’aise</a:t>
            </a:r>
            <a:r>
              <a:rPr lang="fr-FR" sz="3000" noProof="0" dirty="0"/>
              <a:t>.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fr-FR" sz="3000" noProof="0" dirty="0"/>
              <a:t>Douleurs corporelles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fr-FR" sz="3000" noProof="0" dirty="0"/>
              <a:t>Maux de tête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3200" dirty="0"/>
              <a:t>Avoir des difficultés pour dormir ou dormir davantage. </a:t>
            </a:r>
            <a:endParaRPr lang="en-US" sz="3200" dirty="0"/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fr-FR" sz="3000" noProof="0" dirty="0"/>
              <a:t>Grelottements et frissons entrecoupés de sudation.</a:t>
            </a:r>
          </a:p>
          <a:p>
            <a:pPr lvl="1" eaLnBrk="1" hangingPunct="1"/>
            <a:endParaRPr lang="fr-FR" noProof="0" dirty="0"/>
          </a:p>
          <a:p>
            <a:pPr eaLnBrk="1" hangingPunct="1"/>
            <a:r>
              <a:rPr lang="fr-FR" sz="2600" noProof="0" dirty="0"/>
              <a:t>  </a:t>
            </a:r>
            <a:endParaRPr lang="fr-FR" sz="2400" noProof="0" dirty="0"/>
          </a:p>
        </p:txBody>
      </p:sp>
      <p:pic>
        <p:nvPicPr>
          <p:cNvPr id="5" name="Picture 2" descr="C:\Documents and Settings\Loi\Local Settings\Temporary Internet Files\Content.IE5\Z9VAIWDL\MP900444429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2801" y="2362200"/>
            <a:ext cx="1524000" cy="259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0" cy="1401762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>
              <a:defRPr/>
            </a:pPr>
            <a:r>
              <a:rPr lang="fr-FR" sz="3900" dirty="0"/>
              <a:t>Signes/symptômes chez les nourrissons et les enfants de 2 mois à </a:t>
            </a:r>
            <a:r>
              <a:rPr lang="fr-FR" sz="3900" noProof="0" dirty="0"/>
              <a:t>5 ans</a:t>
            </a:r>
          </a:p>
        </p:txBody>
      </p:sp>
      <p:sp>
        <p:nvSpPr>
          <p:cNvPr id="49155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7924800" cy="5029200"/>
          </a:xfrm>
        </p:spPr>
        <p:txBody>
          <a:bodyPr>
            <a:normAutofit fontScale="25000" lnSpcReduction="20000"/>
          </a:bodyPr>
          <a:lstStyle/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fr-FR" sz="11200" noProof="0" dirty="0"/>
              <a:t>Irritable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fr-FR" sz="11200" noProof="0" dirty="0"/>
              <a:t>Difficile à satisfaire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fr-FR" sz="11200" dirty="0"/>
              <a:t>F</a:t>
            </a:r>
            <a:r>
              <a:rPr lang="fr-FR" sz="11200" noProof="0" dirty="0"/>
              <a:t>atigué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fr-FR" sz="11200" noProof="0" dirty="0"/>
              <a:t>Silencieux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fr-FR" sz="11200" noProof="0" dirty="0"/>
              <a:t>Chaud ou brûlant au toucher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11200" noProof="0" dirty="0"/>
              <a:t>Ne se nourrit pas normalement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11200" noProof="0" dirty="0"/>
              <a:t>Pleurs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fr-FR" sz="11200" noProof="0" dirty="0"/>
              <a:t>Respiration rapide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fr-FR" sz="11200" noProof="0" dirty="0"/>
              <a:t>Présente des changement dans les habitudes de sommeil ou alimentaires  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fr-FR" sz="11200" noProof="0" dirty="0"/>
              <a:t>Température corporelle élevée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599" y="1981200"/>
            <a:ext cx="2980635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6765" y="1981200"/>
            <a:ext cx="311647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fr-FR" sz="4000" b="1" noProof="0" dirty="0"/>
              <a:t>Évaluation du client (1)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649590197"/>
              </p:ext>
            </p:extLst>
          </p:nvPr>
        </p:nvGraphicFramePr>
        <p:xfrm>
          <a:off x="838200" y="1483360"/>
          <a:ext cx="7696200" cy="468807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959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002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i="0" noProof="0" dirty="0"/>
                        <a:t>Questions à poser </a:t>
                      </a:r>
                      <a:endParaRPr lang="fr-FR" sz="1600" b="1" i="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600" b="1" i="0" noProof="0" dirty="0"/>
                        <a:t>Remarques  </a:t>
                      </a:r>
                      <a:endParaRPr lang="fr-FR" sz="1600" b="1" i="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/>
                      <a:r>
                        <a:rPr lang="fr-FR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Quel âge a l’enfant ?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Ou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Quel âge avez-vous ?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endParaRPr lang="fr-FR" sz="1600" noProof="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600" noProof="0" dirty="0"/>
                        <a:t>Utilisez</a:t>
                      </a:r>
                      <a:r>
                        <a:rPr lang="fr-FR" sz="1600" baseline="0" noProof="0" dirty="0"/>
                        <a:t> </a:t>
                      </a:r>
                      <a:r>
                        <a:rPr lang="fr-FR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l’aide-mémoire iCCM pour évaluer et traiter la fièvre chez un enfant de moins de 5 an</a:t>
                      </a:r>
                      <a:r>
                        <a:rPr lang="fr-FR" sz="1600" noProof="0" dirty="0"/>
                        <a:t>s.</a:t>
                      </a: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600" noProof="0" dirty="0"/>
                        <a:t>Les </a:t>
                      </a:r>
                      <a:r>
                        <a:rPr lang="fr-FR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causes courantes de la fièvre sont différentes chez les enfants et les adultes</a:t>
                      </a:r>
                      <a:r>
                        <a:rPr lang="fr-FR" sz="1600" noProof="0" dirty="0"/>
                        <a:t>. </a:t>
                      </a: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600" noProof="0" dirty="0"/>
                        <a:t>L’âge </a:t>
                      </a:r>
                      <a:r>
                        <a:rPr lang="fr-FR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permet de connaître la dose de médicament à administrer au client</a:t>
                      </a:r>
                      <a:r>
                        <a:rPr lang="fr-FR" sz="1600" noProof="0" dirty="0"/>
                        <a:t>. </a:t>
                      </a:r>
                      <a:endParaRPr lang="fr-FR" sz="16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200" marR="0" indent="-4572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2"/>
                      </a:pPr>
                      <a:r>
                        <a:rPr lang="fr-FR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Quand la fièvre a-t-elle commencé ? </a:t>
                      </a:r>
                      <a:endParaRPr lang="fr-FR" sz="16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Wingdings"/>
                        <a:buChar char=""/>
                        <a:tabLst/>
                        <a:defRPr/>
                      </a:pPr>
                      <a:r>
                        <a:rPr lang="fr-FR" sz="1600" noProof="0" dirty="0"/>
                        <a:t>Une </a:t>
                      </a:r>
                      <a:r>
                        <a:rPr lang="fr-FR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fièvre intense pourrait indiquer le paludisme, la rougeole ou toute autre infection aiguë</a:t>
                      </a:r>
                      <a:r>
                        <a:rPr lang="fr-FR" sz="1600" noProof="0" dirty="0"/>
                        <a:t>.</a:t>
                      </a: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600" noProof="0" dirty="0"/>
                        <a:t>Une </a:t>
                      </a:r>
                      <a:r>
                        <a:rPr lang="fr-FR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fièvre durant plus de 3 semaines pourrait indiquer la typhoïde, l’infection au VIH ou la brucellose. </a:t>
                      </a:r>
                      <a:r>
                        <a:rPr lang="fr-FR" sz="1600" noProof="0" dirty="0"/>
                        <a:t> </a:t>
                      </a:r>
                      <a:endParaRPr lang="fr-FR" sz="16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200" marR="0" indent="-4572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3"/>
                      </a:pPr>
                      <a:r>
                        <a:rPr lang="fr-FR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Avez-vous des maux de tête ? </a:t>
                      </a:r>
                      <a:endParaRPr lang="fr-FR" sz="16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Wingdings"/>
                        <a:buChar char=""/>
                        <a:tabLst/>
                        <a:defRPr/>
                      </a:pPr>
                      <a:r>
                        <a:rPr lang="fr-FR" sz="1600" noProof="0" dirty="0"/>
                        <a:t>Les </a:t>
                      </a:r>
                      <a:r>
                        <a:rPr lang="fr-FR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maux de tête sont courants avec le paludisme et la méningite.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600" noProof="0" dirty="0"/>
                        <a:t>Les </a:t>
                      </a:r>
                      <a:r>
                        <a:rPr lang="fr-FR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maux de tête avec une raideur de la nuque sont courants en présence de méningite et les clients doivent être orientés immédiatement.  </a:t>
                      </a:r>
                      <a:r>
                        <a:rPr lang="fr-FR" sz="1600" noProof="0" dirty="0"/>
                        <a:t> </a:t>
                      </a:r>
                      <a:endParaRPr lang="fr-FR" sz="16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7"/>
            <a:ext cx="8153400" cy="1173163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fr-FR" sz="4000" dirty="0"/>
              <a:t>Évaluation du client </a:t>
            </a:r>
            <a:r>
              <a:rPr lang="fr-FR" sz="4000" b="0" noProof="0" dirty="0"/>
              <a:t>(2)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167268126"/>
              </p:ext>
            </p:extLst>
          </p:nvPr>
        </p:nvGraphicFramePr>
        <p:xfrm>
          <a:off x="838200" y="1600201"/>
          <a:ext cx="7620000" cy="444082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214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985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049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i="0" noProof="0" dirty="0">
                          <a:latin typeface="+mn-lt"/>
                        </a:rPr>
                        <a:t>Questions à poser </a:t>
                      </a:r>
                      <a:endParaRPr lang="fr-FR" sz="1600" b="1" i="0" noProof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600" b="1" i="0" noProof="0" dirty="0">
                          <a:latin typeface="+mn-lt"/>
                        </a:rPr>
                        <a:t>Remarques  </a:t>
                      </a:r>
                      <a:endParaRPr lang="fr-FR" sz="1600" b="1" i="0" noProof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5189">
                <a:tc>
                  <a:txBody>
                    <a:bodyPr/>
                    <a:lstStyle/>
                    <a:p>
                      <a:pPr marL="457200" marR="0" indent="-4572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4"/>
                      </a:pPr>
                      <a:r>
                        <a:rPr lang="fr-FR" sz="1600" noProof="0" dirty="0">
                          <a:latin typeface="+mn-lt"/>
                        </a:rPr>
                        <a:t>A</a:t>
                      </a:r>
                      <a:r>
                        <a:rPr lang="fr-FR" sz="160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vez-vous l</a:t>
                      </a:r>
                      <a:r>
                        <a:rPr lang="fr-FR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 nez qui coule ou toussez-vous </a:t>
                      </a:r>
                      <a:r>
                        <a:rPr lang="fr-FR" sz="1600" noProof="0" dirty="0">
                          <a:latin typeface="+mn-lt"/>
                        </a:rPr>
                        <a:t>? </a:t>
                      </a:r>
                      <a:endParaRPr lang="fr-FR" sz="1600" noProof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600" noProof="0" dirty="0">
                          <a:latin typeface="+mn-lt"/>
                        </a:rPr>
                        <a:t>Le </a:t>
                      </a:r>
                      <a:r>
                        <a:rPr lang="fr-FR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nez qui coule est associé à la grippe. </a:t>
                      </a:r>
                      <a:endParaRPr lang="fr-FR" sz="1600" noProof="0" dirty="0">
                        <a:latin typeface="+mn-lt"/>
                      </a:endParaRP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600" noProof="0" dirty="0">
                          <a:latin typeface="+mn-lt"/>
                        </a:rPr>
                        <a:t>La </a:t>
                      </a:r>
                      <a:r>
                        <a:rPr lang="fr-FR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toux est courante en cas de pneumonie</a:t>
                      </a:r>
                      <a:r>
                        <a:rPr lang="fr-FR" sz="1600" noProof="0" dirty="0">
                          <a:latin typeface="+mn-lt"/>
                        </a:rPr>
                        <a:t>. </a:t>
                      </a:r>
                      <a:endParaRPr lang="fr-FR" sz="1600" noProof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5189">
                <a:tc>
                  <a:txBody>
                    <a:bodyPr/>
                    <a:lstStyle/>
                    <a:p>
                      <a:pPr marL="457200" marR="0" indent="-457200" algn="l" defTabSz="914400" rtl="0" eaLnBrk="1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5"/>
                      </a:pPr>
                      <a:r>
                        <a:rPr lang="fr-FR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Ressentez-vous une douleur quand vous urinez ? </a:t>
                      </a:r>
                      <a:endParaRPr lang="fr-FR" sz="160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600" noProof="0" dirty="0">
                          <a:latin typeface="+mn-lt"/>
                        </a:rPr>
                        <a:t>Des </a:t>
                      </a:r>
                      <a:r>
                        <a:rPr lang="fr-FR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douleurs lors de l’urination sont associées à des infections de la voie urinaire.</a:t>
                      </a:r>
                      <a:endParaRPr lang="fr-FR" sz="1600" noProof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09410">
                <a:tc>
                  <a:txBody>
                    <a:bodyPr/>
                    <a:lstStyle/>
                    <a:p>
                      <a:pPr marL="457200" marR="0" indent="-457200" algn="l" defTabSz="914400" rtl="0" eaLnBrk="1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6"/>
                      </a:pPr>
                      <a:r>
                        <a:rPr lang="fr-FR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Avez-vous des douleurs pelviennes ? </a:t>
                      </a:r>
                      <a:endParaRPr lang="fr-FR" sz="160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600" noProof="0" dirty="0">
                          <a:latin typeface="+mn-lt"/>
                        </a:rPr>
                        <a:t>La </a:t>
                      </a:r>
                      <a:r>
                        <a:rPr lang="fr-FR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fièvre accompagnée de douleurs pelviennes est courante avec les maladies inflammatoires pelviennes chez les adultes</a:t>
                      </a:r>
                      <a:r>
                        <a:rPr lang="fr-FR" sz="1600" noProof="0" dirty="0">
                          <a:latin typeface="+mn-lt"/>
                        </a:rPr>
                        <a:t>.</a:t>
                      </a: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Orientez immédiatement le client vers le centre de soins. </a:t>
                      </a:r>
                      <a:endParaRPr lang="fr-FR" sz="1600" noProof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80719">
                <a:tc>
                  <a:txBody>
                    <a:bodyPr/>
                    <a:lstStyle/>
                    <a:p>
                      <a:pPr marL="457200" marR="0" indent="-457200" algn="l" defTabSz="914400" rtl="0" eaLnBrk="1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7"/>
                      </a:pPr>
                      <a:r>
                        <a:rPr lang="fr-FR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Avez-vous un gonflement douloureux derrière l’oreille ? </a:t>
                      </a:r>
                      <a:endParaRPr lang="fr-FR" sz="160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Signe d’otite.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endParaRPr lang="fr-FR" sz="1600" noProof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2842</TotalTime>
  <Words>1212</Words>
  <Application>Microsoft Office PowerPoint</Application>
  <PresentationFormat>On-screen Show (4:3)</PresentationFormat>
  <Paragraphs>217</Paragraphs>
  <Slides>27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Arial</vt:lpstr>
      <vt:lpstr>Calibri</vt:lpstr>
      <vt:lpstr>Courier New</vt:lpstr>
      <vt:lpstr>Wingdings</vt:lpstr>
      <vt:lpstr>Office Theme</vt:lpstr>
      <vt:lpstr>Formation pour les dépôts de vente de médicaments accrédités  Ouganda</vt:lpstr>
      <vt:lpstr>Objectifs</vt:lpstr>
      <vt:lpstr> Qu’est-ce que la fièvre ? </vt:lpstr>
      <vt:lpstr>Causes de la fièvre (1)</vt:lpstr>
      <vt:lpstr>Causes de la fièvre (2)</vt:lpstr>
      <vt:lpstr> Signes/symptômes chez les adultes et les enfants de plus de 6 ans  </vt:lpstr>
      <vt:lpstr>Signes/symptômes chez les nourrissons et les enfants de 2 mois à 5 ans</vt:lpstr>
      <vt:lpstr>Évaluation du client (1) </vt:lpstr>
      <vt:lpstr>Évaluation du client (2)</vt:lpstr>
      <vt:lpstr>Évaluation du client (3)</vt:lpstr>
      <vt:lpstr> Prise en charge de la fièvre</vt:lpstr>
      <vt:lpstr>Prise en charge : Enfants de 2 mois à 5 ans</vt:lpstr>
      <vt:lpstr>Prise en charge :  Enfants plus âgés et adultes</vt:lpstr>
      <vt:lpstr>Posologie préconisée : Paracétamol</vt:lpstr>
      <vt:lpstr>Posologie préconisée : Ibuprofène</vt:lpstr>
      <vt:lpstr>Posologie préconisée : Diclofénac</vt:lpstr>
      <vt:lpstr>Prise en charge :  Enfants plus âgés et adultes</vt:lpstr>
      <vt:lpstr>Prise en charge :  Enfants plus âgés et adultes</vt:lpstr>
      <vt:lpstr>Traiter la cause de la fièvre</vt:lpstr>
      <vt:lpstr>Traitement de soutien</vt:lpstr>
      <vt:lpstr>Exercice 1</vt:lpstr>
      <vt:lpstr>Quand orienter un client fiévreux</vt:lpstr>
      <vt:lpstr>Douleur et inflammation</vt:lpstr>
      <vt:lpstr>La douleur</vt:lpstr>
      <vt:lpstr>Causes de la douleur</vt:lpstr>
      <vt:lpstr>Prise en charge de la douleur et de l’inflammation</vt:lpstr>
      <vt:lpstr>Orientation</vt:lpstr>
    </vt:vector>
  </TitlesOfParts>
  <Manager/>
  <Company>MSH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athomson</dc:creator>
  <cp:keywords/>
  <dc:description/>
  <cp:lastModifiedBy>Owner</cp:lastModifiedBy>
  <cp:revision>273</cp:revision>
  <dcterms:created xsi:type="dcterms:W3CDTF">2011-09-08T16:26:48Z</dcterms:created>
  <dcterms:modified xsi:type="dcterms:W3CDTF">2019-05-16T18:50:33Z</dcterms:modified>
  <cp:category/>
</cp:coreProperties>
</file>