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61" r:id="rId3"/>
    <p:sldId id="262" r:id="rId4"/>
    <p:sldId id="292" r:id="rId5"/>
    <p:sldId id="263" r:id="rId6"/>
    <p:sldId id="264" r:id="rId7"/>
    <p:sldId id="265" r:id="rId8"/>
    <p:sldId id="266" r:id="rId9"/>
    <p:sldId id="267" r:id="rId10"/>
    <p:sldId id="300" r:id="rId11"/>
    <p:sldId id="296" r:id="rId12"/>
    <p:sldId id="271" r:id="rId13"/>
    <p:sldId id="272" r:id="rId14"/>
    <p:sldId id="273" r:id="rId15"/>
    <p:sldId id="274" r:id="rId16"/>
    <p:sldId id="275" r:id="rId17"/>
    <p:sldId id="276" r:id="rId18"/>
    <p:sldId id="277" r:id="rId19"/>
    <p:sldId id="291" r:id="rId20"/>
    <p:sldId id="279" r:id="rId21"/>
    <p:sldId id="280" r:id="rId22"/>
    <p:sldId id="281" r:id="rId23"/>
    <p:sldId id="282" r:id="rId24"/>
    <p:sldId id="289" r:id="rId25"/>
    <p:sldId id="290" r:id="rId26"/>
    <p:sldId id="288" r:id="rId27"/>
    <p:sldId id="293" r:id="rId28"/>
    <p:sldId id="285" r:id="rId29"/>
    <p:sldId id="286" r:id="rId30"/>
    <p:sldId id="287"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dile Bosch" initials="OB"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A9AE"/>
    <a:srgbClr val="6693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0100" autoAdjust="0"/>
    <p:restoredTop sz="94376"/>
  </p:normalViewPr>
  <p:slideViewPr>
    <p:cSldViewPr>
      <p:cViewPr varScale="1">
        <p:scale>
          <a:sx n="107" d="100"/>
          <a:sy n="107" d="100"/>
        </p:scale>
        <p:origin x="133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904"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CC8BDE-FED4-49FE-8C44-50F8C9AFD69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E8D0A8A-620E-40BF-AAA5-1D23CE36C47C}">
      <dgm:prSet phldrT="[Text]"/>
      <dgm:spPr/>
      <dgm:t>
        <a:bodyPr/>
        <a:lstStyle/>
        <a:p>
          <a:r>
            <a:rPr lang="fr-FR" noProof="0" dirty="0"/>
            <a:t>Division de la pharmacie du MdS </a:t>
          </a:r>
        </a:p>
      </dgm:t>
    </dgm:pt>
    <dgm:pt modelId="{1F535740-AEF2-4EA8-A5B5-1C852AD9C151}" type="parTrans" cxnId="{EFCD4BD9-1A97-49A5-BAED-5A6E40587165}">
      <dgm:prSet/>
      <dgm:spPr/>
      <dgm:t>
        <a:bodyPr/>
        <a:lstStyle/>
        <a:p>
          <a:endParaRPr lang="en-US"/>
        </a:p>
      </dgm:t>
    </dgm:pt>
    <dgm:pt modelId="{C70CBA17-8BBD-4390-BED6-E6B764C1D78C}" type="sibTrans" cxnId="{EFCD4BD9-1A97-49A5-BAED-5A6E40587165}">
      <dgm:prSet/>
      <dgm:spPr/>
      <dgm:t>
        <a:bodyPr/>
        <a:lstStyle/>
        <a:p>
          <a:endParaRPr lang="en-US"/>
        </a:p>
      </dgm:t>
    </dgm:pt>
    <dgm:pt modelId="{EE5A0D1F-90CB-4D67-B7A1-5EA07797297C}" type="asst">
      <dgm:prSet phldrT="[Text]"/>
      <dgm:spPr/>
      <dgm:t>
        <a:bodyPr/>
        <a:lstStyle/>
        <a:p>
          <a:r>
            <a:rPr lang="fr-FR" noProof="0" dirty="0"/>
            <a:t>Autorité nationale de contrôle des médicaments</a:t>
          </a:r>
        </a:p>
      </dgm:t>
    </dgm:pt>
    <dgm:pt modelId="{5176D976-4732-498A-A6DC-5DE511AD05CB}" type="parTrans" cxnId="{0044746C-431B-4DEF-8C1F-7C6A1D85CBFC}">
      <dgm:prSet/>
      <dgm:spPr/>
      <dgm:t>
        <a:bodyPr/>
        <a:lstStyle/>
        <a:p>
          <a:endParaRPr lang="en-US"/>
        </a:p>
      </dgm:t>
    </dgm:pt>
    <dgm:pt modelId="{89FA2541-F168-4593-82A5-8B997D91C158}" type="sibTrans" cxnId="{0044746C-431B-4DEF-8C1F-7C6A1D85CBFC}">
      <dgm:prSet/>
      <dgm:spPr/>
      <dgm:t>
        <a:bodyPr/>
        <a:lstStyle/>
        <a:p>
          <a:endParaRPr lang="en-US"/>
        </a:p>
      </dgm:t>
    </dgm:pt>
    <dgm:pt modelId="{758AE84D-49C0-449A-A5AA-36E18C1D5863}">
      <dgm:prSet phldrT="[Text]" custT="1"/>
      <dgm:spPr/>
      <dgm:t>
        <a:bodyPr/>
        <a:lstStyle/>
        <a:p>
          <a:r>
            <a:rPr lang="en-US" sz="2800" b="0" dirty="0"/>
            <a:t>Importation</a:t>
          </a:r>
        </a:p>
      </dgm:t>
    </dgm:pt>
    <dgm:pt modelId="{ABA6DDE0-4497-41FE-8F31-A33EDB2D4752}" type="parTrans" cxnId="{D174C432-A120-47EB-8D94-C82B67A09511}">
      <dgm:prSet/>
      <dgm:spPr/>
      <dgm:t>
        <a:bodyPr/>
        <a:lstStyle/>
        <a:p>
          <a:endParaRPr lang="en-US"/>
        </a:p>
      </dgm:t>
    </dgm:pt>
    <dgm:pt modelId="{546D9F77-5700-4EA0-95CE-94FFF61D6F1F}" type="sibTrans" cxnId="{D174C432-A120-47EB-8D94-C82B67A09511}">
      <dgm:prSet/>
      <dgm:spPr/>
      <dgm:t>
        <a:bodyPr/>
        <a:lstStyle/>
        <a:p>
          <a:endParaRPr lang="en-US"/>
        </a:p>
      </dgm:t>
    </dgm:pt>
    <dgm:pt modelId="{2B5EFE1F-0A40-4B38-AA55-9071E015D044}">
      <dgm:prSet phldrT="[Text]" custT="1"/>
      <dgm:spPr/>
      <dgm:t>
        <a:bodyPr/>
        <a:lstStyle/>
        <a:p>
          <a:r>
            <a:rPr lang="fr-FR" sz="2400" noProof="0" dirty="0"/>
            <a:t>Fabrication</a:t>
          </a:r>
        </a:p>
      </dgm:t>
    </dgm:pt>
    <dgm:pt modelId="{D4FF0BE6-4116-4874-ACD7-02302BD5C526}" type="parTrans" cxnId="{204D1788-425F-4C31-A89B-AC38D7A3CD5E}">
      <dgm:prSet/>
      <dgm:spPr/>
      <dgm:t>
        <a:bodyPr/>
        <a:lstStyle/>
        <a:p>
          <a:endParaRPr lang="en-US"/>
        </a:p>
      </dgm:t>
    </dgm:pt>
    <dgm:pt modelId="{04E0459D-B608-4DB9-BA4C-395A58A6D11E}" type="sibTrans" cxnId="{204D1788-425F-4C31-A89B-AC38D7A3CD5E}">
      <dgm:prSet/>
      <dgm:spPr/>
      <dgm:t>
        <a:bodyPr/>
        <a:lstStyle/>
        <a:p>
          <a:endParaRPr lang="en-US"/>
        </a:p>
      </dgm:t>
    </dgm:pt>
    <dgm:pt modelId="{C735AE67-A18A-4DA2-8570-307DE32D8B32}">
      <dgm:prSet phldrT="[Text]" custT="1"/>
      <dgm:spPr/>
      <dgm:t>
        <a:bodyPr/>
        <a:lstStyle/>
        <a:p>
          <a:r>
            <a:rPr lang="fr-FR" sz="2800" noProof="0" dirty="0"/>
            <a:t>Utilisation</a:t>
          </a:r>
        </a:p>
      </dgm:t>
    </dgm:pt>
    <dgm:pt modelId="{C270FDF4-414A-46D0-8DD9-598C65944F1F}" type="parTrans" cxnId="{5BB706EE-8AD8-4E6A-BD44-CB91655D0548}">
      <dgm:prSet/>
      <dgm:spPr/>
      <dgm:t>
        <a:bodyPr/>
        <a:lstStyle/>
        <a:p>
          <a:endParaRPr lang="en-US"/>
        </a:p>
      </dgm:t>
    </dgm:pt>
    <dgm:pt modelId="{40760607-0ED1-429F-BA9A-BFB4F68C9FF5}" type="sibTrans" cxnId="{5BB706EE-8AD8-4E6A-BD44-CB91655D0548}">
      <dgm:prSet/>
      <dgm:spPr/>
      <dgm:t>
        <a:bodyPr/>
        <a:lstStyle/>
        <a:p>
          <a:endParaRPr lang="en-US"/>
        </a:p>
      </dgm:t>
    </dgm:pt>
    <dgm:pt modelId="{E2CEB854-5D5C-4115-92B4-A41AD2157E84}" type="pres">
      <dgm:prSet presAssocID="{01CC8BDE-FED4-49FE-8C44-50F8C9AFD69D}" presName="hierChild1" presStyleCnt="0">
        <dgm:presLayoutVars>
          <dgm:orgChart val="1"/>
          <dgm:chPref val="1"/>
          <dgm:dir/>
          <dgm:animOne val="branch"/>
          <dgm:animLvl val="lvl"/>
          <dgm:resizeHandles/>
        </dgm:presLayoutVars>
      </dgm:prSet>
      <dgm:spPr/>
    </dgm:pt>
    <dgm:pt modelId="{F61C343D-785A-4F50-86D4-7019F1345F53}" type="pres">
      <dgm:prSet presAssocID="{4E8D0A8A-620E-40BF-AAA5-1D23CE36C47C}" presName="hierRoot1" presStyleCnt="0">
        <dgm:presLayoutVars>
          <dgm:hierBranch val="init"/>
        </dgm:presLayoutVars>
      </dgm:prSet>
      <dgm:spPr/>
    </dgm:pt>
    <dgm:pt modelId="{AEF9396B-DD51-4377-B66A-0604A13EC823}" type="pres">
      <dgm:prSet presAssocID="{4E8D0A8A-620E-40BF-AAA5-1D23CE36C47C}" presName="rootComposite1" presStyleCnt="0"/>
      <dgm:spPr/>
    </dgm:pt>
    <dgm:pt modelId="{A3611013-1F09-4EC1-B314-BB69B02AD7E3}" type="pres">
      <dgm:prSet presAssocID="{4E8D0A8A-620E-40BF-AAA5-1D23CE36C47C}" presName="rootText1" presStyleLbl="node0" presStyleIdx="0" presStyleCnt="1">
        <dgm:presLayoutVars>
          <dgm:chPref val="3"/>
        </dgm:presLayoutVars>
      </dgm:prSet>
      <dgm:spPr/>
    </dgm:pt>
    <dgm:pt modelId="{17968E3E-D645-4CEC-B9EF-6D76CDCD91D4}" type="pres">
      <dgm:prSet presAssocID="{4E8D0A8A-620E-40BF-AAA5-1D23CE36C47C}" presName="rootConnector1" presStyleLbl="node1" presStyleIdx="0" presStyleCnt="0"/>
      <dgm:spPr/>
    </dgm:pt>
    <dgm:pt modelId="{2281537B-0BDA-4D38-94BF-0F0E79A7BDFD}" type="pres">
      <dgm:prSet presAssocID="{4E8D0A8A-620E-40BF-AAA5-1D23CE36C47C}" presName="hierChild2" presStyleCnt="0"/>
      <dgm:spPr/>
    </dgm:pt>
    <dgm:pt modelId="{E68DA06F-DA85-4B34-BB90-CBBCC758FD10}" type="pres">
      <dgm:prSet presAssocID="{ABA6DDE0-4497-41FE-8F31-A33EDB2D4752}" presName="Name37" presStyleLbl="parChTrans1D2" presStyleIdx="0" presStyleCnt="4"/>
      <dgm:spPr/>
    </dgm:pt>
    <dgm:pt modelId="{8F83EFAF-249B-4507-BAA1-A6C4C6D37288}" type="pres">
      <dgm:prSet presAssocID="{758AE84D-49C0-449A-A5AA-36E18C1D5863}" presName="hierRoot2" presStyleCnt="0">
        <dgm:presLayoutVars>
          <dgm:hierBranch val="init"/>
        </dgm:presLayoutVars>
      </dgm:prSet>
      <dgm:spPr/>
    </dgm:pt>
    <dgm:pt modelId="{C20F7AD6-ADDF-47FA-B238-4917949116E2}" type="pres">
      <dgm:prSet presAssocID="{758AE84D-49C0-449A-A5AA-36E18C1D5863}" presName="rootComposite" presStyleCnt="0"/>
      <dgm:spPr/>
    </dgm:pt>
    <dgm:pt modelId="{A5C803F9-B3C3-4719-A735-1BD2CFB3F774}" type="pres">
      <dgm:prSet presAssocID="{758AE84D-49C0-449A-A5AA-36E18C1D5863}" presName="rootText" presStyleLbl="node2" presStyleIdx="0" presStyleCnt="3" custScaleX="129354">
        <dgm:presLayoutVars>
          <dgm:chPref val="3"/>
        </dgm:presLayoutVars>
      </dgm:prSet>
      <dgm:spPr/>
    </dgm:pt>
    <dgm:pt modelId="{73E9802A-D65B-4985-8442-41713A4316EB}" type="pres">
      <dgm:prSet presAssocID="{758AE84D-49C0-449A-A5AA-36E18C1D5863}" presName="rootConnector" presStyleLbl="node2" presStyleIdx="0" presStyleCnt="3"/>
      <dgm:spPr/>
    </dgm:pt>
    <dgm:pt modelId="{C96A6FC3-7E79-41FA-9DF9-63B5EC71488D}" type="pres">
      <dgm:prSet presAssocID="{758AE84D-49C0-449A-A5AA-36E18C1D5863}" presName="hierChild4" presStyleCnt="0"/>
      <dgm:spPr/>
    </dgm:pt>
    <dgm:pt modelId="{F06293A1-034D-4C5A-8AF8-1A487544265B}" type="pres">
      <dgm:prSet presAssocID="{758AE84D-49C0-449A-A5AA-36E18C1D5863}" presName="hierChild5" presStyleCnt="0"/>
      <dgm:spPr/>
    </dgm:pt>
    <dgm:pt modelId="{F16A279C-ADB6-4D61-ABD6-316AF9584644}" type="pres">
      <dgm:prSet presAssocID="{D4FF0BE6-4116-4874-ACD7-02302BD5C526}" presName="Name37" presStyleLbl="parChTrans1D2" presStyleIdx="1" presStyleCnt="4"/>
      <dgm:spPr/>
    </dgm:pt>
    <dgm:pt modelId="{0C64C9E0-79B3-4D55-9F80-B6C2193FD59C}" type="pres">
      <dgm:prSet presAssocID="{2B5EFE1F-0A40-4B38-AA55-9071E015D044}" presName="hierRoot2" presStyleCnt="0">
        <dgm:presLayoutVars>
          <dgm:hierBranch val="init"/>
        </dgm:presLayoutVars>
      </dgm:prSet>
      <dgm:spPr/>
    </dgm:pt>
    <dgm:pt modelId="{C87D29B5-7FE5-4470-8451-C4DCE1C6862F}" type="pres">
      <dgm:prSet presAssocID="{2B5EFE1F-0A40-4B38-AA55-9071E015D044}" presName="rootComposite" presStyleCnt="0"/>
      <dgm:spPr/>
    </dgm:pt>
    <dgm:pt modelId="{01136744-8471-4BDD-A9A5-9A51157F0A4D}" type="pres">
      <dgm:prSet presAssocID="{2B5EFE1F-0A40-4B38-AA55-9071E015D044}" presName="rootText" presStyleLbl="node2" presStyleIdx="1" presStyleCnt="3">
        <dgm:presLayoutVars>
          <dgm:chPref val="3"/>
        </dgm:presLayoutVars>
      </dgm:prSet>
      <dgm:spPr/>
    </dgm:pt>
    <dgm:pt modelId="{62334C04-47CB-4144-91E2-4591DDCD829C}" type="pres">
      <dgm:prSet presAssocID="{2B5EFE1F-0A40-4B38-AA55-9071E015D044}" presName="rootConnector" presStyleLbl="node2" presStyleIdx="1" presStyleCnt="3"/>
      <dgm:spPr/>
    </dgm:pt>
    <dgm:pt modelId="{A15B8C4A-8F1A-4800-802A-B979F7B6C0B2}" type="pres">
      <dgm:prSet presAssocID="{2B5EFE1F-0A40-4B38-AA55-9071E015D044}" presName="hierChild4" presStyleCnt="0"/>
      <dgm:spPr/>
    </dgm:pt>
    <dgm:pt modelId="{93A3F0C4-CB86-4B64-91AC-E6172D73821E}" type="pres">
      <dgm:prSet presAssocID="{2B5EFE1F-0A40-4B38-AA55-9071E015D044}" presName="hierChild5" presStyleCnt="0"/>
      <dgm:spPr/>
    </dgm:pt>
    <dgm:pt modelId="{08524C12-53A9-4D95-8F1D-B76D5F248046}" type="pres">
      <dgm:prSet presAssocID="{C270FDF4-414A-46D0-8DD9-598C65944F1F}" presName="Name37" presStyleLbl="parChTrans1D2" presStyleIdx="2" presStyleCnt="4"/>
      <dgm:spPr/>
    </dgm:pt>
    <dgm:pt modelId="{EE7F960B-C5AD-469B-B42E-378016C2A019}" type="pres">
      <dgm:prSet presAssocID="{C735AE67-A18A-4DA2-8570-307DE32D8B32}" presName="hierRoot2" presStyleCnt="0">
        <dgm:presLayoutVars>
          <dgm:hierBranch val="init"/>
        </dgm:presLayoutVars>
      </dgm:prSet>
      <dgm:spPr/>
    </dgm:pt>
    <dgm:pt modelId="{637A95A1-1C56-4FED-A95D-B5DBC45527B0}" type="pres">
      <dgm:prSet presAssocID="{C735AE67-A18A-4DA2-8570-307DE32D8B32}" presName="rootComposite" presStyleCnt="0"/>
      <dgm:spPr/>
    </dgm:pt>
    <dgm:pt modelId="{6D8E0ACD-579E-4ED4-B614-4B2EA914136B}" type="pres">
      <dgm:prSet presAssocID="{C735AE67-A18A-4DA2-8570-307DE32D8B32}" presName="rootText" presStyleLbl="node2" presStyleIdx="2" presStyleCnt="3">
        <dgm:presLayoutVars>
          <dgm:chPref val="3"/>
        </dgm:presLayoutVars>
      </dgm:prSet>
      <dgm:spPr/>
    </dgm:pt>
    <dgm:pt modelId="{CE1BB9AE-F25D-4974-B721-8AB125F25976}" type="pres">
      <dgm:prSet presAssocID="{C735AE67-A18A-4DA2-8570-307DE32D8B32}" presName="rootConnector" presStyleLbl="node2" presStyleIdx="2" presStyleCnt="3"/>
      <dgm:spPr/>
    </dgm:pt>
    <dgm:pt modelId="{F1BE92EE-047C-497C-8513-6AE4B45E3A5C}" type="pres">
      <dgm:prSet presAssocID="{C735AE67-A18A-4DA2-8570-307DE32D8B32}" presName="hierChild4" presStyleCnt="0"/>
      <dgm:spPr/>
    </dgm:pt>
    <dgm:pt modelId="{B7C8004D-D9CD-414B-BECE-5E9B90095B7B}" type="pres">
      <dgm:prSet presAssocID="{C735AE67-A18A-4DA2-8570-307DE32D8B32}" presName="hierChild5" presStyleCnt="0"/>
      <dgm:spPr/>
    </dgm:pt>
    <dgm:pt modelId="{59E15F36-B9A7-40BB-9ACF-8500C06B544B}" type="pres">
      <dgm:prSet presAssocID="{4E8D0A8A-620E-40BF-AAA5-1D23CE36C47C}" presName="hierChild3" presStyleCnt="0"/>
      <dgm:spPr/>
    </dgm:pt>
    <dgm:pt modelId="{96D3D883-96D8-468E-B715-F4822C09AD28}" type="pres">
      <dgm:prSet presAssocID="{5176D976-4732-498A-A6DC-5DE511AD05CB}" presName="Name111" presStyleLbl="parChTrans1D2" presStyleIdx="3" presStyleCnt="4"/>
      <dgm:spPr/>
    </dgm:pt>
    <dgm:pt modelId="{1FB6EBD7-5F51-4214-902C-A1727924EFC4}" type="pres">
      <dgm:prSet presAssocID="{EE5A0D1F-90CB-4D67-B7A1-5EA07797297C}" presName="hierRoot3" presStyleCnt="0">
        <dgm:presLayoutVars>
          <dgm:hierBranch val="init"/>
        </dgm:presLayoutVars>
      </dgm:prSet>
      <dgm:spPr/>
    </dgm:pt>
    <dgm:pt modelId="{BFE21A8F-1A77-4F04-AF7B-579FAC4C31D5}" type="pres">
      <dgm:prSet presAssocID="{EE5A0D1F-90CB-4D67-B7A1-5EA07797297C}" presName="rootComposite3" presStyleCnt="0"/>
      <dgm:spPr/>
    </dgm:pt>
    <dgm:pt modelId="{6680CA87-5738-4214-9813-AE18E8DF5204}" type="pres">
      <dgm:prSet presAssocID="{EE5A0D1F-90CB-4D67-B7A1-5EA07797297C}" presName="rootText3" presStyleLbl="asst1" presStyleIdx="0" presStyleCnt="1">
        <dgm:presLayoutVars>
          <dgm:chPref val="3"/>
        </dgm:presLayoutVars>
      </dgm:prSet>
      <dgm:spPr/>
    </dgm:pt>
    <dgm:pt modelId="{729118AE-3EE2-4565-BB65-F13FD8EC5CFC}" type="pres">
      <dgm:prSet presAssocID="{EE5A0D1F-90CB-4D67-B7A1-5EA07797297C}" presName="rootConnector3" presStyleLbl="asst1" presStyleIdx="0" presStyleCnt="1"/>
      <dgm:spPr/>
    </dgm:pt>
    <dgm:pt modelId="{0A5779FA-A803-4759-8C78-767FF0C28417}" type="pres">
      <dgm:prSet presAssocID="{EE5A0D1F-90CB-4D67-B7A1-5EA07797297C}" presName="hierChild6" presStyleCnt="0"/>
      <dgm:spPr/>
    </dgm:pt>
    <dgm:pt modelId="{1A3B03FC-C835-4D1A-906E-65BA1D35AF05}" type="pres">
      <dgm:prSet presAssocID="{EE5A0D1F-90CB-4D67-B7A1-5EA07797297C}" presName="hierChild7" presStyleCnt="0"/>
      <dgm:spPr/>
    </dgm:pt>
  </dgm:ptLst>
  <dgm:cxnLst>
    <dgm:cxn modelId="{5F528F18-A07A-47DF-A355-61295DEB5F47}" type="presOf" srcId="{2B5EFE1F-0A40-4B38-AA55-9071E015D044}" destId="{62334C04-47CB-4144-91E2-4591DDCD829C}" srcOrd="1" destOrd="0" presId="urn:microsoft.com/office/officeart/2005/8/layout/orgChart1"/>
    <dgm:cxn modelId="{3E8C0025-AD39-4040-8048-333AC7E4392A}" type="presOf" srcId="{ABA6DDE0-4497-41FE-8F31-A33EDB2D4752}" destId="{E68DA06F-DA85-4B34-BB90-CBBCC758FD10}" srcOrd="0" destOrd="0" presId="urn:microsoft.com/office/officeart/2005/8/layout/orgChart1"/>
    <dgm:cxn modelId="{0F9D9A27-ECE5-48E9-B2DD-A8742BCCC3C2}" type="presOf" srcId="{C735AE67-A18A-4DA2-8570-307DE32D8B32}" destId="{6D8E0ACD-579E-4ED4-B614-4B2EA914136B}" srcOrd="0" destOrd="0" presId="urn:microsoft.com/office/officeart/2005/8/layout/orgChart1"/>
    <dgm:cxn modelId="{8B150331-0E54-40B1-AF69-05DAC98774AD}" type="presOf" srcId="{758AE84D-49C0-449A-A5AA-36E18C1D5863}" destId="{A5C803F9-B3C3-4719-A735-1BD2CFB3F774}" srcOrd="0" destOrd="0" presId="urn:microsoft.com/office/officeart/2005/8/layout/orgChart1"/>
    <dgm:cxn modelId="{D7592831-8CAC-46C1-891A-125D3AD4A42A}" type="presOf" srcId="{5176D976-4732-498A-A6DC-5DE511AD05CB}" destId="{96D3D883-96D8-468E-B715-F4822C09AD28}" srcOrd="0" destOrd="0" presId="urn:microsoft.com/office/officeart/2005/8/layout/orgChart1"/>
    <dgm:cxn modelId="{D174C432-A120-47EB-8D94-C82B67A09511}" srcId="{4E8D0A8A-620E-40BF-AAA5-1D23CE36C47C}" destId="{758AE84D-49C0-449A-A5AA-36E18C1D5863}" srcOrd="1" destOrd="0" parTransId="{ABA6DDE0-4497-41FE-8F31-A33EDB2D4752}" sibTransId="{546D9F77-5700-4EA0-95CE-94FFF61D6F1F}"/>
    <dgm:cxn modelId="{96AFDD38-9001-4890-B343-B7FC728F2277}" type="presOf" srcId="{758AE84D-49C0-449A-A5AA-36E18C1D5863}" destId="{73E9802A-D65B-4985-8442-41713A4316EB}" srcOrd="1" destOrd="0" presId="urn:microsoft.com/office/officeart/2005/8/layout/orgChart1"/>
    <dgm:cxn modelId="{0044746C-431B-4DEF-8C1F-7C6A1D85CBFC}" srcId="{4E8D0A8A-620E-40BF-AAA5-1D23CE36C47C}" destId="{EE5A0D1F-90CB-4D67-B7A1-5EA07797297C}" srcOrd="0" destOrd="0" parTransId="{5176D976-4732-498A-A6DC-5DE511AD05CB}" sibTransId="{89FA2541-F168-4593-82A5-8B997D91C158}"/>
    <dgm:cxn modelId="{3C95756C-7815-4FCD-8A74-DB37562D870C}" type="presOf" srcId="{EE5A0D1F-90CB-4D67-B7A1-5EA07797297C}" destId="{6680CA87-5738-4214-9813-AE18E8DF5204}" srcOrd="0" destOrd="0" presId="urn:microsoft.com/office/officeart/2005/8/layout/orgChart1"/>
    <dgm:cxn modelId="{5FFEC553-A659-485A-A536-7E5D335CC5AD}" type="presOf" srcId="{01CC8BDE-FED4-49FE-8C44-50F8C9AFD69D}" destId="{E2CEB854-5D5C-4115-92B4-A41AD2157E84}" srcOrd="0" destOrd="0" presId="urn:microsoft.com/office/officeart/2005/8/layout/orgChart1"/>
    <dgm:cxn modelId="{204D1788-425F-4C31-A89B-AC38D7A3CD5E}" srcId="{4E8D0A8A-620E-40BF-AAA5-1D23CE36C47C}" destId="{2B5EFE1F-0A40-4B38-AA55-9071E015D044}" srcOrd="2" destOrd="0" parTransId="{D4FF0BE6-4116-4874-ACD7-02302BD5C526}" sibTransId="{04E0459D-B608-4DB9-BA4C-395A58A6D11E}"/>
    <dgm:cxn modelId="{2E4AD694-E395-4D65-8DDA-67FFE9EF0C01}" type="presOf" srcId="{C270FDF4-414A-46D0-8DD9-598C65944F1F}" destId="{08524C12-53A9-4D95-8F1D-B76D5F248046}" srcOrd="0" destOrd="0" presId="urn:microsoft.com/office/officeart/2005/8/layout/orgChart1"/>
    <dgm:cxn modelId="{C382D9A1-FB10-4240-90B8-4920C7FE5F03}" type="presOf" srcId="{4E8D0A8A-620E-40BF-AAA5-1D23CE36C47C}" destId="{17968E3E-D645-4CEC-B9EF-6D76CDCD91D4}" srcOrd="1" destOrd="0" presId="urn:microsoft.com/office/officeart/2005/8/layout/orgChart1"/>
    <dgm:cxn modelId="{E9733FA2-E856-4FAD-A184-2B4F7CA224E6}" type="presOf" srcId="{D4FF0BE6-4116-4874-ACD7-02302BD5C526}" destId="{F16A279C-ADB6-4D61-ABD6-316AF9584644}" srcOrd="0" destOrd="0" presId="urn:microsoft.com/office/officeart/2005/8/layout/orgChart1"/>
    <dgm:cxn modelId="{D42324A6-DB98-4761-91E0-138B8E640835}" type="presOf" srcId="{C735AE67-A18A-4DA2-8570-307DE32D8B32}" destId="{CE1BB9AE-F25D-4974-B721-8AB125F25976}" srcOrd="1" destOrd="0" presId="urn:microsoft.com/office/officeart/2005/8/layout/orgChart1"/>
    <dgm:cxn modelId="{D71E1DD4-43DF-4E1F-ABC7-C13D5EA750A1}" type="presOf" srcId="{4E8D0A8A-620E-40BF-AAA5-1D23CE36C47C}" destId="{A3611013-1F09-4EC1-B314-BB69B02AD7E3}" srcOrd="0" destOrd="0" presId="urn:microsoft.com/office/officeart/2005/8/layout/orgChart1"/>
    <dgm:cxn modelId="{EFCD4BD9-1A97-49A5-BAED-5A6E40587165}" srcId="{01CC8BDE-FED4-49FE-8C44-50F8C9AFD69D}" destId="{4E8D0A8A-620E-40BF-AAA5-1D23CE36C47C}" srcOrd="0" destOrd="0" parTransId="{1F535740-AEF2-4EA8-A5B5-1C852AD9C151}" sibTransId="{C70CBA17-8BBD-4390-BED6-E6B764C1D78C}"/>
    <dgm:cxn modelId="{8A5BD5EC-0A2E-4D6D-B5AE-1B6CA93E6324}" type="presOf" srcId="{EE5A0D1F-90CB-4D67-B7A1-5EA07797297C}" destId="{729118AE-3EE2-4565-BB65-F13FD8EC5CFC}" srcOrd="1" destOrd="0" presId="urn:microsoft.com/office/officeart/2005/8/layout/orgChart1"/>
    <dgm:cxn modelId="{5BB706EE-8AD8-4E6A-BD44-CB91655D0548}" srcId="{4E8D0A8A-620E-40BF-AAA5-1D23CE36C47C}" destId="{C735AE67-A18A-4DA2-8570-307DE32D8B32}" srcOrd="3" destOrd="0" parTransId="{C270FDF4-414A-46D0-8DD9-598C65944F1F}" sibTransId="{40760607-0ED1-429F-BA9A-BFB4F68C9FF5}"/>
    <dgm:cxn modelId="{79D09EEF-BE5A-42C7-A71E-A160202DA882}" type="presOf" srcId="{2B5EFE1F-0A40-4B38-AA55-9071E015D044}" destId="{01136744-8471-4BDD-A9A5-9A51157F0A4D}" srcOrd="0" destOrd="0" presId="urn:microsoft.com/office/officeart/2005/8/layout/orgChart1"/>
    <dgm:cxn modelId="{6EA54F2D-CE38-499B-9AF9-95B0BA59A9D7}" type="presParOf" srcId="{E2CEB854-5D5C-4115-92B4-A41AD2157E84}" destId="{F61C343D-785A-4F50-86D4-7019F1345F53}" srcOrd="0" destOrd="0" presId="urn:microsoft.com/office/officeart/2005/8/layout/orgChart1"/>
    <dgm:cxn modelId="{50B95EE2-12CA-4748-962F-D02E68728B62}" type="presParOf" srcId="{F61C343D-785A-4F50-86D4-7019F1345F53}" destId="{AEF9396B-DD51-4377-B66A-0604A13EC823}" srcOrd="0" destOrd="0" presId="urn:microsoft.com/office/officeart/2005/8/layout/orgChart1"/>
    <dgm:cxn modelId="{E23D3304-BC05-430C-B7B6-3519264A34B7}" type="presParOf" srcId="{AEF9396B-DD51-4377-B66A-0604A13EC823}" destId="{A3611013-1F09-4EC1-B314-BB69B02AD7E3}" srcOrd="0" destOrd="0" presId="urn:microsoft.com/office/officeart/2005/8/layout/orgChart1"/>
    <dgm:cxn modelId="{047D5CF4-3B72-47AA-AE24-430370DE194B}" type="presParOf" srcId="{AEF9396B-DD51-4377-B66A-0604A13EC823}" destId="{17968E3E-D645-4CEC-B9EF-6D76CDCD91D4}" srcOrd="1" destOrd="0" presId="urn:microsoft.com/office/officeart/2005/8/layout/orgChart1"/>
    <dgm:cxn modelId="{BDB76D9F-ED8A-4114-B728-8C2A218376EE}" type="presParOf" srcId="{F61C343D-785A-4F50-86D4-7019F1345F53}" destId="{2281537B-0BDA-4D38-94BF-0F0E79A7BDFD}" srcOrd="1" destOrd="0" presId="urn:microsoft.com/office/officeart/2005/8/layout/orgChart1"/>
    <dgm:cxn modelId="{D59B1D6A-DD2A-4190-ABA0-0AC9BFF94A31}" type="presParOf" srcId="{2281537B-0BDA-4D38-94BF-0F0E79A7BDFD}" destId="{E68DA06F-DA85-4B34-BB90-CBBCC758FD10}" srcOrd="0" destOrd="0" presId="urn:microsoft.com/office/officeart/2005/8/layout/orgChart1"/>
    <dgm:cxn modelId="{2106CB69-E280-42A5-8D15-4EA54DEE5DBE}" type="presParOf" srcId="{2281537B-0BDA-4D38-94BF-0F0E79A7BDFD}" destId="{8F83EFAF-249B-4507-BAA1-A6C4C6D37288}" srcOrd="1" destOrd="0" presId="urn:microsoft.com/office/officeart/2005/8/layout/orgChart1"/>
    <dgm:cxn modelId="{B6D2C995-6466-4C12-8115-15944E18325A}" type="presParOf" srcId="{8F83EFAF-249B-4507-BAA1-A6C4C6D37288}" destId="{C20F7AD6-ADDF-47FA-B238-4917949116E2}" srcOrd="0" destOrd="0" presId="urn:microsoft.com/office/officeart/2005/8/layout/orgChart1"/>
    <dgm:cxn modelId="{6E1EC9D7-BDAF-4A56-8738-3E1F2FCE1CFB}" type="presParOf" srcId="{C20F7AD6-ADDF-47FA-B238-4917949116E2}" destId="{A5C803F9-B3C3-4719-A735-1BD2CFB3F774}" srcOrd="0" destOrd="0" presId="urn:microsoft.com/office/officeart/2005/8/layout/orgChart1"/>
    <dgm:cxn modelId="{D0843939-97BD-49CC-9556-28C500547CE3}" type="presParOf" srcId="{C20F7AD6-ADDF-47FA-B238-4917949116E2}" destId="{73E9802A-D65B-4985-8442-41713A4316EB}" srcOrd="1" destOrd="0" presId="urn:microsoft.com/office/officeart/2005/8/layout/orgChart1"/>
    <dgm:cxn modelId="{88B5A6DE-E793-4889-ADF0-5B0CD55B9A5C}" type="presParOf" srcId="{8F83EFAF-249B-4507-BAA1-A6C4C6D37288}" destId="{C96A6FC3-7E79-41FA-9DF9-63B5EC71488D}" srcOrd="1" destOrd="0" presId="urn:microsoft.com/office/officeart/2005/8/layout/orgChart1"/>
    <dgm:cxn modelId="{56B75B51-4FDE-4A86-9C6A-E6EB83FF0D50}" type="presParOf" srcId="{8F83EFAF-249B-4507-BAA1-A6C4C6D37288}" destId="{F06293A1-034D-4C5A-8AF8-1A487544265B}" srcOrd="2" destOrd="0" presId="urn:microsoft.com/office/officeart/2005/8/layout/orgChart1"/>
    <dgm:cxn modelId="{75AD75D3-8C88-47CF-AA19-FDA3D1A34CB9}" type="presParOf" srcId="{2281537B-0BDA-4D38-94BF-0F0E79A7BDFD}" destId="{F16A279C-ADB6-4D61-ABD6-316AF9584644}" srcOrd="2" destOrd="0" presId="urn:microsoft.com/office/officeart/2005/8/layout/orgChart1"/>
    <dgm:cxn modelId="{60684CC3-6C31-4B2E-8929-307AD1B4B5CD}" type="presParOf" srcId="{2281537B-0BDA-4D38-94BF-0F0E79A7BDFD}" destId="{0C64C9E0-79B3-4D55-9F80-B6C2193FD59C}" srcOrd="3" destOrd="0" presId="urn:microsoft.com/office/officeart/2005/8/layout/orgChart1"/>
    <dgm:cxn modelId="{35F89802-E235-4BFA-BF9D-E3C4B4E80DA0}" type="presParOf" srcId="{0C64C9E0-79B3-4D55-9F80-B6C2193FD59C}" destId="{C87D29B5-7FE5-4470-8451-C4DCE1C6862F}" srcOrd="0" destOrd="0" presId="urn:microsoft.com/office/officeart/2005/8/layout/orgChart1"/>
    <dgm:cxn modelId="{B95C4388-8A0A-414A-9BAD-50113CF99EFD}" type="presParOf" srcId="{C87D29B5-7FE5-4470-8451-C4DCE1C6862F}" destId="{01136744-8471-4BDD-A9A5-9A51157F0A4D}" srcOrd="0" destOrd="0" presId="urn:microsoft.com/office/officeart/2005/8/layout/orgChart1"/>
    <dgm:cxn modelId="{2FBCCA3F-B866-41A5-A003-7619E1F13A0F}" type="presParOf" srcId="{C87D29B5-7FE5-4470-8451-C4DCE1C6862F}" destId="{62334C04-47CB-4144-91E2-4591DDCD829C}" srcOrd="1" destOrd="0" presId="urn:microsoft.com/office/officeart/2005/8/layout/orgChart1"/>
    <dgm:cxn modelId="{7844C644-9E43-489A-AFA6-9D02EB42E2A8}" type="presParOf" srcId="{0C64C9E0-79B3-4D55-9F80-B6C2193FD59C}" destId="{A15B8C4A-8F1A-4800-802A-B979F7B6C0B2}" srcOrd="1" destOrd="0" presId="urn:microsoft.com/office/officeart/2005/8/layout/orgChart1"/>
    <dgm:cxn modelId="{5947A246-06E7-414E-ABF1-3D38937AF966}" type="presParOf" srcId="{0C64C9E0-79B3-4D55-9F80-B6C2193FD59C}" destId="{93A3F0C4-CB86-4B64-91AC-E6172D73821E}" srcOrd="2" destOrd="0" presId="urn:microsoft.com/office/officeart/2005/8/layout/orgChart1"/>
    <dgm:cxn modelId="{13B3DE5C-1D79-4CCD-AFAB-9B89DA8BD412}" type="presParOf" srcId="{2281537B-0BDA-4D38-94BF-0F0E79A7BDFD}" destId="{08524C12-53A9-4D95-8F1D-B76D5F248046}" srcOrd="4" destOrd="0" presId="urn:microsoft.com/office/officeart/2005/8/layout/orgChart1"/>
    <dgm:cxn modelId="{72B5665B-D1E4-40B3-AED8-D819FF79A79E}" type="presParOf" srcId="{2281537B-0BDA-4D38-94BF-0F0E79A7BDFD}" destId="{EE7F960B-C5AD-469B-B42E-378016C2A019}" srcOrd="5" destOrd="0" presId="urn:microsoft.com/office/officeart/2005/8/layout/orgChart1"/>
    <dgm:cxn modelId="{43E2F4E1-FA78-4E36-9573-BED989A50280}" type="presParOf" srcId="{EE7F960B-C5AD-469B-B42E-378016C2A019}" destId="{637A95A1-1C56-4FED-A95D-B5DBC45527B0}" srcOrd="0" destOrd="0" presId="urn:microsoft.com/office/officeart/2005/8/layout/orgChart1"/>
    <dgm:cxn modelId="{82E92128-EC76-489E-9EBD-8CA42E33A372}" type="presParOf" srcId="{637A95A1-1C56-4FED-A95D-B5DBC45527B0}" destId="{6D8E0ACD-579E-4ED4-B614-4B2EA914136B}" srcOrd="0" destOrd="0" presId="urn:microsoft.com/office/officeart/2005/8/layout/orgChart1"/>
    <dgm:cxn modelId="{92AAC7A4-591B-43C5-8AE5-73C8F827BE44}" type="presParOf" srcId="{637A95A1-1C56-4FED-A95D-B5DBC45527B0}" destId="{CE1BB9AE-F25D-4974-B721-8AB125F25976}" srcOrd="1" destOrd="0" presId="urn:microsoft.com/office/officeart/2005/8/layout/orgChart1"/>
    <dgm:cxn modelId="{A32C97D1-F5D4-49EF-9BC7-D61F60CC3C57}" type="presParOf" srcId="{EE7F960B-C5AD-469B-B42E-378016C2A019}" destId="{F1BE92EE-047C-497C-8513-6AE4B45E3A5C}" srcOrd="1" destOrd="0" presId="urn:microsoft.com/office/officeart/2005/8/layout/orgChart1"/>
    <dgm:cxn modelId="{52614478-8C19-49C1-8AC0-BBB250A6F20A}" type="presParOf" srcId="{EE7F960B-C5AD-469B-B42E-378016C2A019}" destId="{B7C8004D-D9CD-414B-BECE-5E9B90095B7B}" srcOrd="2" destOrd="0" presId="urn:microsoft.com/office/officeart/2005/8/layout/orgChart1"/>
    <dgm:cxn modelId="{CA4A7AC5-2F69-43FD-A43B-3511ACB4FD93}" type="presParOf" srcId="{F61C343D-785A-4F50-86D4-7019F1345F53}" destId="{59E15F36-B9A7-40BB-9ACF-8500C06B544B}" srcOrd="2" destOrd="0" presId="urn:microsoft.com/office/officeart/2005/8/layout/orgChart1"/>
    <dgm:cxn modelId="{A0A800A1-558C-4F6D-969C-F8B40B66EA7F}" type="presParOf" srcId="{59E15F36-B9A7-40BB-9ACF-8500C06B544B}" destId="{96D3D883-96D8-468E-B715-F4822C09AD28}" srcOrd="0" destOrd="0" presId="urn:microsoft.com/office/officeart/2005/8/layout/orgChart1"/>
    <dgm:cxn modelId="{727E5407-9D3D-496B-9AE3-43B4EF934973}" type="presParOf" srcId="{59E15F36-B9A7-40BB-9ACF-8500C06B544B}" destId="{1FB6EBD7-5F51-4214-902C-A1727924EFC4}" srcOrd="1" destOrd="0" presId="urn:microsoft.com/office/officeart/2005/8/layout/orgChart1"/>
    <dgm:cxn modelId="{7462EE80-94F7-4A73-9B93-79E20D92DEAE}" type="presParOf" srcId="{1FB6EBD7-5F51-4214-902C-A1727924EFC4}" destId="{BFE21A8F-1A77-4F04-AF7B-579FAC4C31D5}" srcOrd="0" destOrd="0" presId="urn:microsoft.com/office/officeart/2005/8/layout/orgChart1"/>
    <dgm:cxn modelId="{1281C1CF-DA9E-429B-8AFA-BCBF39688DEB}" type="presParOf" srcId="{BFE21A8F-1A77-4F04-AF7B-579FAC4C31D5}" destId="{6680CA87-5738-4214-9813-AE18E8DF5204}" srcOrd="0" destOrd="0" presId="urn:microsoft.com/office/officeart/2005/8/layout/orgChart1"/>
    <dgm:cxn modelId="{810AFF35-ACBC-44F1-93EE-9935D6616CA7}" type="presParOf" srcId="{BFE21A8F-1A77-4F04-AF7B-579FAC4C31D5}" destId="{729118AE-3EE2-4565-BB65-F13FD8EC5CFC}" srcOrd="1" destOrd="0" presId="urn:microsoft.com/office/officeart/2005/8/layout/orgChart1"/>
    <dgm:cxn modelId="{8C18EAF6-DAF9-4070-983F-EBF021A828C9}" type="presParOf" srcId="{1FB6EBD7-5F51-4214-902C-A1727924EFC4}" destId="{0A5779FA-A803-4759-8C78-767FF0C28417}" srcOrd="1" destOrd="0" presId="urn:microsoft.com/office/officeart/2005/8/layout/orgChart1"/>
    <dgm:cxn modelId="{E3EE4C6D-EB8F-4652-9B0F-D5804D1BE210}" type="presParOf" srcId="{1FB6EBD7-5F51-4214-902C-A1727924EFC4}" destId="{1A3B03FC-C835-4D1A-906E-65BA1D35AF0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5B041A-AAF3-4E5F-AD08-AA4947CC843C}" type="doc">
      <dgm:prSet loTypeId="urn:microsoft.com/office/officeart/2005/8/layout/hierarchy6" loCatId="hierarchy" qsTypeId="urn:microsoft.com/office/officeart/2005/8/quickstyle/simple1" qsCatId="simple" csTypeId="urn:microsoft.com/office/officeart/2005/8/colors/accent2_1" csCatId="accent2" phldr="1"/>
      <dgm:spPr/>
      <dgm:t>
        <a:bodyPr/>
        <a:lstStyle/>
        <a:p>
          <a:endParaRPr lang="en-US"/>
        </a:p>
      </dgm:t>
    </dgm:pt>
    <dgm:pt modelId="{1038B320-1A5F-4003-B774-4C196DDE3E48}">
      <dgm:prSet phldrT="[Text]" custT="1"/>
      <dgm:spPr>
        <a:ln>
          <a:solidFill>
            <a:schemeClr val="tx1"/>
          </a:solidFill>
        </a:ln>
      </dgm:spPr>
      <dgm:t>
        <a:bodyPr/>
        <a:lstStyle/>
        <a:p>
          <a:pPr algn="ctr"/>
          <a:r>
            <a:rPr lang="fr-FR" sz="2000" noProof="0" dirty="0">
              <a:latin typeface="Century Schoolbook" pitchFamily="18" charset="0"/>
            </a:rPr>
            <a:t>Importateurs / Fabricants locaux</a:t>
          </a:r>
        </a:p>
      </dgm:t>
    </dgm:pt>
    <dgm:pt modelId="{A698FF4B-A109-4CD6-819C-18B9501D08FE}" type="parTrans" cxnId="{2D0D79A1-1C44-447E-A208-BB66289C419A}">
      <dgm:prSet/>
      <dgm:spPr/>
      <dgm:t>
        <a:bodyPr/>
        <a:lstStyle/>
        <a:p>
          <a:pPr algn="just"/>
          <a:endParaRPr lang="en-US"/>
        </a:p>
      </dgm:t>
    </dgm:pt>
    <dgm:pt modelId="{2665DCFE-25CF-4894-A18C-28EB8AA80713}" type="sibTrans" cxnId="{2D0D79A1-1C44-447E-A208-BB66289C419A}">
      <dgm:prSet/>
      <dgm:spPr/>
      <dgm:t>
        <a:bodyPr/>
        <a:lstStyle/>
        <a:p>
          <a:pPr algn="just"/>
          <a:endParaRPr lang="en-US"/>
        </a:p>
      </dgm:t>
    </dgm:pt>
    <dgm:pt modelId="{67861E9B-409A-4A75-8379-CFB5D326D1B9}">
      <dgm:prSet phldrT="[Text]" custT="1"/>
      <dgm:spPr>
        <a:ln>
          <a:solidFill>
            <a:schemeClr val="tx1"/>
          </a:solidFill>
        </a:ln>
      </dgm:spPr>
      <dgm:t>
        <a:bodyPr/>
        <a:lstStyle/>
        <a:p>
          <a:pPr algn="ctr"/>
          <a:r>
            <a:rPr lang="fr-FR" sz="2000" noProof="0" dirty="0">
              <a:latin typeface="Century Schoolbook" pitchFamily="18" charset="0"/>
            </a:rPr>
            <a:t>Sous distributeurs / Pharmacies de gros</a:t>
          </a:r>
        </a:p>
      </dgm:t>
    </dgm:pt>
    <dgm:pt modelId="{22CE10E9-5465-4711-A6EF-6303ED457163}" type="parTrans" cxnId="{29514286-16C4-420E-9BB2-842EA5D54C22}">
      <dgm:prSet/>
      <dgm:spPr>
        <a:ln>
          <a:solidFill>
            <a:schemeClr val="tx1"/>
          </a:solidFill>
        </a:ln>
      </dgm:spPr>
      <dgm:t>
        <a:bodyPr/>
        <a:lstStyle/>
        <a:p>
          <a:pPr algn="ctr"/>
          <a:endParaRPr lang="en-US" sz="2000">
            <a:latin typeface="Century Schoolbook" pitchFamily="18" charset="0"/>
          </a:endParaRPr>
        </a:p>
      </dgm:t>
    </dgm:pt>
    <dgm:pt modelId="{AC4C75B9-F728-4DB3-849A-8170B7B4BF3B}" type="sibTrans" cxnId="{29514286-16C4-420E-9BB2-842EA5D54C22}">
      <dgm:prSet/>
      <dgm:spPr/>
      <dgm:t>
        <a:bodyPr/>
        <a:lstStyle/>
        <a:p>
          <a:pPr algn="just"/>
          <a:endParaRPr lang="en-US"/>
        </a:p>
      </dgm:t>
    </dgm:pt>
    <dgm:pt modelId="{45F1D038-D4FE-4E8F-B328-2DF348DF1AB6}">
      <dgm:prSet phldrT="[Text]" custT="1"/>
      <dgm:spPr>
        <a:ln>
          <a:solidFill>
            <a:schemeClr val="tx1"/>
          </a:solidFill>
        </a:ln>
      </dgm:spPr>
      <dgm:t>
        <a:bodyPr/>
        <a:lstStyle/>
        <a:p>
          <a:pPr algn="ctr"/>
          <a:r>
            <a:rPr lang="fr-FR" sz="2000" noProof="0" dirty="0">
              <a:latin typeface="Century Schoolbook" pitchFamily="18" charset="0"/>
            </a:rPr>
            <a:t>Pharmacies de détail</a:t>
          </a:r>
        </a:p>
        <a:p>
          <a:pPr algn="ctr"/>
          <a:r>
            <a:rPr lang="fr-FR" sz="2000" noProof="0" dirty="0">
              <a:latin typeface="Century Schoolbook" pitchFamily="18" charset="0"/>
            </a:rPr>
            <a:t>Dépôts de vente de médicaments de détail</a:t>
          </a:r>
        </a:p>
        <a:p>
          <a:pPr algn="ctr"/>
          <a:endParaRPr lang="fr-FR" sz="2000" noProof="0" dirty="0">
            <a:latin typeface="Century Schoolbook" pitchFamily="18" charset="0"/>
          </a:endParaRPr>
        </a:p>
      </dgm:t>
    </dgm:pt>
    <dgm:pt modelId="{E5849065-5902-4870-9194-A29FA6214917}" type="parTrans" cxnId="{6CA74B45-BCB6-4247-BC5E-25E01C141802}">
      <dgm:prSet/>
      <dgm:spPr>
        <a:ln>
          <a:solidFill>
            <a:schemeClr val="tx1"/>
          </a:solidFill>
        </a:ln>
      </dgm:spPr>
      <dgm:t>
        <a:bodyPr/>
        <a:lstStyle/>
        <a:p>
          <a:pPr algn="ctr"/>
          <a:endParaRPr lang="en-US" sz="2000">
            <a:latin typeface="Century Schoolbook" pitchFamily="18" charset="0"/>
          </a:endParaRPr>
        </a:p>
      </dgm:t>
    </dgm:pt>
    <dgm:pt modelId="{88C21C96-FF22-4D9E-A8E9-D86EB7F68FFC}" type="sibTrans" cxnId="{6CA74B45-BCB6-4247-BC5E-25E01C141802}">
      <dgm:prSet/>
      <dgm:spPr/>
      <dgm:t>
        <a:bodyPr/>
        <a:lstStyle/>
        <a:p>
          <a:pPr algn="just"/>
          <a:endParaRPr lang="en-US"/>
        </a:p>
      </dgm:t>
    </dgm:pt>
    <dgm:pt modelId="{06F08AD6-EA16-4EBD-A29F-81AC7CC7C959}">
      <dgm:prSet phldrT="[Text]" custT="1"/>
      <dgm:spPr>
        <a:ln>
          <a:solidFill>
            <a:schemeClr val="tx1"/>
          </a:solidFill>
        </a:ln>
      </dgm:spPr>
      <dgm:t>
        <a:bodyPr/>
        <a:lstStyle/>
        <a:p>
          <a:pPr algn="ctr"/>
          <a:r>
            <a:rPr lang="fr-FR" sz="2000" noProof="0" dirty="0">
              <a:latin typeface="Century Schoolbook" pitchFamily="18" charset="0"/>
            </a:rPr>
            <a:t>Hôpitaux privés</a:t>
          </a:r>
        </a:p>
        <a:p>
          <a:pPr algn="ctr"/>
          <a:r>
            <a:rPr lang="fr-FR" sz="2000" noProof="0" dirty="0">
              <a:latin typeface="Century Schoolbook" pitchFamily="18" charset="0"/>
            </a:rPr>
            <a:t>Centres médicaux</a:t>
          </a:r>
        </a:p>
        <a:p>
          <a:pPr algn="ctr"/>
          <a:r>
            <a:rPr lang="fr-FR" sz="2000" noProof="0" dirty="0">
              <a:latin typeface="Century Schoolbook" pitchFamily="18" charset="0"/>
            </a:rPr>
            <a:t>Cliniques </a:t>
          </a:r>
        </a:p>
        <a:p>
          <a:pPr algn="ctr"/>
          <a:r>
            <a:rPr lang="fr-FR" sz="2000" noProof="0" dirty="0">
              <a:latin typeface="Century Schoolbook" pitchFamily="18" charset="0"/>
            </a:rPr>
            <a:t>ONG</a:t>
          </a:r>
        </a:p>
      </dgm:t>
    </dgm:pt>
    <dgm:pt modelId="{1B44AB3E-3A41-42C6-8C2B-DB6843446D12}" type="parTrans" cxnId="{FDF046C9-E01D-4595-94C3-357B422B100D}">
      <dgm:prSet/>
      <dgm:spPr>
        <a:ln>
          <a:solidFill>
            <a:schemeClr val="tx1"/>
          </a:solidFill>
        </a:ln>
      </dgm:spPr>
      <dgm:t>
        <a:bodyPr/>
        <a:lstStyle/>
        <a:p>
          <a:pPr algn="ctr"/>
          <a:endParaRPr lang="en-US" sz="2000">
            <a:latin typeface="Century Schoolbook" pitchFamily="18" charset="0"/>
          </a:endParaRPr>
        </a:p>
      </dgm:t>
    </dgm:pt>
    <dgm:pt modelId="{2D75E0B6-CCC7-4637-A78E-5E12C3894BF9}" type="sibTrans" cxnId="{FDF046C9-E01D-4595-94C3-357B422B100D}">
      <dgm:prSet/>
      <dgm:spPr/>
      <dgm:t>
        <a:bodyPr/>
        <a:lstStyle/>
        <a:p>
          <a:pPr algn="just"/>
          <a:endParaRPr lang="en-US"/>
        </a:p>
      </dgm:t>
    </dgm:pt>
    <dgm:pt modelId="{39A0A54C-039B-45E8-9A29-AC234BE33CE8}">
      <dgm:prSet phldrT="[Text]" custT="1"/>
      <dgm:spPr>
        <a:ln>
          <a:solidFill>
            <a:schemeClr val="tx1"/>
          </a:solidFill>
        </a:ln>
      </dgm:spPr>
      <dgm:t>
        <a:bodyPr/>
        <a:lstStyle/>
        <a:p>
          <a:pPr algn="ctr"/>
          <a:r>
            <a:rPr lang="en-US" sz="2000" dirty="0">
              <a:solidFill>
                <a:schemeClr val="tx1"/>
              </a:solidFill>
              <a:latin typeface="Century Schoolbook" pitchFamily="18" charset="0"/>
            </a:rPr>
            <a:t>Joint Medical Stores</a:t>
          </a:r>
          <a:endParaRPr lang="fr-FR" sz="2000" i="1" noProof="0" dirty="0">
            <a:solidFill>
              <a:schemeClr val="tx1"/>
            </a:solidFill>
            <a:latin typeface="Century Schoolbook" pitchFamily="18" charset="0"/>
          </a:endParaRPr>
        </a:p>
      </dgm:t>
    </dgm:pt>
    <dgm:pt modelId="{E4B916E7-0647-4665-A331-7919ADA56F7A}" type="parTrans" cxnId="{8A8DF1DB-64C0-4632-B426-98A26DAE286A}">
      <dgm:prSet/>
      <dgm:spPr>
        <a:ln>
          <a:solidFill>
            <a:schemeClr val="tx1"/>
          </a:solidFill>
        </a:ln>
      </dgm:spPr>
      <dgm:t>
        <a:bodyPr/>
        <a:lstStyle/>
        <a:p>
          <a:pPr algn="ctr"/>
          <a:endParaRPr lang="en-US" sz="2000">
            <a:latin typeface="Century Schoolbook" pitchFamily="18" charset="0"/>
          </a:endParaRPr>
        </a:p>
      </dgm:t>
    </dgm:pt>
    <dgm:pt modelId="{7F5670E6-A375-4D5F-85FD-258984F2B065}" type="sibTrans" cxnId="{8A8DF1DB-64C0-4632-B426-98A26DAE286A}">
      <dgm:prSet/>
      <dgm:spPr/>
      <dgm:t>
        <a:bodyPr/>
        <a:lstStyle/>
        <a:p>
          <a:pPr algn="just"/>
          <a:endParaRPr lang="en-US"/>
        </a:p>
      </dgm:t>
    </dgm:pt>
    <dgm:pt modelId="{38015447-E7F4-494D-ABAA-2E93F57B7080}">
      <dgm:prSet phldrT="[Text]" custT="1"/>
      <dgm:spPr>
        <a:ln>
          <a:solidFill>
            <a:schemeClr val="tx1"/>
          </a:solidFill>
        </a:ln>
      </dgm:spPr>
      <dgm:t>
        <a:bodyPr/>
        <a:lstStyle/>
        <a:p>
          <a:pPr algn="ctr"/>
          <a:r>
            <a:rPr lang="fr-FR" sz="2000" noProof="0" dirty="0">
              <a:latin typeface="Century Schoolbook" pitchFamily="18" charset="0"/>
            </a:rPr>
            <a:t>Hôpitaux confessionnels / Centres de soins</a:t>
          </a:r>
        </a:p>
        <a:p>
          <a:pPr algn="ctr"/>
          <a:r>
            <a:rPr lang="fr-FR" sz="2000" noProof="0" dirty="0">
              <a:latin typeface="Century Schoolbook" pitchFamily="18" charset="0"/>
            </a:rPr>
            <a:t>ONG</a:t>
          </a:r>
        </a:p>
        <a:p>
          <a:pPr algn="ctr"/>
          <a:r>
            <a:rPr lang="fr-FR" sz="2000" noProof="0" dirty="0">
              <a:latin typeface="Century Schoolbook" pitchFamily="18" charset="0"/>
            </a:rPr>
            <a:t>Hôpitaux privés / Centres médicaux</a:t>
          </a:r>
        </a:p>
        <a:p>
          <a:pPr algn="ctr"/>
          <a:endParaRPr lang="fr-FR" sz="2000" noProof="0" dirty="0">
            <a:latin typeface="Century Schoolbook" pitchFamily="18" charset="0"/>
          </a:endParaRPr>
        </a:p>
      </dgm:t>
    </dgm:pt>
    <dgm:pt modelId="{BF4D88F1-7CBB-4184-B9A2-2D269BAAA388}" type="parTrans" cxnId="{07D83374-1BB6-4254-B0A8-F32562FBB874}">
      <dgm:prSet/>
      <dgm:spPr>
        <a:ln>
          <a:solidFill>
            <a:schemeClr val="tx1"/>
          </a:solidFill>
        </a:ln>
      </dgm:spPr>
      <dgm:t>
        <a:bodyPr/>
        <a:lstStyle/>
        <a:p>
          <a:pPr algn="ctr"/>
          <a:endParaRPr lang="en-US" sz="2000">
            <a:latin typeface="Century Schoolbook" pitchFamily="18" charset="0"/>
          </a:endParaRPr>
        </a:p>
      </dgm:t>
    </dgm:pt>
    <dgm:pt modelId="{7C30090F-6393-4F2A-9AA0-FEB80C7F537D}" type="sibTrans" cxnId="{07D83374-1BB6-4254-B0A8-F32562FBB874}">
      <dgm:prSet/>
      <dgm:spPr/>
      <dgm:t>
        <a:bodyPr/>
        <a:lstStyle/>
        <a:p>
          <a:pPr algn="just"/>
          <a:endParaRPr lang="en-US"/>
        </a:p>
      </dgm:t>
    </dgm:pt>
    <dgm:pt modelId="{BB916AEC-0E45-48A5-AC40-35C07D703336}" type="pres">
      <dgm:prSet presAssocID="{A95B041A-AAF3-4E5F-AD08-AA4947CC843C}" presName="mainComposite" presStyleCnt="0">
        <dgm:presLayoutVars>
          <dgm:chPref val="1"/>
          <dgm:dir/>
          <dgm:animOne val="branch"/>
          <dgm:animLvl val="lvl"/>
          <dgm:resizeHandles val="exact"/>
        </dgm:presLayoutVars>
      </dgm:prSet>
      <dgm:spPr/>
    </dgm:pt>
    <dgm:pt modelId="{6AE20FD5-C3D2-4264-B1B7-D60EA5C432E6}" type="pres">
      <dgm:prSet presAssocID="{A95B041A-AAF3-4E5F-AD08-AA4947CC843C}" presName="hierFlow" presStyleCnt="0"/>
      <dgm:spPr/>
    </dgm:pt>
    <dgm:pt modelId="{34FEE143-89DF-4159-97BE-255AD4ABB7ED}" type="pres">
      <dgm:prSet presAssocID="{A95B041A-AAF3-4E5F-AD08-AA4947CC843C}" presName="hierChild1" presStyleCnt="0">
        <dgm:presLayoutVars>
          <dgm:chPref val="1"/>
          <dgm:animOne val="branch"/>
          <dgm:animLvl val="lvl"/>
        </dgm:presLayoutVars>
      </dgm:prSet>
      <dgm:spPr/>
    </dgm:pt>
    <dgm:pt modelId="{20D9F47D-C200-4D6A-B0CD-3AD109553EA9}" type="pres">
      <dgm:prSet presAssocID="{1038B320-1A5F-4003-B774-4C196DDE3E48}" presName="Name14" presStyleCnt="0"/>
      <dgm:spPr/>
    </dgm:pt>
    <dgm:pt modelId="{C3DE39B0-262E-48B3-9A54-37B2632B3678}" type="pres">
      <dgm:prSet presAssocID="{1038B320-1A5F-4003-B774-4C196DDE3E48}" presName="level1Shape" presStyleLbl="node0" presStyleIdx="0" presStyleCnt="1" custScaleX="260004" custScaleY="91791">
        <dgm:presLayoutVars>
          <dgm:chPref val="3"/>
        </dgm:presLayoutVars>
      </dgm:prSet>
      <dgm:spPr/>
    </dgm:pt>
    <dgm:pt modelId="{0ADC1E75-2E67-4C43-963F-CC6BB21C7316}" type="pres">
      <dgm:prSet presAssocID="{1038B320-1A5F-4003-B774-4C196DDE3E48}" presName="hierChild2" presStyleCnt="0"/>
      <dgm:spPr/>
    </dgm:pt>
    <dgm:pt modelId="{42C6E2EC-9B91-4AE7-9497-DB7EF6D94718}" type="pres">
      <dgm:prSet presAssocID="{22CE10E9-5465-4711-A6EF-6303ED457163}" presName="Name19" presStyleLbl="parChTrans1D2" presStyleIdx="0" presStyleCnt="2"/>
      <dgm:spPr/>
    </dgm:pt>
    <dgm:pt modelId="{00ED2ADB-447B-4C52-A817-B45034D239DE}" type="pres">
      <dgm:prSet presAssocID="{67861E9B-409A-4A75-8379-CFB5D326D1B9}" presName="Name21" presStyleCnt="0"/>
      <dgm:spPr/>
    </dgm:pt>
    <dgm:pt modelId="{A6161448-FFE1-4FFC-B101-79FADDE44920}" type="pres">
      <dgm:prSet presAssocID="{67861E9B-409A-4A75-8379-CFB5D326D1B9}" presName="level2Shape" presStyleLbl="node2" presStyleIdx="0" presStyleCnt="2" custScaleX="335690" custScaleY="216662"/>
      <dgm:spPr/>
    </dgm:pt>
    <dgm:pt modelId="{37B5EE44-38D7-44E9-BF8C-0353D9EC119C}" type="pres">
      <dgm:prSet presAssocID="{67861E9B-409A-4A75-8379-CFB5D326D1B9}" presName="hierChild3" presStyleCnt="0"/>
      <dgm:spPr/>
    </dgm:pt>
    <dgm:pt modelId="{489D2205-7B88-4D72-9240-F380B5FDFF55}" type="pres">
      <dgm:prSet presAssocID="{E5849065-5902-4870-9194-A29FA6214917}" presName="Name19" presStyleLbl="parChTrans1D3" presStyleIdx="0" presStyleCnt="3"/>
      <dgm:spPr/>
    </dgm:pt>
    <dgm:pt modelId="{5F019369-EFF5-4A9C-8447-F19B2CA2CC3B}" type="pres">
      <dgm:prSet presAssocID="{45F1D038-D4FE-4E8F-B328-2DF348DF1AB6}" presName="Name21" presStyleCnt="0"/>
      <dgm:spPr/>
    </dgm:pt>
    <dgm:pt modelId="{30C996B4-CB20-49A2-874A-ACCAE1C15E87}" type="pres">
      <dgm:prSet presAssocID="{45F1D038-D4FE-4E8F-B328-2DF348DF1AB6}" presName="level2Shape" presStyleLbl="node3" presStyleIdx="0" presStyleCnt="3" custScaleX="220492" custScaleY="403034"/>
      <dgm:spPr/>
    </dgm:pt>
    <dgm:pt modelId="{EC34B48A-75BD-437F-8490-E68E442FC2F0}" type="pres">
      <dgm:prSet presAssocID="{45F1D038-D4FE-4E8F-B328-2DF348DF1AB6}" presName="hierChild3" presStyleCnt="0"/>
      <dgm:spPr/>
    </dgm:pt>
    <dgm:pt modelId="{21C447D1-28DA-4BFD-B608-2376A41DB875}" type="pres">
      <dgm:prSet presAssocID="{1B44AB3E-3A41-42C6-8C2B-DB6843446D12}" presName="Name19" presStyleLbl="parChTrans1D3" presStyleIdx="1" presStyleCnt="3"/>
      <dgm:spPr/>
    </dgm:pt>
    <dgm:pt modelId="{EEC91CD5-EB33-4106-9EAB-27B2250F872C}" type="pres">
      <dgm:prSet presAssocID="{06F08AD6-EA16-4EBD-A29F-81AC7CC7C959}" presName="Name21" presStyleCnt="0"/>
      <dgm:spPr/>
    </dgm:pt>
    <dgm:pt modelId="{77EF6110-7B6D-4C3A-85AA-3FD0E8C04470}" type="pres">
      <dgm:prSet presAssocID="{06F08AD6-EA16-4EBD-A29F-81AC7CC7C959}" presName="level2Shape" presStyleLbl="node3" presStyleIdx="1" presStyleCnt="3" custScaleX="230157" custScaleY="411243"/>
      <dgm:spPr/>
    </dgm:pt>
    <dgm:pt modelId="{C348EA5A-677D-435F-8BFD-936ABFA058F5}" type="pres">
      <dgm:prSet presAssocID="{06F08AD6-EA16-4EBD-A29F-81AC7CC7C959}" presName="hierChild3" presStyleCnt="0"/>
      <dgm:spPr/>
    </dgm:pt>
    <dgm:pt modelId="{7A84DAA1-000E-4A99-BF0E-05751BAB9BA4}" type="pres">
      <dgm:prSet presAssocID="{E4B916E7-0647-4665-A331-7919ADA56F7A}" presName="Name19" presStyleLbl="parChTrans1D2" presStyleIdx="1" presStyleCnt="2"/>
      <dgm:spPr/>
    </dgm:pt>
    <dgm:pt modelId="{59B3105C-A8DA-4330-BA2A-FF50C953EA7E}" type="pres">
      <dgm:prSet presAssocID="{39A0A54C-039B-45E8-9A29-AC234BE33CE8}" presName="Name21" presStyleCnt="0"/>
      <dgm:spPr/>
    </dgm:pt>
    <dgm:pt modelId="{9717C114-A3CA-49DA-B7F5-AA87A485B3DD}" type="pres">
      <dgm:prSet presAssocID="{39A0A54C-039B-45E8-9A29-AC234BE33CE8}" presName="level2Shape" presStyleLbl="node2" presStyleIdx="1" presStyleCnt="2" custScaleX="237574" custScaleY="192052"/>
      <dgm:spPr/>
    </dgm:pt>
    <dgm:pt modelId="{71C921D9-3506-411F-954C-C3D1AF4EEB46}" type="pres">
      <dgm:prSet presAssocID="{39A0A54C-039B-45E8-9A29-AC234BE33CE8}" presName="hierChild3" presStyleCnt="0"/>
      <dgm:spPr/>
    </dgm:pt>
    <dgm:pt modelId="{4358CA56-B3E7-4B5A-9228-3FE379926C11}" type="pres">
      <dgm:prSet presAssocID="{BF4D88F1-7CBB-4184-B9A2-2D269BAAA388}" presName="Name19" presStyleLbl="parChTrans1D3" presStyleIdx="2" presStyleCnt="3"/>
      <dgm:spPr/>
    </dgm:pt>
    <dgm:pt modelId="{349C1DC1-D1E6-445A-B954-03029E580A76}" type="pres">
      <dgm:prSet presAssocID="{38015447-E7F4-494D-ABAA-2E93F57B7080}" presName="Name21" presStyleCnt="0"/>
      <dgm:spPr/>
    </dgm:pt>
    <dgm:pt modelId="{3F90D7E1-B05B-4399-99D9-81E8AD282444}" type="pres">
      <dgm:prSet presAssocID="{38015447-E7F4-494D-ABAA-2E93F57B7080}" presName="level2Shape" presStyleLbl="node3" presStyleIdx="2" presStyleCnt="3" custScaleX="346537" custScaleY="442638"/>
      <dgm:spPr/>
    </dgm:pt>
    <dgm:pt modelId="{581E6378-6739-4E9A-8146-B0A17E301A95}" type="pres">
      <dgm:prSet presAssocID="{38015447-E7F4-494D-ABAA-2E93F57B7080}" presName="hierChild3" presStyleCnt="0"/>
      <dgm:spPr/>
    </dgm:pt>
    <dgm:pt modelId="{5D21F0C1-A69F-403A-A361-3CBCA580B7B1}" type="pres">
      <dgm:prSet presAssocID="{A95B041A-AAF3-4E5F-AD08-AA4947CC843C}" presName="bgShapesFlow" presStyleCnt="0"/>
      <dgm:spPr/>
    </dgm:pt>
  </dgm:ptLst>
  <dgm:cxnLst>
    <dgm:cxn modelId="{C5F8DB0E-02A0-9349-8A03-6C098CAE14B6}" type="presOf" srcId="{67861E9B-409A-4A75-8379-CFB5D326D1B9}" destId="{A6161448-FFE1-4FFC-B101-79FADDE44920}" srcOrd="0" destOrd="0" presId="urn:microsoft.com/office/officeart/2005/8/layout/hierarchy6"/>
    <dgm:cxn modelId="{92635F10-0A92-A14C-99F4-86482BFB3ABB}" type="presOf" srcId="{06F08AD6-EA16-4EBD-A29F-81AC7CC7C959}" destId="{77EF6110-7B6D-4C3A-85AA-3FD0E8C04470}" srcOrd="0" destOrd="0" presId="urn:microsoft.com/office/officeart/2005/8/layout/hierarchy6"/>
    <dgm:cxn modelId="{D0C49927-6ED6-1D4C-B22E-3D684F174270}" type="presOf" srcId="{45F1D038-D4FE-4E8F-B328-2DF348DF1AB6}" destId="{30C996B4-CB20-49A2-874A-ACCAE1C15E87}" srcOrd="0" destOrd="0" presId="urn:microsoft.com/office/officeart/2005/8/layout/hierarchy6"/>
    <dgm:cxn modelId="{E124BF61-3123-134B-BBE8-7F2FB5C84DC0}" type="presOf" srcId="{BF4D88F1-7CBB-4184-B9A2-2D269BAAA388}" destId="{4358CA56-B3E7-4B5A-9228-3FE379926C11}" srcOrd="0" destOrd="0" presId="urn:microsoft.com/office/officeart/2005/8/layout/hierarchy6"/>
    <dgm:cxn modelId="{6CA74B45-BCB6-4247-BC5E-25E01C141802}" srcId="{67861E9B-409A-4A75-8379-CFB5D326D1B9}" destId="{45F1D038-D4FE-4E8F-B328-2DF348DF1AB6}" srcOrd="0" destOrd="0" parTransId="{E5849065-5902-4870-9194-A29FA6214917}" sibTransId="{88C21C96-FF22-4D9E-A8E9-D86EB7F68FFC}"/>
    <dgm:cxn modelId="{FE352D6D-48DA-3441-9B95-7C4E1041BDBF}" type="presOf" srcId="{38015447-E7F4-494D-ABAA-2E93F57B7080}" destId="{3F90D7E1-B05B-4399-99D9-81E8AD282444}" srcOrd="0" destOrd="0" presId="urn:microsoft.com/office/officeart/2005/8/layout/hierarchy6"/>
    <dgm:cxn modelId="{F220326D-3535-4942-98CB-6563FCA8F9D2}" type="presOf" srcId="{E5849065-5902-4870-9194-A29FA6214917}" destId="{489D2205-7B88-4D72-9240-F380B5FDFF55}" srcOrd="0" destOrd="0" presId="urn:microsoft.com/office/officeart/2005/8/layout/hierarchy6"/>
    <dgm:cxn modelId="{8D592A50-2AB6-BA48-B4E3-30EBD26095A4}" type="presOf" srcId="{1B44AB3E-3A41-42C6-8C2B-DB6843446D12}" destId="{21C447D1-28DA-4BFD-B608-2376A41DB875}" srcOrd="0" destOrd="0" presId="urn:microsoft.com/office/officeart/2005/8/layout/hierarchy6"/>
    <dgm:cxn modelId="{07D83374-1BB6-4254-B0A8-F32562FBB874}" srcId="{39A0A54C-039B-45E8-9A29-AC234BE33CE8}" destId="{38015447-E7F4-494D-ABAA-2E93F57B7080}" srcOrd="0" destOrd="0" parTransId="{BF4D88F1-7CBB-4184-B9A2-2D269BAAA388}" sibTransId="{7C30090F-6393-4F2A-9AA0-FEB80C7F537D}"/>
    <dgm:cxn modelId="{B4B08780-E358-AB48-BB21-990406D662FC}" type="presOf" srcId="{E4B916E7-0647-4665-A331-7919ADA56F7A}" destId="{7A84DAA1-000E-4A99-BF0E-05751BAB9BA4}" srcOrd="0" destOrd="0" presId="urn:microsoft.com/office/officeart/2005/8/layout/hierarchy6"/>
    <dgm:cxn modelId="{FBA9F082-047C-E649-9DD3-9A9C4B0B0EA0}" type="presOf" srcId="{22CE10E9-5465-4711-A6EF-6303ED457163}" destId="{42C6E2EC-9B91-4AE7-9497-DB7EF6D94718}" srcOrd="0" destOrd="0" presId="urn:microsoft.com/office/officeart/2005/8/layout/hierarchy6"/>
    <dgm:cxn modelId="{29514286-16C4-420E-9BB2-842EA5D54C22}" srcId="{1038B320-1A5F-4003-B774-4C196DDE3E48}" destId="{67861E9B-409A-4A75-8379-CFB5D326D1B9}" srcOrd="0" destOrd="0" parTransId="{22CE10E9-5465-4711-A6EF-6303ED457163}" sibTransId="{AC4C75B9-F728-4DB3-849A-8170B7B4BF3B}"/>
    <dgm:cxn modelId="{9C11308B-CC9F-6542-87DE-5F9D52397019}" type="presOf" srcId="{1038B320-1A5F-4003-B774-4C196DDE3E48}" destId="{C3DE39B0-262E-48B3-9A54-37B2632B3678}" srcOrd="0" destOrd="0" presId="urn:microsoft.com/office/officeart/2005/8/layout/hierarchy6"/>
    <dgm:cxn modelId="{2D0D79A1-1C44-447E-A208-BB66289C419A}" srcId="{A95B041A-AAF3-4E5F-AD08-AA4947CC843C}" destId="{1038B320-1A5F-4003-B774-4C196DDE3E48}" srcOrd="0" destOrd="0" parTransId="{A698FF4B-A109-4CD6-819C-18B9501D08FE}" sibTransId="{2665DCFE-25CF-4894-A18C-28EB8AA80713}"/>
    <dgm:cxn modelId="{408E74A6-ADA4-D64D-B947-9E362B6DAE3D}" type="presOf" srcId="{39A0A54C-039B-45E8-9A29-AC234BE33CE8}" destId="{9717C114-A3CA-49DA-B7F5-AA87A485B3DD}" srcOrd="0" destOrd="0" presId="urn:microsoft.com/office/officeart/2005/8/layout/hierarchy6"/>
    <dgm:cxn modelId="{FDF046C9-E01D-4595-94C3-357B422B100D}" srcId="{67861E9B-409A-4A75-8379-CFB5D326D1B9}" destId="{06F08AD6-EA16-4EBD-A29F-81AC7CC7C959}" srcOrd="1" destOrd="0" parTransId="{1B44AB3E-3A41-42C6-8C2B-DB6843446D12}" sibTransId="{2D75E0B6-CCC7-4637-A78E-5E12C3894BF9}"/>
    <dgm:cxn modelId="{8A8DF1DB-64C0-4632-B426-98A26DAE286A}" srcId="{1038B320-1A5F-4003-B774-4C196DDE3E48}" destId="{39A0A54C-039B-45E8-9A29-AC234BE33CE8}" srcOrd="1" destOrd="0" parTransId="{E4B916E7-0647-4665-A331-7919ADA56F7A}" sibTransId="{7F5670E6-A375-4D5F-85FD-258984F2B065}"/>
    <dgm:cxn modelId="{83900CF6-766B-F848-B58A-DB1FED1ED2D0}" type="presOf" srcId="{A95B041A-AAF3-4E5F-AD08-AA4947CC843C}" destId="{BB916AEC-0E45-48A5-AC40-35C07D703336}" srcOrd="0" destOrd="0" presId="urn:microsoft.com/office/officeart/2005/8/layout/hierarchy6"/>
    <dgm:cxn modelId="{B10F370D-7C19-C443-9265-2A03A3DF9708}" type="presParOf" srcId="{BB916AEC-0E45-48A5-AC40-35C07D703336}" destId="{6AE20FD5-C3D2-4264-B1B7-D60EA5C432E6}" srcOrd="0" destOrd="0" presId="urn:microsoft.com/office/officeart/2005/8/layout/hierarchy6"/>
    <dgm:cxn modelId="{93FEF14D-9B32-0148-A098-499E42B5F55E}" type="presParOf" srcId="{6AE20FD5-C3D2-4264-B1B7-D60EA5C432E6}" destId="{34FEE143-89DF-4159-97BE-255AD4ABB7ED}" srcOrd="0" destOrd="0" presId="urn:microsoft.com/office/officeart/2005/8/layout/hierarchy6"/>
    <dgm:cxn modelId="{D9712C67-3541-B848-AAB0-552D7F9591BD}" type="presParOf" srcId="{34FEE143-89DF-4159-97BE-255AD4ABB7ED}" destId="{20D9F47D-C200-4D6A-B0CD-3AD109553EA9}" srcOrd="0" destOrd="0" presId="urn:microsoft.com/office/officeart/2005/8/layout/hierarchy6"/>
    <dgm:cxn modelId="{7C23C6F7-6037-B548-A8E8-5B6234D25FD8}" type="presParOf" srcId="{20D9F47D-C200-4D6A-B0CD-3AD109553EA9}" destId="{C3DE39B0-262E-48B3-9A54-37B2632B3678}" srcOrd="0" destOrd="0" presId="urn:microsoft.com/office/officeart/2005/8/layout/hierarchy6"/>
    <dgm:cxn modelId="{55B8EAFE-573C-E844-9C1F-A28BAF889AB8}" type="presParOf" srcId="{20D9F47D-C200-4D6A-B0CD-3AD109553EA9}" destId="{0ADC1E75-2E67-4C43-963F-CC6BB21C7316}" srcOrd="1" destOrd="0" presId="urn:microsoft.com/office/officeart/2005/8/layout/hierarchy6"/>
    <dgm:cxn modelId="{B0CF2500-807F-4549-BF54-EF6A9B4A7205}" type="presParOf" srcId="{0ADC1E75-2E67-4C43-963F-CC6BB21C7316}" destId="{42C6E2EC-9B91-4AE7-9497-DB7EF6D94718}" srcOrd="0" destOrd="0" presId="urn:microsoft.com/office/officeart/2005/8/layout/hierarchy6"/>
    <dgm:cxn modelId="{483D4882-06C0-4049-B495-A4597CE5C7F9}" type="presParOf" srcId="{0ADC1E75-2E67-4C43-963F-CC6BB21C7316}" destId="{00ED2ADB-447B-4C52-A817-B45034D239DE}" srcOrd="1" destOrd="0" presId="urn:microsoft.com/office/officeart/2005/8/layout/hierarchy6"/>
    <dgm:cxn modelId="{A899DCD1-71CE-1E4A-A98C-DB70D4DF3170}" type="presParOf" srcId="{00ED2ADB-447B-4C52-A817-B45034D239DE}" destId="{A6161448-FFE1-4FFC-B101-79FADDE44920}" srcOrd="0" destOrd="0" presId="urn:microsoft.com/office/officeart/2005/8/layout/hierarchy6"/>
    <dgm:cxn modelId="{D61A276A-277B-004E-89FF-EEB247867845}" type="presParOf" srcId="{00ED2ADB-447B-4C52-A817-B45034D239DE}" destId="{37B5EE44-38D7-44E9-BF8C-0353D9EC119C}" srcOrd="1" destOrd="0" presId="urn:microsoft.com/office/officeart/2005/8/layout/hierarchy6"/>
    <dgm:cxn modelId="{2354F46D-406A-AA46-AFF4-ABD4E8536575}" type="presParOf" srcId="{37B5EE44-38D7-44E9-BF8C-0353D9EC119C}" destId="{489D2205-7B88-4D72-9240-F380B5FDFF55}" srcOrd="0" destOrd="0" presId="urn:microsoft.com/office/officeart/2005/8/layout/hierarchy6"/>
    <dgm:cxn modelId="{E20FAAF0-51FB-7143-8E41-74B7A3C5FF2D}" type="presParOf" srcId="{37B5EE44-38D7-44E9-BF8C-0353D9EC119C}" destId="{5F019369-EFF5-4A9C-8447-F19B2CA2CC3B}" srcOrd="1" destOrd="0" presId="urn:microsoft.com/office/officeart/2005/8/layout/hierarchy6"/>
    <dgm:cxn modelId="{5927502B-508C-F64C-87E4-9179A51A21AE}" type="presParOf" srcId="{5F019369-EFF5-4A9C-8447-F19B2CA2CC3B}" destId="{30C996B4-CB20-49A2-874A-ACCAE1C15E87}" srcOrd="0" destOrd="0" presId="urn:microsoft.com/office/officeart/2005/8/layout/hierarchy6"/>
    <dgm:cxn modelId="{08A3BF1F-EFFA-0E42-8F1F-0A7363E31F73}" type="presParOf" srcId="{5F019369-EFF5-4A9C-8447-F19B2CA2CC3B}" destId="{EC34B48A-75BD-437F-8490-E68E442FC2F0}" srcOrd="1" destOrd="0" presId="urn:microsoft.com/office/officeart/2005/8/layout/hierarchy6"/>
    <dgm:cxn modelId="{1137130B-E7C6-2A43-8812-D2FF701D046C}" type="presParOf" srcId="{37B5EE44-38D7-44E9-BF8C-0353D9EC119C}" destId="{21C447D1-28DA-4BFD-B608-2376A41DB875}" srcOrd="2" destOrd="0" presId="urn:microsoft.com/office/officeart/2005/8/layout/hierarchy6"/>
    <dgm:cxn modelId="{2E3E192B-49EC-BC4F-84DB-E9CA8601EC77}" type="presParOf" srcId="{37B5EE44-38D7-44E9-BF8C-0353D9EC119C}" destId="{EEC91CD5-EB33-4106-9EAB-27B2250F872C}" srcOrd="3" destOrd="0" presId="urn:microsoft.com/office/officeart/2005/8/layout/hierarchy6"/>
    <dgm:cxn modelId="{0CD46346-8347-854D-9C03-3283E2A03E32}" type="presParOf" srcId="{EEC91CD5-EB33-4106-9EAB-27B2250F872C}" destId="{77EF6110-7B6D-4C3A-85AA-3FD0E8C04470}" srcOrd="0" destOrd="0" presId="urn:microsoft.com/office/officeart/2005/8/layout/hierarchy6"/>
    <dgm:cxn modelId="{23E84F29-BC83-1D48-B256-669D8FE6C5D7}" type="presParOf" srcId="{EEC91CD5-EB33-4106-9EAB-27B2250F872C}" destId="{C348EA5A-677D-435F-8BFD-936ABFA058F5}" srcOrd="1" destOrd="0" presId="urn:microsoft.com/office/officeart/2005/8/layout/hierarchy6"/>
    <dgm:cxn modelId="{4D63EA8C-20A2-2F4E-8531-3DC9880D0458}" type="presParOf" srcId="{0ADC1E75-2E67-4C43-963F-CC6BB21C7316}" destId="{7A84DAA1-000E-4A99-BF0E-05751BAB9BA4}" srcOrd="2" destOrd="0" presId="urn:microsoft.com/office/officeart/2005/8/layout/hierarchy6"/>
    <dgm:cxn modelId="{8EF78B71-102C-594A-9F64-C95210932D4F}" type="presParOf" srcId="{0ADC1E75-2E67-4C43-963F-CC6BB21C7316}" destId="{59B3105C-A8DA-4330-BA2A-FF50C953EA7E}" srcOrd="3" destOrd="0" presId="urn:microsoft.com/office/officeart/2005/8/layout/hierarchy6"/>
    <dgm:cxn modelId="{F93EAC87-2A9B-C34D-9D48-4A1B5BF732BD}" type="presParOf" srcId="{59B3105C-A8DA-4330-BA2A-FF50C953EA7E}" destId="{9717C114-A3CA-49DA-B7F5-AA87A485B3DD}" srcOrd="0" destOrd="0" presId="urn:microsoft.com/office/officeart/2005/8/layout/hierarchy6"/>
    <dgm:cxn modelId="{8D7A6F44-FEF2-C14F-843D-70EAAA756805}" type="presParOf" srcId="{59B3105C-A8DA-4330-BA2A-FF50C953EA7E}" destId="{71C921D9-3506-411F-954C-C3D1AF4EEB46}" srcOrd="1" destOrd="0" presId="urn:microsoft.com/office/officeart/2005/8/layout/hierarchy6"/>
    <dgm:cxn modelId="{84554383-C61B-E647-9082-3CA927F43AC7}" type="presParOf" srcId="{71C921D9-3506-411F-954C-C3D1AF4EEB46}" destId="{4358CA56-B3E7-4B5A-9228-3FE379926C11}" srcOrd="0" destOrd="0" presId="urn:microsoft.com/office/officeart/2005/8/layout/hierarchy6"/>
    <dgm:cxn modelId="{0AE51D0B-76A5-524F-86B4-464004D1EB12}" type="presParOf" srcId="{71C921D9-3506-411F-954C-C3D1AF4EEB46}" destId="{349C1DC1-D1E6-445A-B954-03029E580A76}" srcOrd="1" destOrd="0" presId="urn:microsoft.com/office/officeart/2005/8/layout/hierarchy6"/>
    <dgm:cxn modelId="{B437D048-9865-CA4D-990C-E40DDF2131B1}" type="presParOf" srcId="{349C1DC1-D1E6-445A-B954-03029E580A76}" destId="{3F90D7E1-B05B-4399-99D9-81E8AD282444}" srcOrd="0" destOrd="0" presId="urn:microsoft.com/office/officeart/2005/8/layout/hierarchy6"/>
    <dgm:cxn modelId="{2CC3B4CA-9679-E94F-AA01-EE5CF3CE2055}" type="presParOf" srcId="{349C1DC1-D1E6-445A-B954-03029E580A76}" destId="{581E6378-6739-4E9A-8146-B0A17E301A95}" srcOrd="1" destOrd="0" presId="urn:microsoft.com/office/officeart/2005/8/layout/hierarchy6"/>
    <dgm:cxn modelId="{2119BA33-D4A1-0E4B-9CBF-CFE2C5E49BD3}" type="presParOf" srcId="{BB916AEC-0E45-48A5-AC40-35C07D703336}" destId="{5D21F0C1-A69F-403A-A361-3CBCA580B7B1}"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D3D883-96D8-468E-B715-F4822C09AD28}">
      <dsp:nvSpPr>
        <dsp:cNvPr id="0" name=""/>
        <dsp:cNvSpPr/>
      </dsp:nvSpPr>
      <dsp:spPr>
        <a:xfrm>
          <a:off x="3738426" y="1228583"/>
          <a:ext cx="223973" cy="981216"/>
        </a:xfrm>
        <a:custGeom>
          <a:avLst/>
          <a:gdLst/>
          <a:ahLst/>
          <a:cxnLst/>
          <a:rect l="0" t="0" r="0" b="0"/>
          <a:pathLst>
            <a:path>
              <a:moveTo>
                <a:pt x="223973" y="0"/>
              </a:moveTo>
              <a:lnTo>
                <a:pt x="223973" y="981216"/>
              </a:lnTo>
              <a:lnTo>
                <a:pt x="0" y="9812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524C12-53A9-4D95-8F1D-B76D5F248046}">
      <dsp:nvSpPr>
        <dsp:cNvPr id="0" name=""/>
        <dsp:cNvSpPr/>
      </dsp:nvSpPr>
      <dsp:spPr>
        <a:xfrm>
          <a:off x="3962400" y="1228583"/>
          <a:ext cx="2894097" cy="1962432"/>
        </a:xfrm>
        <a:custGeom>
          <a:avLst/>
          <a:gdLst/>
          <a:ahLst/>
          <a:cxnLst/>
          <a:rect l="0" t="0" r="0" b="0"/>
          <a:pathLst>
            <a:path>
              <a:moveTo>
                <a:pt x="0" y="0"/>
              </a:moveTo>
              <a:lnTo>
                <a:pt x="0" y="1738459"/>
              </a:lnTo>
              <a:lnTo>
                <a:pt x="2894097" y="1738459"/>
              </a:lnTo>
              <a:lnTo>
                <a:pt x="2894097" y="1962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6A279C-ADB6-4D61-ABD6-316AF9584644}">
      <dsp:nvSpPr>
        <dsp:cNvPr id="0" name=""/>
        <dsp:cNvSpPr/>
      </dsp:nvSpPr>
      <dsp:spPr>
        <a:xfrm>
          <a:off x="3962400" y="1228583"/>
          <a:ext cx="313072" cy="1962432"/>
        </a:xfrm>
        <a:custGeom>
          <a:avLst/>
          <a:gdLst/>
          <a:ahLst/>
          <a:cxnLst/>
          <a:rect l="0" t="0" r="0" b="0"/>
          <a:pathLst>
            <a:path>
              <a:moveTo>
                <a:pt x="0" y="0"/>
              </a:moveTo>
              <a:lnTo>
                <a:pt x="0" y="1738459"/>
              </a:lnTo>
              <a:lnTo>
                <a:pt x="313072" y="1738459"/>
              </a:lnTo>
              <a:lnTo>
                <a:pt x="313072" y="1962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8DA06F-DA85-4B34-BB90-CBBCC758FD10}">
      <dsp:nvSpPr>
        <dsp:cNvPr id="0" name=""/>
        <dsp:cNvSpPr/>
      </dsp:nvSpPr>
      <dsp:spPr>
        <a:xfrm>
          <a:off x="1381374" y="1228583"/>
          <a:ext cx="2581025" cy="1962432"/>
        </a:xfrm>
        <a:custGeom>
          <a:avLst/>
          <a:gdLst/>
          <a:ahLst/>
          <a:cxnLst/>
          <a:rect l="0" t="0" r="0" b="0"/>
          <a:pathLst>
            <a:path>
              <a:moveTo>
                <a:pt x="2581025" y="0"/>
              </a:moveTo>
              <a:lnTo>
                <a:pt x="2581025" y="1738459"/>
              </a:lnTo>
              <a:lnTo>
                <a:pt x="0" y="1738459"/>
              </a:lnTo>
              <a:lnTo>
                <a:pt x="0" y="19624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611013-1F09-4EC1-B314-BB69B02AD7E3}">
      <dsp:nvSpPr>
        <dsp:cNvPr id="0" name=""/>
        <dsp:cNvSpPr/>
      </dsp:nvSpPr>
      <dsp:spPr>
        <a:xfrm>
          <a:off x="2895860" y="162044"/>
          <a:ext cx="2133079" cy="106653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fr-FR" sz="2200" kern="1200" noProof="0" dirty="0"/>
            <a:t>Division de la pharmacie du MdS </a:t>
          </a:r>
        </a:p>
      </dsp:txBody>
      <dsp:txXfrm>
        <a:off x="2895860" y="162044"/>
        <a:ext cx="2133079" cy="1066539"/>
      </dsp:txXfrm>
    </dsp:sp>
    <dsp:sp modelId="{A5C803F9-B3C3-4719-A735-1BD2CFB3F774}">
      <dsp:nvSpPr>
        <dsp:cNvPr id="0" name=""/>
        <dsp:cNvSpPr/>
      </dsp:nvSpPr>
      <dsp:spPr>
        <a:xfrm>
          <a:off x="1762" y="3191016"/>
          <a:ext cx="2759223" cy="106653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t>Importation</a:t>
          </a:r>
        </a:p>
      </dsp:txBody>
      <dsp:txXfrm>
        <a:off x="1762" y="3191016"/>
        <a:ext cx="2759223" cy="1066539"/>
      </dsp:txXfrm>
    </dsp:sp>
    <dsp:sp modelId="{01136744-8471-4BDD-A9A5-9A51157F0A4D}">
      <dsp:nvSpPr>
        <dsp:cNvPr id="0" name=""/>
        <dsp:cNvSpPr/>
      </dsp:nvSpPr>
      <dsp:spPr>
        <a:xfrm>
          <a:off x="3208932" y="3191016"/>
          <a:ext cx="2133079" cy="106653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noProof="0" dirty="0"/>
            <a:t>Fabrication</a:t>
          </a:r>
        </a:p>
      </dsp:txBody>
      <dsp:txXfrm>
        <a:off x="3208932" y="3191016"/>
        <a:ext cx="2133079" cy="1066539"/>
      </dsp:txXfrm>
    </dsp:sp>
    <dsp:sp modelId="{6D8E0ACD-579E-4ED4-B614-4B2EA914136B}">
      <dsp:nvSpPr>
        <dsp:cNvPr id="0" name=""/>
        <dsp:cNvSpPr/>
      </dsp:nvSpPr>
      <dsp:spPr>
        <a:xfrm>
          <a:off x="5789958" y="3191016"/>
          <a:ext cx="2133079" cy="106653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fr-FR" sz="2800" kern="1200" noProof="0" dirty="0"/>
            <a:t>Utilisation</a:t>
          </a:r>
        </a:p>
      </dsp:txBody>
      <dsp:txXfrm>
        <a:off x="5789958" y="3191016"/>
        <a:ext cx="2133079" cy="1066539"/>
      </dsp:txXfrm>
    </dsp:sp>
    <dsp:sp modelId="{6680CA87-5738-4214-9813-AE18E8DF5204}">
      <dsp:nvSpPr>
        <dsp:cNvPr id="0" name=""/>
        <dsp:cNvSpPr/>
      </dsp:nvSpPr>
      <dsp:spPr>
        <a:xfrm>
          <a:off x="1605347" y="1676530"/>
          <a:ext cx="2133079" cy="106653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fr-FR" sz="2200" kern="1200" noProof="0" dirty="0"/>
            <a:t>Autorité nationale de contrôle des médicaments</a:t>
          </a:r>
        </a:p>
      </dsp:txBody>
      <dsp:txXfrm>
        <a:off x="1605347" y="1676530"/>
        <a:ext cx="2133079" cy="1066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DE39B0-262E-48B3-9A54-37B2632B3678}">
      <dsp:nvSpPr>
        <dsp:cNvPr id="0" name=""/>
        <dsp:cNvSpPr/>
      </dsp:nvSpPr>
      <dsp:spPr>
        <a:xfrm>
          <a:off x="2871864" y="43672"/>
          <a:ext cx="2425145" cy="570777"/>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latin typeface="Century Schoolbook" pitchFamily="18" charset="0"/>
            </a:rPr>
            <a:t>Importateurs / Fabricants locaux</a:t>
          </a:r>
        </a:p>
      </dsp:txBody>
      <dsp:txXfrm>
        <a:off x="2888581" y="60389"/>
        <a:ext cx="2391711" cy="537343"/>
      </dsp:txXfrm>
    </dsp:sp>
    <dsp:sp modelId="{42C6E2EC-9B91-4AE7-9497-DB7EF6D94718}">
      <dsp:nvSpPr>
        <dsp:cNvPr id="0" name=""/>
        <dsp:cNvSpPr/>
      </dsp:nvSpPr>
      <dsp:spPr>
        <a:xfrm>
          <a:off x="2244456" y="614449"/>
          <a:ext cx="1839980" cy="248729"/>
        </a:xfrm>
        <a:custGeom>
          <a:avLst/>
          <a:gdLst/>
          <a:ahLst/>
          <a:cxnLst/>
          <a:rect l="0" t="0" r="0" b="0"/>
          <a:pathLst>
            <a:path>
              <a:moveTo>
                <a:pt x="1839980" y="0"/>
              </a:moveTo>
              <a:lnTo>
                <a:pt x="1839980" y="124364"/>
              </a:lnTo>
              <a:lnTo>
                <a:pt x="0" y="124364"/>
              </a:lnTo>
              <a:lnTo>
                <a:pt x="0" y="24872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A6161448-FFE1-4FFC-B101-79FADDE44920}">
      <dsp:nvSpPr>
        <dsp:cNvPr id="0" name=""/>
        <dsp:cNvSpPr/>
      </dsp:nvSpPr>
      <dsp:spPr>
        <a:xfrm>
          <a:off x="678909" y="863178"/>
          <a:ext cx="3131093" cy="1347253"/>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latin typeface="Century Schoolbook" pitchFamily="18" charset="0"/>
            </a:rPr>
            <a:t>Sous distributeurs / Pharmacies de gros</a:t>
          </a:r>
        </a:p>
      </dsp:txBody>
      <dsp:txXfrm>
        <a:off x="718369" y="902638"/>
        <a:ext cx="3052173" cy="1268333"/>
      </dsp:txXfrm>
    </dsp:sp>
    <dsp:sp modelId="{489D2205-7B88-4D72-9240-F380B5FDFF55}">
      <dsp:nvSpPr>
        <dsp:cNvPr id="0" name=""/>
        <dsp:cNvSpPr/>
      </dsp:nvSpPr>
      <dsp:spPr>
        <a:xfrm>
          <a:off x="1031170" y="2210431"/>
          <a:ext cx="1213286" cy="248729"/>
        </a:xfrm>
        <a:custGeom>
          <a:avLst/>
          <a:gdLst/>
          <a:ahLst/>
          <a:cxnLst/>
          <a:rect l="0" t="0" r="0" b="0"/>
          <a:pathLst>
            <a:path>
              <a:moveTo>
                <a:pt x="1213286" y="0"/>
              </a:moveTo>
              <a:lnTo>
                <a:pt x="1213286" y="124364"/>
              </a:lnTo>
              <a:lnTo>
                <a:pt x="0" y="124364"/>
              </a:lnTo>
              <a:lnTo>
                <a:pt x="0" y="24872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0C996B4-CB20-49A2-874A-ACCAE1C15E87}">
      <dsp:nvSpPr>
        <dsp:cNvPr id="0" name=""/>
        <dsp:cNvSpPr/>
      </dsp:nvSpPr>
      <dsp:spPr>
        <a:xfrm>
          <a:off x="2868" y="2459160"/>
          <a:ext cx="2056603" cy="2506156"/>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latin typeface="Century Schoolbook" pitchFamily="18" charset="0"/>
            </a:rPr>
            <a:t>Pharmacies de détail</a:t>
          </a:r>
        </a:p>
        <a:p>
          <a:pPr marL="0" lvl="0" indent="0" algn="ctr" defTabSz="889000">
            <a:lnSpc>
              <a:spcPct val="90000"/>
            </a:lnSpc>
            <a:spcBef>
              <a:spcPct val="0"/>
            </a:spcBef>
            <a:spcAft>
              <a:spcPct val="35000"/>
            </a:spcAft>
            <a:buNone/>
          </a:pPr>
          <a:r>
            <a:rPr lang="fr-FR" sz="2000" kern="1200" noProof="0" dirty="0">
              <a:latin typeface="Century Schoolbook" pitchFamily="18" charset="0"/>
            </a:rPr>
            <a:t>Dépôts de vente de médicaments de détail</a:t>
          </a:r>
        </a:p>
        <a:p>
          <a:pPr marL="0" lvl="0" indent="0" algn="ctr" defTabSz="889000">
            <a:lnSpc>
              <a:spcPct val="90000"/>
            </a:lnSpc>
            <a:spcBef>
              <a:spcPct val="0"/>
            </a:spcBef>
            <a:spcAft>
              <a:spcPct val="35000"/>
            </a:spcAft>
            <a:buNone/>
          </a:pPr>
          <a:endParaRPr lang="fr-FR" sz="2000" kern="1200" noProof="0" dirty="0">
            <a:latin typeface="Century Schoolbook" pitchFamily="18" charset="0"/>
          </a:endParaRPr>
        </a:p>
      </dsp:txBody>
      <dsp:txXfrm>
        <a:off x="63104" y="2519396"/>
        <a:ext cx="1936131" cy="2385684"/>
      </dsp:txXfrm>
    </dsp:sp>
    <dsp:sp modelId="{21C447D1-28DA-4BFD-B608-2376A41DB875}">
      <dsp:nvSpPr>
        <dsp:cNvPr id="0" name=""/>
        <dsp:cNvSpPr/>
      </dsp:nvSpPr>
      <dsp:spPr>
        <a:xfrm>
          <a:off x="2244456" y="2210431"/>
          <a:ext cx="1168211" cy="248729"/>
        </a:xfrm>
        <a:custGeom>
          <a:avLst/>
          <a:gdLst/>
          <a:ahLst/>
          <a:cxnLst/>
          <a:rect l="0" t="0" r="0" b="0"/>
          <a:pathLst>
            <a:path>
              <a:moveTo>
                <a:pt x="0" y="0"/>
              </a:moveTo>
              <a:lnTo>
                <a:pt x="0" y="124364"/>
              </a:lnTo>
              <a:lnTo>
                <a:pt x="1168211" y="124364"/>
              </a:lnTo>
              <a:lnTo>
                <a:pt x="1168211" y="24872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77EF6110-7B6D-4C3A-85AA-3FD0E8C04470}">
      <dsp:nvSpPr>
        <dsp:cNvPr id="0" name=""/>
        <dsp:cNvSpPr/>
      </dsp:nvSpPr>
      <dsp:spPr>
        <a:xfrm>
          <a:off x="2339291" y="2459160"/>
          <a:ext cx="2146752" cy="2557201"/>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latin typeface="Century Schoolbook" pitchFamily="18" charset="0"/>
            </a:rPr>
            <a:t>Hôpitaux privés</a:t>
          </a:r>
        </a:p>
        <a:p>
          <a:pPr marL="0" lvl="0" indent="0" algn="ctr" defTabSz="889000">
            <a:lnSpc>
              <a:spcPct val="90000"/>
            </a:lnSpc>
            <a:spcBef>
              <a:spcPct val="0"/>
            </a:spcBef>
            <a:spcAft>
              <a:spcPct val="35000"/>
            </a:spcAft>
            <a:buNone/>
          </a:pPr>
          <a:r>
            <a:rPr lang="fr-FR" sz="2000" kern="1200" noProof="0" dirty="0">
              <a:latin typeface="Century Schoolbook" pitchFamily="18" charset="0"/>
            </a:rPr>
            <a:t>Centres médicaux</a:t>
          </a:r>
        </a:p>
        <a:p>
          <a:pPr marL="0" lvl="0" indent="0" algn="ctr" defTabSz="889000">
            <a:lnSpc>
              <a:spcPct val="90000"/>
            </a:lnSpc>
            <a:spcBef>
              <a:spcPct val="0"/>
            </a:spcBef>
            <a:spcAft>
              <a:spcPct val="35000"/>
            </a:spcAft>
            <a:buNone/>
          </a:pPr>
          <a:r>
            <a:rPr lang="fr-FR" sz="2000" kern="1200" noProof="0" dirty="0">
              <a:latin typeface="Century Schoolbook" pitchFamily="18" charset="0"/>
            </a:rPr>
            <a:t>Cliniques </a:t>
          </a:r>
        </a:p>
        <a:p>
          <a:pPr marL="0" lvl="0" indent="0" algn="ctr" defTabSz="889000">
            <a:lnSpc>
              <a:spcPct val="90000"/>
            </a:lnSpc>
            <a:spcBef>
              <a:spcPct val="0"/>
            </a:spcBef>
            <a:spcAft>
              <a:spcPct val="35000"/>
            </a:spcAft>
            <a:buNone/>
          </a:pPr>
          <a:r>
            <a:rPr lang="fr-FR" sz="2000" kern="1200" noProof="0" dirty="0">
              <a:latin typeface="Century Schoolbook" pitchFamily="18" charset="0"/>
            </a:rPr>
            <a:t>ONG</a:t>
          </a:r>
        </a:p>
      </dsp:txBody>
      <dsp:txXfrm>
        <a:off x="2402167" y="2522036"/>
        <a:ext cx="2021000" cy="2431449"/>
      </dsp:txXfrm>
    </dsp:sp>
    <dsp:sp modelId="{7A84DAA1-000E-4A99-BF0E-05751BAB9BA4}">
      <dsp:nvSpPr>
        <dsp:cNvPr id="0" name=""/>
        <dsp:cNvSpPr/>
      </dsp:nvSpPr>
      <dsp:spPr>
        <a:xfrm>
          <a:off x="4084436" y="614449"/>
          <a:ext cx="2297561" cy="248729"/>
        </a:xfrm>
        <a:custGeom>
          <a:avLst/>
          <a:gdLst/>
          <a:ahLst/>
          <a:cxnLst/>
          <a:rect l="0" t="0" r="0" b="0"/>
          <a:pathLst>
            <a:path>
              <a:moveTo>
                <a:pt x="0" y="0"/>
              </a:moveTo>
              <a:lnTo>
                <a:pt x="0" y="124364"/>
              </a:lnTo>
              <a:lnTo>
                <a:pt x="2297561" y="124364"/>
              </a:lnTo>
              <a:lnTo>
                <a:pt x="2297561" y="24872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9717C114-A3CA-49DA-B7F5-AA87A485B3DD}">
      <dsp:nvSpPr>
        <dsp:cNvPr id="0" name=""/>
        <dsp:cNvSpPr/>
      </dsp:nvSpPr>
      <dsp:spPr>
        <a:xfrm>
          <a:off x="5274031" y="863178"/>
          <a:ext cx="2215932" cy="1194222"/>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Century Schoolbook" pitchFamily="18" charset="0"/>
            </a:rPr>
            <a:t>Joint Medical Stores</a:t>
          </a:r>
          <a:endParaRPr lang="fr-FR" sz="2000" i="1" kern="1200" noProof="0" dirty="0">
            <a:solidFill>
              <a:schemeClr val="tx1"/>
            </a:solidFill>
            <a:latin typeface="Century Schoolbook" pitchFamily="18" charset="0"/>
          </a:endParaRPr>
        </a:p>
      </dsp:txBody>
      <dsp:txXfrm>
        <a:off x="5309009" y="898156"/>
        <a:ext cx="2145976" cy="1124266"/>
      </dsp:txXfrm>
    </dsp:sp>
    <dsp:sp modelId="{4358CA56-B3E7-4B5A-9228-3FE379926C11}">
      <dsp:nvSpPr>
        <dsp:cNvPr id="0" name=""/>
        <dsp:cNvSpPr/>
      </dsp:nvSpPr>
      <dsp:spPr>
        <a:xfrm>
          <a:off x="6336277" y="2057400"/>
          <a:ext cx="91440" cy="248729"/>
        </a:xfrm>
        <a:custGeom>
          <a:avLst/>
          <a:gdLst/>
          <a:ahLst/>
          <a:cxnLst/>
          <a:rect l="0" t="0" r="0" b="0"/>
          <a:pathLst>
            <a:path>
              <a:moveTo>
                <a:pt x="45720" y="0"/>
              </a:moveTo>
              <a:lnTo>
                <a:pt x="45720" y="248729"/>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F90D7E1-B05B-4399-99D9-81E8AD282444}">
      <dsp:nvSpPr>
        <dsp:cNvPr id="0" name=""/>
        <dsp:cNvSpPr/>
      </dsp:nvSpPr>
      <dsp:spPr>
        <a:xfrm>
          <a:off x="4765864" y="2306129"/>
          <a:ext cx="3232267" cy="2752422"/>
        </a:xfrm>
        <a:prstGeom prst="roundRect">
          <a:avLst>
            <a:gd name="adj" fmla="val 10000"/>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noProof="0" dirty="0">
              <a:latin typeface="Century Schoolbook" pitchFamily="18" charset="0"/>
            </a:rPr>
            <a:t>Hôpitaux confessionnels / Centres de soins</a:t>
          </a:r>
        </a:p>
        <a:p>
          <a:pPr marL="0" lvl="0" indent="0" algn="ctr" defTabSz="889000">
            <a:lnSpc>
              <a:spcPct val="90000"/>
            </a:lnSpc>
            <a:spcBef>
              <a:spcPct val="0"/>
            </a:spcBef>
            <a:spcAft>
              <a:spcPct val="35000"/>
            </a:spcAft>
            <a:buNone/>
          </a:pPr>
          <a:r>
            <a:rPr lang="fr-FR" sz="2000" kern="1200" noProof="0" dirty="0">
              <a:latin typeface="Century Schoolbook" pitchFamily="18" charset="0"/>
            </a:rPr>
            <a:t>ONG</a:t>
          </a:r>
        </a:p>
        <a:p>
          <a:pPr marL="0" lvl="0" indent="0" algn="ctr" defTabSz="889000">
            <a:lnSpc>
              <a:spcPct val="90000"/>
            </a:lnSpc>
            <a:spcBef>
              <a:spcPct val="0"/>
            </a:spcBef>
            <a:spcAft>
              <a:spcPct val="35000"/>
            </a:spcAft>
            <a:buNone/>
          </a:pPr>
          <a:r>
            <a:rPr lang="fr-FR" sz="2000" kern="1200" noProof="0" dirty="0">
              <a:latin typeface="Century Schoolbook" pitchFamily="18" charset="0"/>
            </a:rPr>
            <a:t>Hôpitaux privés / Centres médicaux</a:t>
          </a:r>
        </a:p>
        <a:p>
          <a:pPr marL="0" lvl="0" indent="0" algn="ctr" defTabSz="889000">
            <a:lnSpc>
              <a:spcPct val="90000"/>
            </a:lnSpc>
            <a:spcBef>
              <a:spcPct val="0"/>
            </a:spcBef>
            <a:spcAft>
              <a:spcPct val="35000"/>
            </a:spcAft>
            <a:buNone/>
          </a:pPr>
          <a:endParaRPr lang="fr-FR" sz="2000" kern="1200" noProof="0" dirty="0">
            <a:latin typeface="Century Schoolbook" pitchFamily="18" charset="0"/>
          </a:endParaRPr>
        </a:p>
      </dsp:txBody>
      <dsp:txXfrm>
        <a:off x="4846480" y="2386745"/>
        <a:ext cx="3071035" cy="259119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425C515-EBF0-41D8-96E7-2D26706DEA83}" type="datetimeFigureOut">
              <a:rPr lang="en-US" smtClean="0"/>
              <a:pPr/>
              <a:t>5/16/2019</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E4862D2-E401-4925-A83B-5A1C6DEB959D}" type="slidenum">
              <a:rPr lang="en-US" smtClean="0"/>
              <a:pPr/>
              <a:t>‹#›</a:t>
            </a:fld>
            <a:endParaRPr lang="en-US" dirty="0"/>
          </a:p>
        </p:txBody>
      </p:sp>
    </p:spTree>
    <p:extLst>
      <p:ext uri="{BB962C8B-B14F-4D97-AF65-F5344CB8AC3E}">
        <p14:creationId xmlns:p14="http://schemas.microsoft.com/office/powerpoint/2010/main" val="1858589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DE52986-1C2D-4CA3-8B26-FA33DF440027}" type="datetimeFigureOut">
              <a:rPr lang="en-US" smtClean="0"/>
              <a:pPr/>
              <a:t>5/16/2019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2925BE5-7870-46CA-91C3-248EB75C1948}" type="slidenum">
              <a:rPr lang="en-US" smtClean="0"/>
              <a:pPr/>
              <a:t>‹#›</a:t>
            </a:fld>
            <a:endParaRPr lang="en-US" dirty="0"/>
          </a:p>
        </p:txBody>
      </p:sp>
    </p:spTree>
    <p:extLst>
      <p:ext uri="{BB962C8B-B14F-4D97-AF65-F5344CB8AC3E}">
        <p14:creationId xmlns:p14="http://schemas.microsoft.com/office/powerpoint/2010/main" val="868221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727424-BBD0-4CF6-A353-11A4B3C58CC5}" type="slidenum">
              <a:rPr lang="en-US" smtClean="0"/>
              <a:pPr/>
              <a:t>22</a:t>
            </a:fld>
            <a:endParaRPr lang="en-US" dirty="0"/>
          </a:p>
        </p:txBody>
      </p:sp>
    </p:spTree>
    <p:extLst>
      <p:ext uri="{BB962C8B-B14F-4D97-AF65-F5344CB8AC3E}">
        <p14:creationId xmlns:p14="http://schemas.microsoft.com/office/powerpoint/2010/main" val="587025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C75F6B-CE7A-4F5C-A2EA-97C5663FFF09}" type="slidenum">
              <a:rPr lang="en-US" smtClean="0"/>
              <a:pPr/>
              <a:t>23</a:t>
            </a:fld>
            <a:endParaRPr lang="en-US" dirty="0"/>
          </a:p>
        </p:txBody>
      </p:sp>
    </p:spTree>
    <p:extLst>
      <p:ext uri="{BB962C8B-B14F-4D97-AF65-F5344CB8AC3E}">
        <p14:creationId xmlns:p14="http://schemas.microsoft.com/office/powerpoint/2010/main" val="2550027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8600" y="1066801"/>
            <a:ext cx="8686800" cy="1447799"/>
          </a:xfrm>
          <a:solidFill>
            <a:schemeClr val="bg2">
              <a:lumMod val="25000"/>
            </a:schemeClr>
          </a:solidFill>
        </p:spPr>
        <p:txBody>
          <a:bodyPr/>
          <a:lstStyle>
            <a:lvl1pPr algn="l">
              <a:defRPr b="1" baseline="0">
                <a:ln>
                  <a:solidFill>
                    <a:schemeClr val="tx2"/>
                  </a:solidFill>
                </a:ln>
                <a:solidFill>
                  <a:schemeClr val="bg2"/>
                </a:solidFill>
                <a:latin typeface="+mn-lt"/>
                <a:cs typeface="Arial" pitchFamily="34" charset="0"/>
              </a:defRPr>
            </a:lvl1pPr>
          </a:lstStyle>
          <a:p>
            <a:r>
              <a:rPr lang="en-US" dirty="0"/>
              <a:t>Accredited Drug Shops Training</a:t>
            </a:r>
          </a:p>
        </p:txBody>
      </p:sp>
      <p:sp>
        <p:nvSpPr>
          <p:cNvPr id="3" name="Subtitle 2"/>
          <p:cNvSpPr>
            <a:spLocks noGrp="1"/>
          </p:cNvSpPr>
          <p:nvPr>
            <p:ph type="subTitle" idx="1" hasCustomPrompt="1"/>
          </p:nvPr>
        </p:nvSpPr>
        <p:spPr>
          <a:xfrm>
            <a:off x="1143000" y="3048000"/>
            <a:ext cx="7620000" cy="1219200"/>
          </a:xfrm>
          <a:solidFill>
            <a:schemeClr val="accent3">
              <a:lumMod val="75000"/>
            </a:schemeClr>
          </a:solidFill>
        </p:spPr>
        <p:txBody>
          <a:bodyPr>
            <a:normAutofit/>
          </a:bodyPr>
          <a:lstStyle>
            <a:lvl1pPr marL="0" indent="0" algn="l">
              <a:buNone/>
              <a:defRPr sz="3200" b="1" baseline="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Gastro Intestinal Tract</a:t>
            </a:r>
          </a:p>
        </p:txBody>
      </p:sp>
      <p:cxnSp>
        <p:nvCxnSpPr>
          <p:cNvPr id="10" name="Straight Connector 9"/>
          <p:cNvCxnSpPr/>
          <p:nvPr userDrawn="1"/>
        </p:nvCxnSpPr>
        <p:spPr>
          <a:xfrm>
            <a:off x="762000" y="2590800"/>
            <a:ext cx="8382000" cy="0"/>
          </a:xfrm>
          <a:prstGeom prst="line">
            <a:avLst/>
          </a:prstGeom>
          <a:ln w="38100">
            <a:solidFill>
              <a:srgbClr val="7AA9A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85800" y="1600200"/>
            <a:ext cx="7924800" cy="4419599"/>
          </a:xfrm>
        </p:spPr>
        <p:txBody>
          <a:bodyPr/>
          <a:lstStyle>
            <a:lvl2pPr>
              <a:buFont typeface="Courier New" pitchFamily="49" charset="0"/>
              <a:buChar char="o"/>
              <a:defRPr/>
            </a:lvl2pPr>
            <a:lvl3pPr>
              <a:buNone/>
              <a:defRPr/>
            </a:lvl3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p>
            <a:r>
              <a:rPr lang="en-US"/>
              <a:t>Click to edit Master title style</a:t>
            </a:r>
          </a:p>
        </p:txBody>
      </p:sp>
      <p:sp>
        <p:nvSpPr>
          <p:cNvPr id="3" name="Content Placeholder 2"/>
          <p:cNvSpPr>
            <a:spLocks noGrp="1"/>
          </p:cNvSpPr>
          <p:nvPr>
            <p:ph sz="half" idx="1"/>
          </p:nvPr>
        </p:nvSpPr>
        <p:spPr>
          <a:xfrm>
            <a:off x="6858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8006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858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006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8006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779713" cy="1162050"/>
          </a:xfrm>
          <a:solidFill>
            <a:schemeClr val="bg2">
              <a:lumMod val="25000"/>
            </a:schemeClr>
          </a:solidFill>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27797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400"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0574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0574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8001000" cy="1143000"/>
          </a:xfrm>
          <a:prstGeom prst="rect">
            <a:avLst/>
          </a:prstGeom>
          <a:solidFill>
            <a:schemeClr val="tx1"/>
          </a:solidFill>
        </p:spPr>
        <p:txBody>
          <a:bodyPr vert="horz" lIns="91440" tIns="45720" rIns="91440" bIns="45720" rtlCol="0" anchor="ctr">
            <a:normAutofit/>
          </a:bodyPr>
          <a:lstStyle/>
          <a:p>
            <a:r>
              <a:rPr lang="en-US" dirty="0"/>
              <a:t>Accredited Drug Shops Training</a:t>
            </a:r>
          </a:p>
        </p:txBody>
      </p:sp>
      <p:sp>
        <p:nvSpPr>
          <p:cNvPr id="3" name="Text Placeholder 2"/>
          <p:cNvSpPr>
            <a:spLocks noGrp="1"/>
          </p:cNvSpPr>
          <p:nvPr>
            <p:ph type="body" idx="1"/>
          </p:nvPr>
        </p:nvSpPr>
        <p:spPr>
          <a:xfrm>
            <a:off x="685800" y="1600201"/>
            <a:ext cx="7848600" cy="1143000"/>
          </a:xfrm>
          <a:prstGeom prst="rect">
            <a:avLst/>
          </a:prstGeom>
        </p:spPr>
        <p:txBody>
          <a:bodyPr vert="horz" lIns="91440" tIns="45720" rIns="91440" bIns="45720" rtlCol="0">
            <a:normAutofit/>
          </a:bodyPr>
          <a:lstStyle/>
          <a:p>
            <a:pPr lvl="0"/>
            <a:r>
              <a:rPr lang="en-US" dirty="0"/>
              <a:t>Gastro Intestinal tract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7AA9AE"/>
        </a:buClr>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AA9AE"/>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AA9AE"/>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066801"/>
            <a:ext cx="9144000" cy="1600199"/>
          </a:xfrm>
          <a:solidFill>
            <a:schemeClr val="accent3">
              <a:lumMod val="50000"/>
            </a:schemeClr>
          </a:solidFill>
          <a:ln>
            <a:noFill/>
          </a:ln>
        </p:spPr>
        <p:txBody>
          <a:bodyPr>
            <a:noAutofit/>
          </a:bodyPr>
          <a:lstStyle/>
          <a:p>
            <a:pPr algn="ctr"/>
            <a:r>
              <a:rPr lang="fr-FR" sz="3600" b="0" dirty="0">
                <a:solidFill>
                  <a:schemeClr val="bg1"/>
                </a:solidFill>
              </a:rPr>
              <a:t>Formation pour les dépôts de vente de médicaments accrédités</a:t>
            </a:r>
            <a:br>
              <a:rPr lang="fr-FR" sz="3600" b="0" dirty="0">
                <a:solidFill>
                  <a:schemeClr val="bg1"/>
                </a:solidFill>
              </a:rPr>
            </a:br>
            <a:r>
              <a:rPr lang="fr-FR" sz="3600" b="0" i="1" dirty="0">
                <a:solidFill>
                  <a:schemeClr val="bg1"/>
                </a:solidFill>
              </a:rPr>
              <a:t>Ouganda</a:t>
            </a:r>
          </a:p>
        </p:txBody>
      </p:sp>
      <p:sp>
        <p:nvSpPr>
          <p:cNvPr id="3" name="Subtitle 2"/>
          <p:cNvSpPr>
            <a:spLocks noGrp="1"/>
          </p:cNvSpPr>
          <p:nvPr>
            <p:ph type="subTitle" idx="1"/>
          </p:nvPr>
        </p:nvSpPr>
        <p:spPr>
          <a:solidFill>
            <a:schemeClr val="accent3">
              <a:lumMod val="75000"/>
            </a:schemeClr>
          </a:solidFill>
        </p:spPr>
        <p:txBody>
          <a:bodyPr>
            <a:normAutofit fontScale="92500" lnSpcReduction="10000"/>
          </a:bodyPr>
          <a:lstStyle/>
          <a:p>
            <a:pPr algn="ctr"/>
            <a:r>
              <a:rPr lang="fr-FR" sz="4400" dirty="0">
                <a:solidFill>
                  <a:schemeClr val="bg1"/>
                </a:solidFill>
              </a:rPr>
              <a:t>Contexte des dépôts de vente de médicaments accrédités (DVMA)</a:t>
            </a:r>
          </a:p>
        </p:txBody>
      </p:sp>
      <p:pic>
        <p:nvPicPr>
          <p:cNvPr id="5" name="Picture 4" descr="C:\Users\lgwoyita\Documents\SDSI\EADSI_UG Final Documents\Marketing\ADS Pictures\ADS in Karuguza.JPG"/>
          <p:cNvPicPr/>
          <p:nvPr/>
        </p:nvPicPr>
        <p:blipFill>
          <a:blip r:embed="rId2" cstate="print"/>
          <a:srcRect/>
          <a:stretch>
            <a:fillRect/>
          </a:stretch>
        </p:blipFill>
        <p:spPr bwMode="auto">
          <a:xfrm>
            <a:off x="4038600" y="4419600"/>
            <a:ext cx="3383280" cy="2248805"/>
          </a:xfrm>
          <a:prstGeom prst="rect">
            <a:avLst/>
          </a:prstGeom>
          <a:noFill/>
          <a:ln w="9525">
            <a:noFill/>
            <a:miter lim="800000"/>
            <a:headEnd/>
            <a:tailEnd/>
          </a:ln>
        </p:spPr>
      </p:pic>
      <p:grpSp>
        <p:nvGrpSpPr>
          <p:cNvPr id="7" name="Group 6"/>
          <p:cNvGrpSpPr/>
          <p:nvPr/>
        </p:nvGrpSpPr>
        <p:grpSpPr>
          <a:xfrm>
            <a:off x="553715" y="5257800"/>
            <a:ext cx="3052635" cy="953388"/>
            <a:chOff x="553715" y="5257800"/>
            <a:chExt cx="3052635" cy="953388"/>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715" y="5257800"/>
              <a:ext cx="1170399" cy="95338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1200" y="5750039"/>
              <a:ext cx="1625150" cy="461149"/>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eaLnBrk="1" fontAlgn="auto" hangingPunct="1">
              <a:spcAft>
                <a:spcPts val="0"/>
              </a:spcAft>
              <a:defRPr/>
            </a:pPr>
            <a:r>
              <a:rPr lang="fr-FR" sz="4000" b="1" dirty="0"/>
              <a:t>Flux des médicaments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82320030"/>
              </p:ext>
            </p:extLst>
          </p:nvPr>
        </p:nvGraphicFramePr>
        <p:xfrm>
          <a:off x="457200" y="1450975"/>
          <a:ext cx="8001000" cy="5102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own Arrow 4"/>
          <p:cNvSpPr/>
          <p:nvPr/>
        </p:nvSpPr>
        <p:spPr>
          <a:xfrm rot="10800000" flipV="1">
            <a:off x="2362200" y="2133600"/>
            <a:ext cx="444500" cy="16827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Down Arrow 5"/>
          <p:cNvSpPr/>
          <p:nvPr/>
        </p:nvSpPr>
        <p:spPr>
          <a:xfrm>
            <a:off x="6629400" y="2057400"/>
            <a:ext cx="484188" cy="2286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Down Arrow 6"/>
          <p:cNvSpPr/>
          <p:nvPr/>
        </p:nvSpPr>
        <p:spPr>
          <a:xfrm>
            <a:off x="1219200" y="3657600"/>
            <a:ext cx="484188" cy="2286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Down Arrow 7"/>
          <p:cNvSpPr/>
          <p:nvPr/>
        </p:nvSpPr>
        <p:spPr>
          <a:xfrm>
            <a:off x="3657600" y="3657600"/>
            <a:ext cx="484188" cy="2286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Down Arrow 8"/>
          <p:cNvSpPr/>
          <p:nvPr/>
        </p:nvSpPr>
        <p:spPr>
          <a:xfrm>
            <a:off x="6629400" y="3505200"/>
            <a:ext cx="484188" cy="2286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extLst>
      <p:ext uri="{BB962C8B-B14F-4D97-AF65-F5344CB8AC3E}">
        <p14:creationId xmlns:p14="http://schemas.microsoft.com/office/powerpoint/2010/main" val="1729848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eaLnBrk="1" fontAlgn="auto" hangingPunct="1">
              <a:spcAft>
                <a:spcPts val="0"/>
              </a:spcAft>
              <a:defRPr/>
            </a:pPr>
            <a:r>
              <a:rPr lang="fr-FR" sz="4000" dirty="0"/>
              <a:t>S</a:t>
            </a:r>
            <a:r>
              <a:rPr lang="fr-FR" sz="4000" b="1" dirty="0"/>
              <a:t>ervices pharmaceutiques </a:t>
            </a:r>
            <a:r>
              <a:rPr lang="en-US" sz="4000" b="1" dirty="0"/>
              <a:t>(1)</a:t>
            </a:r>
            <a:endParaRPr lang="en-US" sz="4000" dirty="0"/>
          </a:p>
        </p:txBody>
      </p:sp>
      <p:sp>
        <p:nvSpPr>
          <p:cNvPr id="18435" name="Content Placeholder 2"/>
          <p:cNvSpPr>
            <a:spLocks noGrp="1"/>
          </p:cNvSpPr>
          <p:nvPr>
            <p:ph sz="quarter" idx="1"/>
          </p:nvPr>
        </p:nvSpPr>
        <p:spPr>
          <a:xfrm>
            <a:off x="609600" y="1600200"/>
            <a:ext cx="7848600" cy="4873625"/>
          </a:xfrm>
        </p:spPr>
        <p:txBody>
          <a:bodyPr>
            <a:normAutofit/>
          </a:bodyPr>
          <a:lstStyle/>
          <a:p>
            <a:pPr eaLnBrk="1" hangingPunct="1">
              <a:buFont typeface="Arial" pitchFamily="34" charset="0"/>
              <a:buChar char="•"/>
            </a:pPr>
            <a:r>
              <a:rPr lang="fr-FR" dirty="0"/>
              <a:t>Les services pharmaceutiques sont principalement concentrés dans les grandes villes comme </a:t>
            </a:r>
            <a:r>
              <a:rPr lang="fr-FR" sz="3200" dirty="0"/>
              <a:t>Kampala, Mbarara, Jinja, Masaka, Gulu, etc.</a:t>
            </a:r>
          </a:p>
          <a:p>
            <a:pPr eaLnBrk="1" hangingPunct="1">
              <a:buFont typeface="Arial" pitchFamily="34" charset="0"/>
              <a:buChar char="•"/>
            </a:pPr>
            <a:r>
              <a:rPr lang="fr-FR" dirty="0"/>
              <a:t>Les pharmacies de détail qui sont autorisées à stocker une vaste gamme de médicaments sous ordonnance et en vente libre </a:t>
            </a:r>
            <a:r>
              <a:rPr lang="fr-FR" sz="3200" dirty="0"/>
              <a:t>(OTC) desservent surtout la communauté urbaine.</a:t>
            </a:r>
            <a:endParaRPr lang="en-US" sz="3200" dirty="0"/>
          </a:p>
        </p:txBody>
      </p:sp>
    </p:spTree>
    <p:extLst>
      <p:ext uri="{BB962C8B-B14F-4D97-AF65-F5344CB8AC3E}">
        <p14:creationId xmlns:p14="http://schemas.microsoft.com/office/powerpoint/2010/main" val="1908309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a:bodyPr>
          <a:lstStyle/>
          <a:p>
            <a:pPr algn="ctr">
              <a:defRPr/>
            </a:pPr>
            <a:r>
              <a:rPr lang="fr-FR" sz="4000" dirty="0"/>
              <a:t>Services pharmaceutiques </a:t>
            </a:r>
            <a:r>
              <a:rPr lang="en-US" sz="4000" b="0" dirty="0"/>
              <a:t>(2)</a:t>
            </a:r>
            <a:endParaRPr lang="en-US" sz="4000" b="1" dirty="0"/>
          </a:p>
        </p:txBody>
      </p:sp>
      <p:sp>
        <p:nvSpPr>
          <p:cNvPr id="19459" name="Content Placeholder 2"/>
          <p:cNvSpPr>
            <a:spLocks noGrp="1"/>
          </p:cNvSpPr>
          <p:nvPr>
            <p:ph sz="quarter" idx="1"/>
          </p:nvPr>
        </p:nvSpPr>
        <p:spPr>
          <a:xfrm>
            <a:off x="609600" y="1447800"/>
            <a:ext cx="7924800" cy="5026025"/>
          </a:xfrm>
        </p:spPr>
        <p:txBody>
          <a:bodyPr>
            <a:normAutofit/>
          </a:bodyPr>
          <a:lstStyle/>
          <a:p>
            <a:pPr eaLnBrk="1" hangingPunct="1">
              <a:buFont typeface="Arial" pitchFamily="34" charset="0"/>
              <a:buChar char="•"/>
            </a:pPr>
            <a:r>
              <a:rPr lang="fr-FR" dirty="0"/>
              <a:t>Les dépôts de vente de médicaments de classe</a:t>
            </a:r>
            <a:r>
              <a:rPr lang="fr-FR" sz="3200" dirty="0"/>
              <a:t> C sont autorisés à stocker uniquement les médicaments en vente libre (OTC). </a:t>
            </a:r>
          </a:p>
          <a:p>
            <a:pPr eaLnBrk="1" hangingPunct="1">
              <a:buFont typeface="Arial" pitchFamily="34" charset="0"/>
              <a:buChar char="•"/>
            </a:pPr>
            <a:r>
              <a:rPr lang="fr-FR" sz="3200" dirty="0"/>
              <a:t>Ces dépôts desservent la communauté rurale qui a tout autant besoin de médicaments sous ordonnance.</a:t>
            </a:r>
          </a:p>
          <a:p>
            <a:pPr eaLnBrk="1" hangingPunct="1">
              <a:buFont typeface="Arial" pitchFamily="34" charset="0"/>
              <a:buChar char="•"/>
            </a:pPr>
            <a:r>
              <a:rPr lang="fr-FR" sz="3200" dirty="0"/>
              <a:t>Cette distribution déséquilibrée des services pharmaceutiques a mené à l’établissement des DVMA.</a:t>
            </a:r>
          </a:p>
          <a:p>
            <a:pPr eaLnBrk="1" hangingPunct="1">
              <a:buFont typeface="Arial" pitchFamily="34" charset="0"/>
              <a:buChar char="•"/>
            </a:pP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pPr algn="ctr">
              <a:defRPr/>
            </a:pPr>
            <a:r>
              <a:rPr lang="fr-FR" sz="4000" dirty="0"/>
              <a:t>Services pharmaceutiques </a:t>
            </a:r>
            <a:r>
              <a:rPr lang="en-US" sz="4000" b="0" dirty="0"/>
              <a:t>(3)</a:t>
            </a:r>
            <a:endParaRPr lang="en-US" sz="4000" b="1" dirty="0"/>
          </a:p>
        </p:txBody>
      </p:sp>
      <p:sp>
        <p:nvSpPr>
          <p:cNvPr id="3" name="Content Placeholder 2"/>
          <p:cNvSpPr>
            <a:spLocks noGrp="1"/>
          </p:cNvSpPr>
          <p:nvPr>
            <p:ph sz="quarter" idx="1"/>
          </p:nvPr>
        </p:nvSpPr>
        <p:spPr>
          <a:xfrm>
            <a:off x="685800" y="1600200"/>
            <a:ext cx="7848600" cy="4873625"/>
          </a:xfrm>
        </p:spPr>
        <p:txBody>
          <a:bodyPr>
            <a:normAutofit/>
          </a:bodyPr>
          <a:lstStyle/>
          <a:p>
            <a:pPr marL="274320" indent="-274320" eaLnBrk="1" fontAlgn="auto" hangingPunct="1">
              <a:spcAft>
                <a:spcPts val="0"/>
              </a:spcAft>
              <a:buFont typeface="Arial" pitchFamily="34" charset="0"/>
              <a:buChar char="•"/>
              <a:defRPr/>
            </a:pPr>
            <a:r>
              <a:rPr lang="fr-FR" sz="3200" dirty="0"/>
              <a:t>Les DVMA sont autorisés à stocker une plus vaste gamme de médicaments que les dépôts de classe C, dont certains médicaments sous ordonnance de grande nécessité pour la communauté. </a:t>
            </a:r>
          </a:p>
          <a:p>
            <a:pPr marL="274320" indent="-274320" eaLnBrk="1" fontAlgn="auto" hangingPunct="1">
              <a:spcAft>
                <a:spcPts val="0"/>
              </a:spcAft>
              <a:buFont typeface="Arial" pitchFamily="34" charset="0"/>
              <a:buChar char="•"/>
              <a:defRPr/>
            </a:pPr>
            <a:r>
              <a:rPr lang="fr-FR" sz="3200" dirty="0"/>
              <a:t>Les DVMA ont pour objectif principal de desservir les communautés rurales situées à une grande distance de pharmacies. </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401762"/>
          </a:xfrm>
        </p:spPr>
        <p:txBody>
          <a:bodyPr>
            <a:noAutofit/>
          </a:bodyPr>
          <a:lstStyle/>
          <a:p>
            <a:pPr algn="ctr" eaLnBrk="1" fontAlgn="auto" hangingPunct="1">
              <a:spcAft>
                <a:spcPts val="0"/>
              </a:spcAft>
              <a:defRPr/>
            </a:pPr>
            <a:r>
              <a:rPr lang="fr-FR" sz="4000" dirty="0"/>
              <a:t>Le modèle du dépôt de vente de médicaments accrédité </a:t>
            </a:r>
            <a:r>
              <a:rPr lang="en-US" sz="4000" b="1" dirty="0"/>
              <a:t>(1)</a:t>
            </a:r>
            <a:endParaRPr lang="en-US" sz="4000" dirty="0"/>
          </a:p>
        </p:txBody>
      </p:sp>
      <p:sp>
        <p:nvSpPr>
          <p:cNvPr id="21507" name="Content Placeholder 2"/>
          <p:cNvSpPr>
            <a:spLocks noGrp="1"/>
          </p:cNvSpPr>
          <p:nvPr>
            <p:ph sz="quarter" idx="1"/>
          </p:nvPr>
        </p:nvSpPr>
        <p:spPr>
          <a:xfrm>
            <a:off x="685800" y="1752600"/>
            <a:ext cx="7772400" cy="4721225"/>
          </a:xfrm>
        </p:spPr>
        <p:txBody>
          <a:bodyPr>
            <a:normAutofit/>
          </a:bodyPr>
          <a:lstStyle/>
          <a:p>
            <a:pPr eaLnBrk="1" hangingPunct="1">
              <a:buFont typeface="Arial" pitchFamily="34" charset="0"/>
              <a:buChar char="•"/>
            </a:pPr>
            <a:r>
              <a:rPr lang="fr-FR" sz="3200" dirty="0"/>
              <a:t>Un DVMA est un dépôt de vente de médicaments autorisé à vendre une plus vaste gamme de médicaments, y compris certains médicaments sous ordonnance. </a:t>
            </a:r>
          </a:p>
          <a:p>
            <a:pPr eaLnBrk="1" hangingPunct="1">
              <a:buFont typeface="Arial" pitchFamily="34" charset="0"/>
              <a:buChar char="•"/>
            </a:pPr>
            <a:r>
              <a:rPr lang="fr-FR" sz="3200" dirty="0"/>
              <a:t>Les DVMA sont des points de vente de médicaments créés par l’Autorité nationale de contrôle des médicaments (NDA) en réponse à l’accès médiocre aux médicaments. </a:t>
            </a:r>
          </a:p>
          <a:p>
            <a:pPr eaLnBrk="1" hangingPunct="1">
              <a:buFont typeface="Arial" pitchFamily="34" charset="0"/>
              <a:buChar char="•"/>
            </a:pPr>
            <a:endParaRPr lang="en-US"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b="1" dirty="0"/>
              <a:t>Modèle DVMA </a:t>
            </a:r>
            <a:r>
              <a:rPr lang="en-US" sz="4000" b="0" dirty="0"/>
              <a:t>(2)</a:t>
            </a:r>
            <a:endParaRPr lang="en-US" sz="4000" b="1" dirty="0"/>
          </a:p>
        </p:txBody>
      </p:sp>
      <p:sp>
        <p:nvSpPr>
          <p:cNvPr id="22531" name="Content Placeholder 2"/>
          <p:cNvSpPr>
            <a:spLocks noGrp="1"/>
          </p:cNvSpPr>
          <p:nvPr>
            <p:ph sz="quarter" idx="1"/>
          </p:nvPr>
        </p:nvSpPr>
        <p:spPr>
          <a:xfrm>
            <a:off x="609600" y="1447800"/>
            <a:ext cx="7848600" cy="5026025"/>
          </a:xfrm>
        </p:spPr>
        <p:txBody>
          <a:bodyPr>
            <a:normAutofit fontScale="92500"/>
          </a:bodyPr>
          <a:lstStyle/>
          <a:p>
            <a:pPr eaLnBrk="1" hangingPunct="1">
              <a:buFont typeface="Arial" pitchFamily="34" charset="0"/>
              <a:buChar char="•"/>
            </a:pPr>
            <a:r>
              <a:rPr lang="fr-FR" sz="3200" dirty="0"/>
              <a:t>Les DVMA actuels sont créés à partir d’un dépôt de vente de médicaments de classe C existant. </a:t>
            </a:r>
          </a:p>
          <a:p>
            <a:pPr eaLnBrk="1" hangingPunct="1">
              <a:buFont typeface="Arial" pitchFamily="34" charset="0"/>
              <a:buChar char="•"/>
            </a:pPr>
            <a:r>
              <a:rPr lang="fr-FR" sz="3200" dirty="0"/>
              <a:t>L’idée d’établir des DVMA provient initialement de Tanzanie, où les résultats ont été excellents en termes d’accès aux médicaments.</a:t>
            </a:r>
          </a:p>
          <a:p>
            <a:pPr eaLnBrk="1" hangingPunct="1">
              <a:buFont typeface="Arial" pitchFamily="34" charset="0"/>
              <a:buChar char="•"/>
            </a:pPr>
            <a:r>
              <a:rPr lang="fr-FR" sz="3200" dirty="0"/>
              <a:t>Elle a ensuite été présentée en Ouganda et s’est concrétisée d’abord dans le district de Kibaale, avec l’aide de Management Sciences for Health (MSH).</a:t>
            </a:r>
          </a:p>
          <a:p>
            <a:pPr eaLnBrk="1" hangingPunct="1">
              <a:buFont typeface="Arial" pitchFamily="34" charset="0"/>
              <a:buChar char="•"/>
            </a:pP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Modèle DVMA </a:t>
            </a:r>
            <a:r>
              <a:rPr lang="en-US" sz="4000" b="0" dirty="0"/>
              <a:t>(3)</a:t>
            </a:r>
            <a:endParaRPr lang="en-US" sz="4000" b="1" dirty="0"/>
          </a:p>
        </p:txBody>
      </p:sp>
      <p:sp>
        <p:nvSpPr>
          <p:cNvPr id="23555" name="Content Placeholder 2"/>
          <p:cNvSpPr>
            <a:spLocks noGrp="1"/>
          </p:cNvSpPr>
          <p:nvPr>
            <p:ph sz="quarter" idx="1"/>
          </p:nvPr>
        </p:nvSpPr>
        <p:spPr>
          <a:xfrm>
            <a:off x="457200" y="1600200"/>
            <a:ext cx="8001000" cy="4873625"/>
          </a:xfrm>
        </p:spPr>
        <p:txBody>
          <a:bodyPr/>
          <a:lstStyle/>
          <a:p>
            <a:pPr eaLnBrk="1" hangingPunct="1">
              <a:buFont typeface="Arial" pitchFamily="34" charset="0"/>
              <a:buChar char="•"/>
            </a:pPr>
            <a:r>
              <a:rPr lang="fr-FR" sz="3200" dirty="0"/>
              <a:t>L’exploitation des DVMA est réglementée par la NDA, en conjonction avec le bureau de l’agent de santé du district (DHO) et l’association du district des vendeurs et des propriétaires de dépôts de vente de médicaments accrédités.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Modèle DVMA </a:t>
            </a:r>
            <a:r>
              <a:rPr lang="en-US" sz="4000" b="0" dirty="0"/>
              <a:t>(4)</a:t>
            </a:r>
            <a:endParaRPr lang="en-US" sz="4000" b="1" dirty="0"/>
          </a:p>
        </p:txBody>
      </p:sp>
      <p:sp>
        <p:nvSpPr>
          <p:cNvPr id="24579" name="Content Placeholder 2"/>
          <p:cNvSpPr>
            <a:spLocks noGrp="1"/>
          </p:cNvSpPr>
          <p:nvPr>
            <p:ph sz="quarter" idx="1"/>
          </p:nvPr>
        </p:nvSpPr>
        <p:spPr>
          <a:xfrm>
            <a:off x="685800" y="1600200"/>
            <a:ext cx="7772400" cy="4873625"/>
          </a:xfrm>
        </p:spPr>
        <p:txBody>
          <a:bodyPr>
            <a:normAutofit lnSpcReduction="10000"/>
          </a:bodyPr>
          <a:lstStyle/>
          <a:p>
            <a:pPr marL="0" indent="0" eaLnBrk="1" hangingPunct="1"/>
            <a:r>
              <a:rPr lang="fr-FR" sz="3200" dirty="0"/>
              <a:t>Outre l’Autorité nationale de contrôle des médicaments, les organismes professionnels avec un intérêt marqué dans le fonctionnement des DVMA incluent :</a:t>
            </a:r>
          </a:p>
          <a:p>
            <a:pPr lvl="1">
              <a:buFont typeface="Arial" pitchFamily="34" charset="0"/>
              <a:buChar char="•"/>
            </a:pPr>
            <a:r>
              <a:rPr lang="fr-FR" sz="3200" dirty="0"/>
              <a:t>Le Conseil des infirmiers et sages-femmes de l’Ouganda</a:t>
            </a:r>
          </a:p>
          <a:p>
            <a:pPr lvl="1">
              <a:buFont typeface="Arial" pitchFamily="34" charset="0"/>
              <a:buChar char="•"/>
            </a:pPr>
            <a:r>
              <a:rPr lang="fr-FR" sz="3200" dirty="0"/>
              <a:t>Le Conseil des professionnels alliés de la santé</a:t>
            </a:r>
          </a:p>
          <a:p>
            <a:pPr lvl="1">
              <a:buFont typeface="Arial" pitchFamily="34" charset="0"/>
              <a:buChar char="•"/>
            </a:pPr>
            <a:r>
              <a:rPr lang="fr-FR" sz="3200" dirty="0"/>
              <a:t>La Société pharmaceutique de l’Ouganda (PSU)</a:t>
            </a:r>
          </a:p>
          <a:p>
            <a:pPr eaLnBrk="1" hangingPunct="1">
              <a:buFont typeface="Arial" pitchFamily="34" charset="0"/>
              <a:buChar char="•"/>
            </a:pPr>
            <a:endParaRPr lang="fr-FR" sz="3200" dirty="0"/>
          </a:p>
          <a:p>
            <a:pPr eaLnBrk="1" hangingPunct="1">
              <a:buFont typeface="Arial" pitchFamily="34" charset="0"/>
              <a:buChar char="•"/>
            </a:pP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Modèle DVMA </a:t>
            </a:r>
            <a:r>
              <a:rPr lang="en-US" sz="4000" b="0" dirty="0"/>
              <a:t>(5)</a:t>
            </a:r>
            <a:endParaRPr lang="en-US" sz="4000" b="1" dirty="0"/>
          </a:p>
        </p:txBody>
      </p:sp>
      <p:sp>
        <p:nvSpPr>
          <p:cNvPr id="25603" name="Content Placeholder 2"/>
          <p:cNvSpPr>
            <a:spLocks noGrp="1"/>
          </p:cNvSpPr>
          <p:nvPr>
            <p:ph sz="quarter" idx="1"/>
          </p:nvPr>
        </p:nvSpPr>
        <p:spPr>
          <a:xfrm>
            <a:off x="685800" y="1600200"/>
            <a:ext cx="7848600" cy="4873625"/>
          </a:xfrm>
        </p:spPr>
        <p:txBody>
          <a:bodyPr>
            <a:normAutofit/>
          </a:bodyPr>
          <a:lstStyle/>
          <a:p>
            <a:pPr eaLnBrk="1" hangingPunct="1">
              <a:buFont typeface="Arial" pitchFamily="34" charset="0"/>
              <a:buChar char="•"/>
            </a:pPr>
            <a:r>
              <a:rPr lang="fr-FR" sz="3200" dirty="0"/>
              <a:t>Les organismes professionnels comme le PSU sont responsables de la réglementation des services pharmaceutiques en Ouganda.</a:t>
            </a:r>
          </a:p>
          <a:p>
            <a:pPr eaLnBrk="1" hangingPunct="1">
              <a:buFont typeface="Arial" pitchFamily="34" charset="0"/>
              <a:buChar char="•"/>
            </a:pPr>
            <a:r>
              <a:rPr lang="fr-FR" sz="3200" dirty="0"/>
              <a:t>Le Conseil des infirmiers et le Conseil des professionnels alliés de la santé sont concernés en raison des personnes qui participent aux opérations du DVMA.</a:t>
            </a:r>
          </a:p>
          <a:p>
            <a:pPr eaLnBrk="1" hangingPunct="1">
              <a:buFont typeface="Arial" pitchFamily="34" charset="0"/>
              <a:buChar char="•"/>
            </a:pPr>
            <a:endParaRPr 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73162"/>
          </a:xfrm>
        </p:spPr>
        <p:txBody>
          <a:bodyPr>
            <a:normAutofit fontScale="90000"/>
          </a:bodyPr>
          <a:lstStyle/>
          <a:p>
            <a:pPr algn="ctr" eaLnBrk="1" hangingPunct="1">
              <a:defRPr/>
            </a:pPr>
            <a:r>
              <a:rPr lang="fr-FR" sz="4000" dirty="0"/>
              <a:t>Pourquoi les DVMA sont-ils nécessaires en Ouganda </a:t>
            </a:r>
            <a:r>
              <a:rPr lang="en-US" sz="4000" dirty="0"/>
              <a:t>?</a:t>
            </a:r>
          </a:p>
        </p:txBody>
      </p:sp>
      <p:sp>
        <p:nvSpPr>
          <p:cNvPr id="3" name="Content Placeholder 2"/>
          <p:cNvSpPr>
            <a:spLocks noGrp="1"/>
          </p:cNvSpPr>
          <p:nvPr>
            <p:ph idx="1"/>
          </p:nvPr>
        </p:nvSpPr>
        <p:spPr>
          <a:xfrm>
            <a:off x="762000" y="1447800"/>
            <a:ext cx="8077200" cy="5105400"/>
          </a:xfrm>
        </p:spPr>
        <p:txBody>
          <a:bodyPr>
            <a:normAutofit fontScale="85000" lnSpcReduction="20000"/>
          </a:bodyPr>
          <a:lstStyle/>
          <a:p>
            <a:pPr marL="463550" lvl="2" indent="-296863" eaLnBrk="1" hangingPunct="1">
              <a:defRPr/>
            </a:pPr>
            <a:r>
              <a:rPr lang="fr-FR" b="1" dirty="0"/>
              <a:t>Pour améliorer la disponibilité des médicaments :</a:t>
            </a:r>
          </a:p>
          <a:p>
            <a:pPr marL="914400" lvl="2" indent="-398463" eaLnBrk="1" hangingPunct="1">
              <a:buFont typeface="Arial" panose="020B0604020202020204" pitchFamily="34" charset="0"/>
              <a:buChar char="•"/>
              <a:defRPr/>
            </a:pPr>
            <a:r>
              <a:rPr lang="fr-FR" dirty="0"/>
              <a:t>Les médicaments essentiels sont disponibles dans tous les dépôts de vente de médicaments.</a:t>
            </a:r>
          </a:p>
          <a:p>
            <a:pPr marL="463550" lvl="2" indent="-296863" eaLnBrk="1" hangingPunct="1">
              <a:lnSpc>
                <a:spcPct val="110000"/>
              </a:lnSpc>
              <a:defRPr/>
            </a:pPr>
            <a:r>
              <a:rPr lang="fr-FR" b="1" dirty="0"/>
              <a:t>Pour améliorer les soins fournis à la communauté concernant :</a:t>
            </a:r>
          </a:p>
          <a:p>
            <a:pPr marL="914400" lvl="2" indent="-398463" eaLnBrk="1" hangingPunct="1">
              <a:buFont typeface="Arial" panose="020B0604020202020204" pitchFamily="34" charset="0"/>
              <a:buChar char="•"/>
              <a:defRPr/>
            </a:pPr>
            <a:r>
              <a:rPr lang="fr-FR" dirty="0"/>
              <a:t>Le paludisme </a:t>
            </a:r>
          </a:p>
          <a:p>
            <a:pPr marL="914400" lvl="2" indent="-398463" eaLnBrk="1" hangingPunct="1">
              <a:buFont typeface="Arial" panose="020B0604020202020204" pitchFamily="34" charset="0"/>
              <a:buChar char="•"/>
              <a:defRPr/>
            </a:pPr>
            <a:r>
              <a:rPr lang="fr-FR" dirty="0"/>
              <a:t>La planification familiale (PF)</a:t>
            </a:r>
          </a:p>
          <a:p>
            <a:pPr marL="914400" lvl="2" indent="-398463" eaLnBrk="1" hangingPunct="1">
              <a:buFont typeface="Arial" panose="020B0604020202020204" pitchFamily="34" charset="0"/>
              <a:buChar char="•"/>
              <a:defRPr/>
            </a:pPr>
            <a:r>
              <a:rPr lang="fr-FR" dirty="0"/>
              <a:t>La santé maternelle</a:t>
            </a:r>
          </a:p>
          <a:p>
            <a:pPr marL="914400" lvl="2" indent="-398463" eaLnBrk="1" hangingPunct="1">
              <a:buFont typeface="Arial" panose="020B0604020202020204" pitchFamily="34" charset="0"/>
              <a:buChar char="•"/>
              <a:defRPr/>
            </a:pPr>
            <a:r>
              <a:rPr lang="fr-FR" dirty="0"/>
              <a:t>Les soins pour les maladies infantiles</a:t>
            </a:r>
          </a:p>
          <a:p>
            <a:pPr marL="463550" lvl="2" indent="-296863" eaLnBrk="1" hangingPunct="1">
              <a:lnSpc>
                <a:spcPct val="110000"/>
              </a:lnSpc>
              <a:defRPr/>
            </a:pPr>
            <a:r>
              <a:rPr lang="fr-FR" b="1" dirty="0"/>
              <a:t>Pour diminuer les pratiques inadéquates telles que :</a:t>
            </a:r>
          </a:p>
          <a:p>
            <a:pPr marL="914400" lvl="2" indent="-398463">
              <a:buFont typeface="Arial" panose="020B0604020202020204" pitchFamily="34" charset="0"/>
              <a:buChar char="•"/>
              <a:defRPr/>
            </a:pPr>
            <a:r>
              <a:rPr lang="fr-FR" dirty="0"/>
              <a:t>La prescription d’antibiotiques inutiles pour des affections (problèmes respiratoires, troubles gastro-intestinaux, etc.)</a:t>
            </a:r>
          </a:p>
          <a:p>
            <a:pPr marL="914400" lvl="2" indent="-398463">
              <a:buFont typeface="Arial" panose="020B0604020202020204" pitchFamily="34" charset="0"/>
              <a:buChar char="•"/>
              <a:defRPr/>
            </a:pPr>
            <a:r>
              <a:rPr lang="fr-FR" dirty="0"/>
              <a:t>L’injection de médicaments quand les comprimés sont plus sûrs et tout aussi efficaces </a:t>
            </a:r>
          </a:p>
          <a:p>
            <a:pPr marL="914400" lvl="2" indent="-398463">
              <a:buFont typeface="Arial" panose="020B0604020202020204" pitchFamily="34" charset="0"/>
              <a:buChar char="•"/>
              <a:defRPr/>
            </a:pPr>
            <a:r>
              <a:rPr lang="fr-FR" dirty="0"/>
              <a:t>Le mauvais stockage des médicaments </a:t>
            </a:r>
          </a:p>
          <a:p>
            <a:pPr marL="914400" lvl="2" indent="-398463">
              <a:buFont typeface="Arial" panose="020B0604020202020204" pitchFamily="34" charset="0"/>
              <a:buChar char="•"/>
              <a:defRPr/>
            </a:pPr>
            <a:r>
              <a:rPr lang="fr-FR" dirty="0"/>
              <a:t>Le désordre</a:t>
            </a:r>
          </a:p>
          <a:p>
            <a:pPr marL="914400" lvl="2" indent="-398463">
              <a:buFont typeface="Arial" panose="020B0604020202020204" pitchFamily="34" charset="0"/>
              <a:buChar char="•"/>
              <a:defRPr/>
            </a:pPr>
            <a:r>
              <a:rPr lang="fr-FR" dirty="0"/>
              <a:t>Le dumping de médicaments périmés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r-FR" sz="4000" b="1" dirty="0"/>
              <a:t>Objectif</a:t>
            </a:r>
            <a:r>
              <a:rPr lang="en-US" sz="4000" b="1" dirty="0"/>
              <a:t>s </a:t>
            </a:r>
          </a:p>
        </p:txBody>
      </p:sp>
      <p:sp>
        <p:nvSpPr>
          <p:cNvPr id="9219" name="Content Placeholder 2"/>
          <p:cNvSpPr>
            <a:spLocks noGrp="1"/>
          </p:cNvSpPr>
          <p:nvPr>
            <p:ph idx="1"/>
          </p:nvPr>
        </p:nvSpPr>
        <p:spPr/>
        <p:txBody>
          <a:bodyPr/>
          <a:lstStyle/>
          <a:p>
            <a:pPr marL="0" indent="0">
              <a:defRPr/>
            </a:pPr>
            <a:r>
              <a:rPr lang="fr-FR" dirty="0"/>
              <a:t>Après avoir participé activement à cette session, la personne pourra </a:t>
            </a:r>
            <a:r>
              <a:rPr lang="fr-FR" sz="3200" dirty="0"/>
              <a:t>:</a:t>
            </a:r>
          </a:p>
          <a:p>
            <a:pPr marL="398463" indent="-398463">
              <a:defRPr/>
            </a:pPr>
            <a:r>
              <a:rPr lang="fr-FR" sz="3200" dirty="0"/>
              <a:t>1. Décrire le secteur pharmaceutique de l’Ouganda. </a:t>
            </a:r>
          </a:p>
          <a:p>
            <a:pPr marL="398463" indent="-398463">
              <a:defRPr/>
            </a:pPr>
            <a:r>
              <a:rPr lang="fr-FR" sz="3200" dirty="0"/>
              <a:t>2. Décrire le concept des dépôts de vente de médicaments accrédités (DVMA).</a:t>
            </a:r>
          </a:p>
          <a:p>
            <a:pPr marL="0" indent="0">
              <a:defRPr/>
            </a:pPr>
            <a:r>
              <a:rPr lang="fr-FR" sz="3200" dirty="0"/>
              <a:t>3. Décrire le rôle des DVMA dans la prestation de service</a:t>
            </a:r>
            <a:r>
              <a:rPr lang="en-US" sz="3200" dirty="0"/>
              <a:t>.</a:t>
            </a:r>
          </a:p>
          <a:p>
            <a:pPr>
              <a:defRPr/>
            </a:pP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325562"/>
          </a:xfrm>
        </p:spPr>
        <p:txBody>
          <a:bodyPr>
            <a:noAutofit/>
          </a:bodyPr>
          <a:lstStyle/>
          <a:p>
            <a:pPr algn="ctr">
              <a:defRPr/>
            </a:pPr>
            <a:r>
              <a:rPr lang="fr-FR" sz="4000" b="1" dirty="0"/>
              <a:t>Exigences pour l’accréditation </a:t>
            </a:r>
            <a:r>
              <a:rPr lang="en-US" sz="4000" b="1" dirty="0"/>
              <a:t>(1)</a:t>
            </a:r>
          </a:p>
        </p:txBody>
      </p:sp>
      <p:sp>
        <p:nvSpPr>
          <p:cNvPr id="27651" name="Content Placeholder 2"/>
          <p:cNvSpPr>
            <a:spLocks noGrp="1"/>
          </p:cNvSpPr>
          <p:nvPr>
            <p:ph sz="quarter" idx="1"/>
          </p:nvPr>
        </p:nvSpPr>
        <p:spPr>
          <a:xfrm>
            <a:off x="609600" y="1752600"/>
            <a:ext cx="7924800" cy="4721225"/>
          </a:xfrm>
        </p:spPr>
        <p:txBody>
          <a:bodyPr/>
          <a:lstStyle/>
          <a:p>
            <a:pPr>
              <a:buFont typeface="Arial" pitchFamily="34" charset="0"/>
              <a:buChar char="•"/>
            </a:pPr>
            <a:r>
              <a:rPr lang="fr-FR" sz="3200" dirty="0"/>
              <a:t>Les dépôts de vente de médicaments de classe C (sous licence) qui répondent à des critères spécifiques sont éligibles pour l’accréditation. </a:t>
            </a:r>
          </a:p>
          <a:p>
            <a:pPr>
              <a:buFont typeface="Arial" pitchFamily="34" charset="0"/>
              <a:buChar char="•"/>
            </a:pPr>
            <a:r>
              <a:rPr lang="fr-FR" sz="3200" dirty="0"/>
              <a:t>Accréditation : signifie approuvé par l’Autorité nationale de contrôle des médicaments pour dispenser une liste enrichie de médicaments et prendre en charge des maladies sélectionnées.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Exigences</a:t>
            </a:r>
            <a:r>
              <a:rPr lang="en-US" sz="4000" dirty="0"/>
              <a:t> </a:t>
            </a:r>
            <a:r>
              <a:rPr lang="en-US" sz="4000" b="0" dirty="0"/>
              <a:t>(2)</a:t>
            </a:r>
            <a:endParaRPr lang="en-US" sz="4000" b="1" dirty="0"/>
          </a:p>
        </p:txBody>
      </p:sp>
      <p:sp>
        <p:nvSpPr>
          <p:cNvPr id="28675" name="Content Placeholder 2"/>
          <p:cNvSpPr>
            <a:spLocks noGrp="1"/>
          </p:cNvSpPr>
          <p:nvPr>
            <p:ph sz="quarter" idx="1"/>
          </p:nvPr>
        </p:nvSpPr>
        <p:spPr>
          <a:xfrm>
            <a:off x="609600" y="1600200"/>
            <a:ext cx="7848600" cy="4873625"/>
          </a:xfrm>
        </p:spPr>
        <p:txBody>
          <a:bodyPr/>
          <a:lstStyle/>
          <a:p>
            <a:r>
              <a:rPr lang="fr-FR" sz="3200" dirty="0"/>
              <a:t>Cela a lieu après avoir :</a:t>
            </a:r>
          </a:p>
          <a:p>
            <a:pPr>
              <a:buFont typeface="Arial" pitchFamily="34" charset="0"/>
              <a:buChar char="•"/>
            </a:pPr>
            <a:r>
              <a:rPr lang="fr-FR" sz="3200" dirty="0"/>
              <a:t>Passé favorablement une inspection</a:t>
            </a:r>
          </a:p>
          <a:p>
            <a:pPr>
              <a:buFont typeface="Arial" pitchFamily="34" charset="0"/>
              <a:buChar char="•"/>
            </a:pPr>
            <a:r>
              <a:rPr lang="fr-FR" sz="3200" dirty="0"/>
              <a:t>Terminé la partie formation et réussi l’examen </a:t>
            </a:r>
          </a:p>
          <a:p>
            <a:pPr>
              <a:buFont typeface="Arial" pitchFamily="34" charset="0"/>
              <a:buChar char="•"/>
            </a:pPr>
            <a:r>
              <a:rPr lang="fr-FR" sz="3200" dirty="0"/>
              <a:t>Adopté le code d’éthique approuvé </a:t>
            </a:r>
          </a:p>
          <a:p>
            <a:pPr marL="0" indent="0"/>
            <a:r>
              <a:rPr lang="fr-FR" sz="3200" b="1" i="1" dirty="0"/>
              <a:t>Remarque : </a:t>
            </a:r>
            <a:r>
              <a:rPr lang="fr-FR" sz="3200" dirty="0"/>
              <a:t>une fois accrédités, les dépôts de classe C sont appelés des dépôts de vente de médicaments accrédités (DVMA).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lstStyle/>
          <a:p>
            <a:pPr algn="ctr">
              <a:defRPr/>
            </a:pPr>
            <a:r>
              <a:rPr lang="fr-FR" sz="4000" dirty="0"/>
              <a:t>Exigences</a:t>
            </a:r>
            <a:r>
              <a:rPr lang="en-US" sz="4000" dirty="0"/>
              <a:t> </a:t>
            </a:r>
            <a:r>
              <a:rPr lang="en-US" sz="4000" b="0" dirty="0"/>
              <a:t>(3)</a:t>
            </a:r>
            <a:endParaRPr lang="en-US" sz="4000" b="1" dirty="0"/>
          </a:p>
        </p:txBody>
      </p:sp>
      <p:sp>
        <p:nvSpPr>
          <p:cNvPr id="29699" name="Content Placeholder 2"/>
          <p:cNvSpPr>
            <a:spLocks noGrp="1"/>
          </p:cNvSpPr>
          <p:nvPr>
            <p:ph sz="half" idx="1"/>
          </p:nvPr>
        </p:nvSpPr>
        <p:spPr/>
        <p:txBody>
          <a:bodyPr>
            <a:normAutofit fontScale="85000" lnSpcReduction="20000"/>
          </a:bodyPr>
          <a:lstStyle/>
          <a:p>
            <a:pPr>
              <a:buFont typeface="Arial" pitchFamily="34" charset="0"/>
              <a:buChar char="•"/>
            </a:pPr>
            <a:r>
              <a:rPr lang="fr-FR" sz="3000" dirty="0"/>
              <a:t>Des observateurs locaux sont formés et signalent les abus réglementaires dans les dépôts de vente de médicaments à la NDA.</a:t>
            </a:r>
          </a:p>
          <a:p>
            <a:pPr>
              <a:buFont typeface="Arial" pitchFamily="34" charset="0"/>
              <a:buChar char="•"/>
            </a:pPr>
            <a:r>
              <a:rPr lang="fr-FR" sz="3000" dirty="0"/>
              <a:t>La NDA effectue des inspections régulières.</a:t>
            </a:r>
          </a:p>
          <a:p>
            <a:pPr>
              <a:buFont typeface="Arial" pitchFamily="34" charset="0"/>
              <a:buChar char="•"/>
            </a:pPr>
            <a:r>
              <a:rPr lang="fr-FR" sz="3000" dirty="0"/>
              <a:t>Un certificat d’accréditation est remis aux candidats qui ont réussi. </a:t>
            </a:r>
            <a:endParaRPr lang="en-US" sz="3000" dirty="0"/>
          </a:p>
        </p:txBody>
      </p:sp>
      <p:pic>
        <p:nvPicPr>
          <p:cNvPr id="29700" name="Picture 5" descr="C:\Windows.old\Documents and Settings\amaija\My Documents\MSH\GATES\EADSI\Implementation\KIbale work\Supervision&amp;Inspection\SHOPS\Uganda ADS May 2010 001.JPG"/>
          <p:cNvPicPr>
            <a:picLocks noGrp="1" noChangeAspect="1" noChangeArrowheads="1"/>
          </p:cNvPicPr>
          <p:nvPr>
            <p:ph sz="half" idx="2"/>
          </p:nvPr>
        </p:nvPicPr>
        <p:blipFill>
          <a:blip r:embed="rId3" cstate="print"/>
          <a:stretch>
            <a:fillRect/>
          </a:stretch>
        </p:blipFill>
        <p:spPr>
          <a:xfrm>
            <a:off x="5066607" y="2377281"/>
            <a:ext cx="3354185" cy="2971800"/>
          </a:xfrm>
        </p:spPr>
      </p:pic>
      <p:pic>
        <p:nvPicPr>
          <p:cNvPr id="29701" name="Picture 3" descr="C:\Windows.old\Documents and Settings\amaija\My Documents\MSH\GATES\EADSI\EADSI_UG Final Documents\Marketing\ADS Pictures\Some record books.JPG"/>
          <p:cNvPicPr>
            <a:picLocks noChangeAspect="1" noChangeArrowheads="1"/>
          </p:cNvPicPr>
          <p:nvPr/>
        </p:nvPicPr>
        <p:blipFill>
          <a:blip r:embed="rId4" cstate="print"/>
          <a:srcRect/>
          <a:stretch>
            <a:fillRect/>
          </a:stretch>
        </p:blipFill>
        <p:spPr bwMode="auto">
          <a:xfrm>
            <a:off x="5181600" y="4419600"/>
            <a:ext cx="3497263" cy="2274888"/>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Exigences</a:t>
            </a:r>
            <a:r>
              <a:rPr lang="en-US" sz="4000" dirty="0"/>
              <a:t> </a:t>
            </a:r>
            <a:r>
              <a:rPr lang="en-US" sz="4000" b="0" dirty="0"/>
              <a:t>(4)</a:t>
            </a:r>
            <a:endParaRPr lang="en-US" sz="4000" b="1" dirty="0"/>
          </a:p>
        </p:txBody>
      </p:sp>
      <p:sp>
        <p:nvSpPr>
          <p:cNvPr id="30723" name="Content Placeholder 2"/>
          <p:cNvSpPr>
            <a:spLocks noGrp="1"/>
          </p:cNvSpPr>
          <p:nvPr>
            <p:ph sz="quarter" idx="1"/>
          </p:nvPr>
        </p:nvSpPr>
        <p:spPr>
          <a:xfrm>
            <a:off x="457200" y="1600200"/>
            <a:ext cx="8001000" cy="4873625"/>
          </a:xfrm>
        </p:spPr>
        <p:txBody>
          <a:bodyPr/>
          <a:lstStyle/>
          <a:p>
            <a:pPr marL="0" indent="0"/>
            <a:r>
              <a:rPr lang="fr-FR" sz="3200" dirty="0"/>
              <a:t>Des matériels sont fournis au DVMA, tels qu’une blouse, des registres de compte, une enseigne DVMA, etc.</a:t>
            </a:r>
          </a:p>
          <a:p>
            <a:endParaRPr lang="en-US"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FR" sz="4000" dirty="0"/>
              <a:t>Pratiques attendues du DVMA</a:t>
            </a:r>
            <a:r>
              <a:rPr lang="en-US" sz="4000" dirty="0"/>
              <a:t> (1) </a:t>
            </a:r>
          </a:p>
        </p:txBody>
      </p:sp>
      <p:sp>
        <p:nvSpPr>
          <p:cNvPr id="3" name="Content Placeholder 2"/>
          <p:cNvSpPr>
            <a:spLocks noGrp="1"/>
          </p:cNvSpPr>
          <p:nvPr>
            <p:ph idx="1"/>
          </p:nvPr>
        </p:nvSpPr>
        <p:spPr/>
        <p:txBody>
          <a:bodyPr>
            <a:noAutofit/>
          </a:bodyPr>
          <a:lstStyle/>
          <a:p>
            <a:pPr lvl="0">
              <a:buFont typeface="Arial" pitchFamily="34" charset="0"/>
              <a:buChar char="•"/>
            </a:pPr>
            <a:r>
              <a:rPr lang="fr-FR" dirty="0"/>
              <a:t>Acheter auprès de fournisseurs agréés </a:t>
            </a:r>
          </a:p>
          <a:p>
            <a:pPr lvl="0">
              <a:buFont typeface="Arial" pitchFamily="34" charset="0"/>
              <a:buChar char="•"/>
            </a:pPr>
            <a:r>
              <a:rPr lang="fr-FR" dirty="0"/>
              <a:t>Stockage approprié</a:t>
            </a:r>
          </a:p>
          <a:p>
            <a:pPr lvl="0">
              <a:buFont typeface="Arial" pitchFamily="34" charset="0"/>
              <a:buChar char="•"/>
            </a:pPr>
            <a:r>
              <a:rPr lang="fr-FR" dirty="0"/>
              <a:t>Garantir la qualité des médicaments</a:t>
            </a:r>
          </a:p>
          <a:p>
            <a:pPr lvl="0">
              <a:buFont typeface="Arial" pitchFamily="34" charset="0"/>
              <a:buChar char="•"/>
            </a:pPr>
            <a:r>
              <a:rPr lang="fr-FR" dirty="0"/>
              <a:t>Dispensation appropriée des médicaments</a:t>
            </a:r>
          </a:p>
          <a:p>
            <a:pPr lvl="0">
              <a:buFont typeface="Arial" pitchFamily="34" charset="0"/>
              <a:buChar char="•"/>
            </a:pPr>
            <a:r>
              <a:rPr lang="fr-FR" dirty="0"/>
              <a:t>Prise en charge de maladies sélectionnées chez les enfants de plus de 2 mois et les adultes</a:t>
            </a: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FR" dirty="0"/>
              <a:t>Pratiques attendues du DVMA</a:t>
            </a:r>
            <a:r>
              <a:rPr lang="en-US" dirty="0"/>
              <a:t> </a:t>
            </a:r>
            <a:r>
              <a:rPr lang="en-US" b="0" dirty="0"/>
              <a:t>(2)</a:t>
            </a:r>
          </a:p>
        </p:txBody>
      </p:sp>
      <p:sp>
        <p:nvSpPr>
          <p:cNvPr id="3" name="Content Placeholder 2"/>
          <p:cNvSpPr>
            <a:spLocks noGrp="1"/>
          </p:cNvSpPr>
          <p:nvPr>
            <p:ph idx="1"/>
          </p:nvPr>
        </p:nvSpPr>
        <p:spPr/>
        <p:txBody>
          <a:bodyPr>
            <a:normAutofit fontScale="77500" lnSpcReduction="20000"/>
          </a:bodyPr>
          <a:lstStyle/>
          <a:p>
            <a:pPr lvl="0">
              <a:buFont typeface="Arial" pitchFamily="34" charset="0"/>
              <a:buChar char="•"/>
            </a:pPr>
            <a:r>
              <a:rPr lang="fr-FR" sz="3300" dirty="0"/>
              <a:t>Prise en charge de maladies de l’enfant (diarrhée non sanglante, pneumonie et paludisme) - stratégie de gestion communautaire intégrée des cas (ICCM) </a:t>
            </a:r>
          </a:p>
          <a:p>
            <a:pPr lvl="0">
              <a:buFont typeface="Arial" pitchFamily="34" charset="0"/>
              <a:buChar char="•"/>
            </a:pPr>
            <a:r>
              <a:rPr lang="fr-FR" sz="3300" dirty="0"/>
              <a:t>Orientation des cas présentant des signes d’alerte </a:t>
            </a:r>
          </a:p>
          <a:p>
            <a:pPr lvl="0">
              <a:buFont typeface="Arial" pitchFamily="34" charset="0"/>
              <a:buChar char="•"/>
            </a:pPr>
            <a:r>
              <a:rPr lang="fr-FR" sz="3300" dirty="0"/>
              <a:t>Éducation et orientation des patients souffrant d’affections chroniques</a:t>
            </a:r>
          </a:p>
          <a:p>
            <a:pPr lvl="0">
              <a:buFont typeface="Arial" pitchFamily="34" charset="0"/>
              <a:buChar char="•"/>
            </a:pPr>
            <a:r>
              <a:rPr lang="fr-FR" sz="3300" dirty="0"/>
              <a:t>Conseiller et initier les mères à la PF </a:t>
            </a:r>
          </a:p>
          <a:p>
            <a:pPr lvl="0">
              <a:buFont typeface="Arial" pitchFamily="34" charset="0"/>
              <a:buChar char="•"/>
            </a:pPr>
            <a:r>
              <a:rPr lang="fr-FR" sz="3300" dirty="0"/>
              <a:t>Conseiller les mères pour les soins du nouveau-né, la nutrition et la vaccination des enfants de moins de 5 ans</a:t>
            </a:r>
          </a:p>
          <a:p>
            <a:pPr lvl="0">
              <a:buFont typeface="Arial" pitchFamily="34" charset="0"/>
              <a:buChar char="•"/>
            </a:pPr>
            <a:r>
              <a:rPr lang="fr-FR" sz="3300" dirty="0"/>
              <a:t>Signalement précoce des flambées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077200" cy="1066800"/>
          </a:xfrm>
        </p:spPr>
        <p:txBody>
          <a:bodyPr>
            <a:normAutofit fontScale="90000"/>
          </a:bodyPr>
          <a:lstStyle/>
          <a:p>
            <a:pPr algn="ctr"/>
            <a:r>
              <a:rPr lang="fr-FR" dirty="0"/>
              <a:t>Conditions susceptibles d’être prises en charge par le DVMA</a:t>
            </a:r>
            <a:r>
              <a:rPr lang="en-US" dirty="0"/>
              <a:t> (1)</a:t>
            </a:r>
          </a:p>
        </p:txBody>
      </p:sp>
      <p:sp>
        <p:nvSpPr>
          <p:cNvPr id="3" name="Content Placeholder 2"/>
          <p:cNvSpPr>
            <a:spLocks noGrp="1"/>
          </p:cNvSpPr>
          <p:nvPr>
            <p:ph idx="1"/>
          </p:nvPr>
        </p:nvSpPr>
        <p:spPr>
          <a:xfrm>
            <a:off x="990600" y="1371600"/>
            <a:ext cx="7620000" cy="4648199"/>
          </a:xfrm>
        </p:spPr>
        <p:txBody>
          <a:bodyPr>
            <a:noAutofit/>
          </a:bodyPr>
          <a:lstStyle/>
          <a:p>
            <a:pPr lvl="0">
              <a:buFont typeface="Arial" pitchFamily="34" charset="0"/>
              <a:buChar char="•"/>
            </a:pPr>
            <a:r>
              <a:rPr lang="fr-FR" sz="2400" dirty="0"/>
              <a:t>Le paludisme sans complication chez les adultes et les enfants </a:t>
            </a:r>
          </a:p>
          <a:p>
            <a:pPr lvl="0">
              <a:buFont typeface="Arial" pitchFamily="34" charset="0"/>
              <a:buChar char="•"/>
            </a:pPr>
            <a:r>
              <a:rPr lang="fr-FR" sz="2400" dirty="0"/>
              <a:t>Les infections des voies respiratoires supérieures </a:t>
            </a:r>
          </a:p>
          <a:p>
            <a:pPr lvl="1"/>
            <a:r>
              <a:rPr lang="fr-FR" sz="2400" dirty="0"/>
              <a:t>Les rhumes, la rhinite allergique (adultes et enfants)</a:t>
            </a:r>
          </a:p>
          <a:p>
            <a:pPr lvl="1"/>
            <a:r>
              <a:rPr lang="fr-FR" sz="2400" dirty="0"/>
              <a:t>La pneumonie non sévère </a:t>
            </a:r>
            <a:r>
              <a:rPr lang="fr-FR" sz="2400" b="1" dirty="0"/>
              <a:t>uniquement chez les enfants de 2 mois à 5 ans </a:t>
            </a:r>
            <a:r>
              <a:rPr lang="fr-FR" sz="2400" dirty="0"/>
              <a:t>(sans signe d’alerte ou de dépression du thorax, ou de stridor chez un enfant calme)</a:t>
            </a:r>
          </a:p>
          <a:p>
            <a:pPr lvl="0">
              <a:buFont typeface="Arial" pitchFamily="34" charset="0"/>
              <a:buChar char="•"/>
            </a:pPr>
            <a:r>
              <a:rPr lang="fr-FR" sz="2400" dirty="0"/>
              <a:t>La diarrhée non sanglante chez les enfants et adultes, </a:t>
            </a:r>
            <a:r>
              <a:rPr lang="fr-FR" sz="2400" b="1" dirty="0"/>
              <a:t>sauf</a:t>
            </a:r>
            <a:r>
              <a:rPr lang="fr-FR" sz="2400" dirty="0"/>
              <a:t> en cas de diarrhée ou de déshydratation graves, ou d’une diarrhée persistante</a:t>
            </a:r>
          </a:p>
          <a:p>
            <a:pPr marL="0" indent="0"/>
            <a:endParaRPr lang="en-US"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077200" cy="1066800"/>
          </a:xfrm>
        </p:spPr>
        <p:txBody>
          <a:bodyPr>
            <a:normAutofit fontScale="90000"/>
          </a:bodyPr>
          <a:lstStyle/>
          <a:p>
            <a:pPr algn="ctr"/>
            <a:r>
              <a:rPr lang="fr-FR" dirty="0"/>
              <a:t>Conditions susceptibles d’être prises en charge par le DVMA</a:t>
            </a:r>
            <a:r>
              <a:rPr lang="en-US" dirty="0"/>
              <a:t> </a:t>
            </a:r>
            <a:r>
              <a:rPr lang="en-US" b="0" dirty="0"/>
              <a:t>(2)</a:t>
            </a:r>
          </a:p>
        </p:txBody>
      </p:sp>
      <p:sp>
        <p:nvSpPr>
          <p:cNvPr id="3" name="Content Placeholder 2"/>
          <p:cNvSpPr>
            <a:spLocks noGrp="1"/>
          </p:cNvSpPr>
          <p:nvPr>
            <p:ph idx="1"/>
          </p:nvPr>
        </p:nvSpPr>
        <p:spPr>
          <a:xfrm>
            <a:off x="990600" y="1371600"/>
            <a:ext cx="7620000" cy="4648199"/>
          </a:xfrm>
        </p:spPr>
        <p:txBody>
          <a:bodyPr>
            <a:noAutofit/>
          </a:bodyPr>
          <a:lstStyle/>
          <a:p>
            <a:pPr lvl="0">
              <a:buFont typeface="Arial" pitchFamily="34" charset="0"/>
              <a:buChar char="•"/>
            </a:pPr>
            <a:r>
              <a:rPr lang="fr-FR" sz="2400" dirty="0"/>
              <a:t>L’anémie et la malnutrition chez les enfants de 2 mois à 5 ans uniquement, sauf les cas sévères selon la définition du manuel DVMA </a:t>
            </a:r>
          </a:p>
          <a:p>
            <a:pPr lvl="0">
              <a:buFont typeface="Arial" pitchFamily="34" charset="0"/>
              <a:buChar char="•"/>
            </a:pPr>
            <a:r>
              <a:rPr lang="fr-FR" sz="2400" dirty="0"/>
              <a:t>Les infections sexuellement transmissibles (IST)</a:t>
            </a:r>
          </a:p>
          <a:p>
            <a:pPr lvl="0">
              <a:buFont typeface="Arial" pitchFamily="34" charset="0"/>
              <a:buChar char="•"/>
            </a:pPr>
            <a:r>
              <a:rPr lang="fr-FR" sz="2400" dirty="0"/>
              <a:t>Les affections cutanées mineures, comme les furoncles, la dermatomycose ou teigne, le pied d’athlète, la gale, la varicelle, l’érythème fessier, les coupures mineures et les allergies cutanées  </a:t>
            </a:r>
          </a:p>
          <a:p>
            <a:pPr lvl="0">
              <a:buFont typeface="Arial" pitchFamily="34" charset="0"/>
              <a:buChar char="•"/>
            </a:pPr>
            <a:r>
              <a:rPr lang="fr-FR" sz="2400" dirty="0"/>
              <a:t>Les affections des yeux uniquement, y compris les corps étrangers et les orgelets </a:t>
            </a:r>
          </a:p>
          <a:p>
            <a:pPr lvl="0">
              <a:buFont typeface="Arial" pitchFamily="34" charset="0"/>
              <a:buChar char="•"/>
            </a:pPr>
            <a:r>
              <a:rPr lang="fr-FR" sz="2400" dirty="0"/>
              <a:t>Le traitement des poux </a:t>
            </a:r>
          </a:p>
          <a:p>
            <a:pPr lvl="0">
              <a:buFont typeface="Arial" pitchFamily="34" charset="0"/>
              <a:buChar char="•"/>
            </a:pPr>
            <a:r>
              <a:rPr lang="fr-FR" sz="2400" dirty="0"/>
              <a:t>La prise en charge de certaines IST</a:t>
            </a:r>
          </a:p>
          <a:p>
            <a:pPr>
              <a:buFont typeface="Arial" pitchFamily="34" charset="0"/>
              <a:buChar char="•"/>
            </a:pPr>
            <a:endParaRPr lang="en-US" sz="1600" dirty="0"/>
          </a:p>
        </p:txBody>
      </p:sp>
    </p:spTree>
    <p:extLst>
      <p:ext uri="{BB962C8B-B14F-4D97-AF65-F5344CB8AC3E}">
        <p14:creationId xmlns:p14="http://schemas.microsoft.com/office/powerpoint/2010/main" val="1829847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020762"/>
          </a:xfrm>
        </p:spPr>
        <p:txBody>
          <a:bodyPr/>
          <a:lstStyle/>
          <a:p>
            <a:pPr algn="ctr">
              <a:defRPr/>
            </a:pPr>
            <a:r>
              <a:rPr lang="fr-FR" sz="4000" b="1" dirty="0"/>
              <a:t>Avantages du DVMA</a:t>
            </a:r>
            <a:r>
              <a:rPr lang="en-US" sz="4000" b="1" dirty="0"/>
              <a:t> (1)</a:t>
            </a:r>
          </a:p>
        </p:txBody>
      </p:sp>
      <p:sp>
        <p:nvSpPr>
          <p:cNvPr id="33795" name="Content Placeholder 2"/>
          <p:cNvSpPr>
            <a:spLocks noGrp="1"/>
          </p:cNvSpPr>
          <p:nvPr>
            <p:ph sz="quarter" idx="1"/>
          </p:nvPr>
        </p:nvSpPr>
        <p:spPr>
          <a:xfrm>
            <a:off x="685800" y="1447800"/>
            <a:ext cx="7848600" cy="5026025"/>
          </a:xfrm>
        </p:spPr>
        <p:txBody>
          <a:bodyPr>
            <a:normAutofit/>
          </a:bodyPr>
          <a:lstStyle/>
          <a:p>
            <a:pPr eaLnBrk="1" hangingPunct="1">
              <a:buFont typeface="Arial" pitchFamily="34" charset="0"/>
              <a:buChar char="•"/>
            </a:pPr>
            <a:r>
              <a:rPr lang="fr-FR" sz="3200" dirty="0"/>
              <a:t>Le DVMA sera autorisé à stocker des médicaments et d’autres produits liés à la santé en plus de ce qui est généralement autorisé dans les dépôts de vente de médicaments de classe C ordinaires.</a:t>
            </a:r>
          </a:p>
          <a:p>
            <a:pPr>
              <a:buFont typeface="Arial" pitchFamily="34" charset="0"/>
              <a:buChar char="•"/>
            </a:pPr>
            <a:r>
              <a:rPr lang="fr-FR" dirty="0"/>
              <a:t>Les vendeurs de médicaments et les propriétaires </a:t>
            </a:r>
            <a:r>
              <a:rPr lang="fr-FR" sz="3200" dirty="0"/>
              <a:t>recevront une formation en gestion des affaires, gestion des médicaments et soins aux patients.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a:defRPr/>
            </a:pPr>
            <a:r>
              <a:rPr lang="fr-FR" sz="4000" dirty="0"/>
              <a:t>Avantages</a:t>
            </a:r>
            <a:r>
              <a:rPr lang="en-US" sz="4000" b="1" dirty="0"/>
              <a:t> </a:t>
            </a:r>
            <a:r>
              <a:rPr lang="en-US" sz="4000" b="0" dirty="0"/>
              <a:t>(2)</a:t>
            </a:r>
            <a:endParaRPr lang="en-US" sz="4000" b="1" dirty="0"/>
          </a:p>
        </p:txBody>
      </p:sp>
      <p:sp>
        <p:nvSpPr>
          <p:cNvPr id="34819" name="Content Placeholder 2"/>
          <p:cNvSpPr>
            <a:spLocks noGrp="1"/>
          </p:cNvSpPr>
          <p:nvPr>
            <p:ph sz="quarter" idx="1"/>
          </p:nvPr>
        </p:nvSpPr>
        <p:spPr>
          <a:xfrm>
            <a:off x="685800" y="1600200"/>
            <a:ext cx="7848600" cy="4873625"/>
          </a:xfrm>
        </p:spPr>
        <p:txBody>
          <a:bodyPr/>
          <a:lstStyle/>
          <a:p>
            <a:pPr eaLnBrk="1" hangingPunct="1">
              <a:buFont typeface="Arial" pitchFamily="34" charset="0"/>
              <a:buChar char="•"/>
            </a:pPr>
            <a:r>
              <a:rPr lang="fr-FR" sz="3200" dirty="0"/>
              <a:t>Une campagne de sensibilisation du public sera organisée pour que les patients sachent que les DVMA fournissent des soins de qualité et </a:t>
            </a:r>
            <a:r>
              <a:rPr lang="fr-FR" dirty="0"/>
              <a:t>sont un bon endroit pour demander de l’aide</a:t>
            </a:r>
            <a:r>
              <a:rPr lang="fr-FR" sz="3200" dirty="0"/>
              <a:t>.</a:t>
            </a:r>
          </a:p>
          <a:p>
            <a:pPr eaLnBrk="1" hangingPunct="1">
              <a:buFont typeface="Arial" pitchFamily="34" charset="0"/>
              <a:buChar char="•"/>
            </a:pPr>
            <a:r>
              <a:rPr lang="fr-FR" sz="3200" dirty="0"/>
              <a:t>Une supervision de soutien et un suivi régulier seront organisés.  </a:t>
            </a:r>
            <a:endParaRPr lang="en-US" sz="3200" dirty="0"/>
          </a:p>
          <a:p>
            <a:pPr>
              <a:buFont typeface="Arial" pitchFamily="34" charset="0"/>
              <a:buChar char="•"/>
            </a:pP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477962"/>
          </a:xfrm>
        </p:spPr>
        <p:txBody>
          <a:bodyPr>
            <a:noAutofit/>
          </a:bodyPr>
          <a:lstStyle/>
          <a:p>
            <a:pPr algn="ctr" eaLnBrk="1" fontAlgn="auto" hangingPunct="1">
              <a:spcAft>
                <a:spcPts val="0"/>
              </a:spcAft>
              <a:defRPr/>
            </a:pPr>
            <a:r>
              <a:rPr lang="fr-FR" sz="4000" b="1" dirty="0"/>
              <a:t>Le secteur pharmaceutique en </a:t>
            </a:r>
            <a:r>
              <a:rPr lang="fr-FR" sz="4000" dirty="0"/>
              <a:t>Ou</a:t>
            </a:r>
            <a:r>
              <a:rPr lang="fr-FR" sz="4000" b="1" dirty="0"/>
              <a:t>ganda (1)</a:t>
            </a:r>
          </a:p>
        </p:txBody>
      </p:sp>
      <p:sp>
        <p:nvSpPr>
          <p:cNvPr id="10243" name="Content Placeholder 2"/>
          <p:cNvSpPr>
            <a:spLocks noGrp="1"/>
          </p:cNvSpPr>
          <p:nvPr>
            <p:ph sz="quarter" idx="1"/>
          </p:nvPr>
        </p:nvSpPr>
        <p:spPr>
          <a:xfrm>
            <a:off x="685800" y="1752600"/>
            <a:ext cx="7848600" cy="4800600"/>
          </a:xfrm>
        </p:spPr>
        <p:txBody>
          <a:bodyPr>
            <a:normAutofit lnSpcReduction="10000"/>
          </a:bodyPr>
          <a:lstStyle/>
          <a:p>
            <a:pPr eaLnBrk="1" hangingPunct="1">
              <a:buFont typeface="Arial" pitchFamily="34" charset="0"/>
              <a:buChar char="•"/>
            </a:pPr>
            <a:r>
              <a:rPr lang="fr-FR" sz="3200" dirty="0"/>
              <a:t>Dirigé par la Division de la pharmacie du ministère de la Santé (MdS).</a:t>
            </a:r>
          </a:p>
          <a:p>
            <a:pPr eaLnBrk="1" hangingPunct="1">
              <a:buFont typeface="Arial" pitchFamily="34" charset="0"/>
              <a:buChar char="•"/>
            </a:pPr>
            <a:r>
              <a:rPr lang="fr-FR" sz="3200" dirty="0"/>
              <a:t>L’Autorité nationale de contrôle des médicaments (NDA) sous la tutelle du MdS est chargée de contrôler l’importation, la fabrication et l’utilisation des médicaments en Ouganda.</a:t>
            </a:r>
          </a:p>
          <a:p>
            <a:pPr eaLnBrk="1" hangingPunct="1">
              <a:buFont typeface="Arial" pitchFamily="34" charset="0"/>
              <a:buChar char="•"/>
            </a:pPr>
            <a:r>
              <a:rPr lang="fr-FR" sz="3200" dirty="0"/>
              <a:t>La majorité des médicaments utilisés en Ouganda sont importés et un petit pourcentage est fabriqué </a:t>
            </a:r>
            <a:r>
              <a:rPr lang="fr-FR" dirty="0"/>
              <a:t>l</a:t>
            </a:r>
            <a:r>
              <a:rPr lang="fr-FR" sz="3200" dirty="0"/>
              <a:t>ocalement.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944562"/>
          </a:xfrm>
        </p:spPr>
        <p:txBody>
          <a:bodyPr/>
          <a:lstStyle/>
          <a:p>
            <a:pPr algn="ctr">
              <a:defRPr/>
            </a:pPr>
            <a:r>
              <a:rPr lang="en-US" sz="4000" b="1" dirty="0"/>
              <a:t>Conclusion </a:t>
            </a:r>
          </a:p>
        </p:txBody>
      </p:sp>
      <p:sp>
        <p:nvSpPr>
          <p:cNvPr id="35843" name="Content Placeholder 2"/>
          <p:cNvSpPr>
            <a:spLocks noGrp="1"/>
          </p:cNvSpPr>
          <p:nvPr>
            <p:ph sz="quarter" idx="1"/>
          </p:nvPr>
        </p:nvSpPr>
        <p:spPr>
          <a:xfrm>
            <a:off x="685800" y="1447800"/>
            <a:ext cx="7772400" cy="5026025"/>
          </a:xfrm>
        </p:spPr>
        <p:txBody>
          <a:bodyPr>
            <a:normAutofit fontScale="92500" lnSpcReduction="10000"/>
          </a:bodyPr>
          <a:lstStyle/>
          <a:p>
            <a:pPr marL="0" indent="0"/>
            <a:r>
              <a:rPr lang="fr-FR" sz="3500" dirty="0"/>
              <a:t>Le secteur de la santé en Ouganda est confronté à un certain nombre de problèmes dont : </a:t>
            </a:r>
          </a:p>
          <a:p>
            <a:pPr marL="457200" indent="-457200">
              <a:buFont typeface="Arial" charset="0"/>
              <a:buChar char="•"/>
            </a:pPr>
            <a:r>
              <a:rPr lang="fr-FR" sz="3500" dirty="0"/>
              <a:t>Un accès médiocre aux médicaments, en particulier pour la communauté rurale. </a:t>
            </a:r>
          </a:p>
          <a:p>
            <a:pPr>
              <a:buFont typeface="Arial" pitchFamily="34" charset="0"/>
              <a:buChar char="•"/>
            </a:pPr>
            <a:r>
              <a:rPr lang="fr-FR" sz="3500" dirty="0"/>
              <a:t>Un accès médiocre aux méthodes de PF.</a:t>
            </a:r>
          </a:p>
          <a:p>
            <a:pPr>
              <a:buFont typeface="Arial" pitchFamily="34" charset="0"/>
              <a:buChar char="•"/>
            </a:pPr>
            <a:r>
              <a:rPr lang="fr-FR" sz="3500" dirty="0"/>
              <a:t>Un accès inadéquat aux services de santé pour les enfants. </a:t>
            </a:r>
          </a:p>
          <a:p>
            <a:pPr marL="0" indent="0"/>
            <a:r>
              <a:rPr lang="fr-FR" sz="3500" dirty="0"/>
              <a:t>La création des DVMA a pour but de résoudre les problèmes susmentionnés. </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401762"/>
          </a:xfrm>
        </p:spPr>
        <p:txBody>
          <a:bodyPr>
            <a:noAutofit/>
          </a:bodyPr>
          <a:lstStyle/>
          <a:p>
            <a:pPr algn="ctr" eaLnBrk="1" fontAlgn="auto" hangingPunct="1">
              <a:spcAft>
                <a:spcPts val="0"/>
              </a:spcAft>
              <a:defRPr/>
            </a:pPr>
            <a:r>
              <a:rPr lang="fr-FR" sz="4000" b="1" dirty="0"/>
              <a:t>Le secteur pharmaceutique </a:t>
            </a:r>
            <a:br>
              <a:rPr lang="fr-FR" sz="4000" b="1" dirty="0"/>
            </a:br>
            <a:r>
              <a:rPr lang="fr-FR" sz="4000" b="1" dirty="0"/>
              <a:t>en Ouganda (2)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7262276"/>
              </p:ext>
            </p:extLst>
          </p:nvPr>
        </p:nvGraphicFramePr>
        <p:xfrm>
          <a:off x="685800" y="1600200"/>
          <a:ext cx="79248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1389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249362"/>
          </a:xfrm>
        </p:spPr>
        <p:txBody>
          <a:bodyPr>
            <a:normAutofit/>
          </a:bodyPr>
          <a:lstStyle/>
          <a:p>
            <a:pPr algn="ctr">
              <a:defRPr/>
            </a:pPr>
            <a:r>
              <a:rPr lang="fr-FR" sz="4000" dirty="0"/>
              <a:t>Le secteur pharmaceutique </a:t>
            </a:r>
            <a:r>
              <a:rPr lang="en-US" sz="4000" b="0" dirty="0"/>
              <a:t>(3)</a:t>
            </a:r>
            <a:endParaRPr lang="en-US" sz="4000" b="1" dirty="0"/>
          </a:p>
        </p:txBody>
      </p:sp>
      <p:sp>
        <p:nvSpPr>
          <p:cNvPr id="11267" name="Content Placeholder 2"/>
          <p:cNvSpPr>
            <a:spLocks noGrp="1"/>
          </p:cNvSpPr>
          <p:nvPr>
            <p:ph sz="quarter" idx="1"/>
          </p:nvPr>
        </p:nvSpPr>
        <p:spPr>
          <a:xfrm>
            <a:off x="457200" y="1600200"/>
            <a:ext cx="8001000" cy="4873625"/>
          </a:xfrm>
        </p:spPr>
        <p:txBody>
          <a:bodyPr/>
          <a:lstStyle/>
          <a:p>
            <a:pPr marL="0" indent="0" eaLnBrk="1" hangingPunct="1"/>
            <a:r>
              <a:rPr lang="fr-FR" sz="3200" dirty="0"/>
              <a:t>Les fabricants locaux en Ouganda incluent : </a:t>
            </a:r>
          </a:p>
          <a:p>
            <a:pPr marL="457200" indent="-457200" eaLnBrk="1" hangingPunct="1">
              <a:buFont typeface="Arial" panose="020B0604020202020204" pitchFamily="34" charset="0"/>
              <a:buChar char="•"/>
            </a:pPr>
            <a:r>
              <a:rPr lang="fr-FR" sz="3200" dirty="0"/>
              <a:t>Kampala Pharmaceutical Industries</a:t>
            </a:r>
          </a:p>
          <a:p>
            <a:pPr marL="457200" indent="-457200" eaLnBrk="1" hangingPunct="1">
              <a:buFont typeface="Arial" panose="020B0604020202020204" pitchFamily="34" charset="0"/>
              <a:buChar char="•"/>
            </a:pPr>
            <a:r>
              <a:rPr lang="fr-FR" sz="3200" dirty="0"/>
              <a:t>Rene Industries</a:t>
            </a:r>
          </a:p>
          <a:p>
            <a:pPr marL="457200" indent="-457200" eaLnBrk="1" hangingPunct="1">
              <a:buFont typeface="Arial" panose="020B0604020202020204" pitchFamily="34" charset="0"/>
              <a:buChar char="•"/>
            </a:pPr>
            <a:r>
              <a:rPr lang="fr-FR" sz="3200" dirty="0"/>
              <a:t>Medipharm</a:t>
            </a:r>
          </a:p>
          <a:p>
            <a:pPr marL="457200" indent="-457200" eaLnBrk="1" hangingPunct="1">
              <a:buFont typeface="Arial" panose="020B0604020202020204" pitchFamily="34" charset="0"/>
              <a:buChar char="•"/>
            </a:pPr>
            <a:r>
              <a:rPr lang="fr-FR" sz="3200" dirty="0"/>
              <a:t>Abacus</a:t>
            </a:r>
          </a:p>
          <a:p>
            <a:pPr marL="457200" indent="-457200" eaLnBrk="1" hangingPunct="1">
              <a:buFont typeface="Arial" panose="020B0604020202020204" pitchFamily="34" charset="0"/>
              <a:buChar char="•"/>
            </a:pPr>
            <a:r>
              <a:rPr lang="fr-FR" sz="3200" dirty="0"/>
              <a:t>Mavid Pharmaceuticals</a:t>
            </a:r>
          </a:p>
          <a:p>
            <a:pPr eaLnBrk="1" hangingPunct="1">
              <a:buFont typeface="Arial" pitchFamily="34" charset="0"/>
              <a:buChar char="•"/>
            </a:pPr>
            <a:endParaRPr lang="en-US" sz="3200" dirty="0"/>
          </a:p>
          <a:p>
            <a:pPr>
              <a:buFont typeface="Arial" pitchFamily="34" charset="0"/>
              <a:buChar char="•"/>
            </a:pP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249362"/>
          </a:xfrm>
        </p:spPr>
        <p:txBody>
          <a:bodyPr>
            <a:noAutofit/>
          </a:bodyPr>
          <a:lstStyle/>
          <a:p>
            <a:pPr algn="ctr" eaLnBrk="1" fontAlgn="auto" hangingPunct="1">
              <a:spcAft>
                <a:spcPts val="0"/>
              </a:spcAft>
              <a:defRPr/>
            </a:pPr>
            <a:r>
              <a:rPr lang="fr-FR" sz="4000" b="1" dirty="0"/>
              <a:t>Produits pharmaceutiques importés</a:t>
            </a:r>
            <a:endParaRPr lang="fr-FR" sz="4000" dirty="0"/>
          </a:p>
        </p:txBody>
      </p:sp>
      <p:sp>
        <p:nvSpPr>
          <p:cNvPr id="12291" name="Content Placeholder 2"/>
          <p:cNvSpPr>
            <a:spLocks noGrp="1"/>
          </p:cNvSpPr>
          <p:nvPr>
            <p:ph sz="quarter" idx="1"/>
          </p:nvPr>
        </p:nvSpPr>
        <p:spPr>
          <a:xfrm>
            <a:off x="533400" y="1828800"/>
            <a:ext cx="8001000" cy="4800600"/>
          </a:xfrm>
        </p:spPr>
        <p:txBody>
          <a:bodyPr/>
          <a:lstStyle/>
          <a:p>
            <a:pPr eaLnBrk="1" hangingPunct="1">
              <a:buFont typeface="Arial" pitchFamily="34" charset="0"/>
              <a:buChar char="•"/>
            </a:pPr>
            <a:r>
              <a:rPr lang="fr-FR" dirty="0"/>
              <a:t>Le plus grand pourcentage de médicaments importés dans le pays vient d’Inde et de Chine. </a:t>
            </a:r>
            <a:endParaRPr lang="fr-FR" sz="3200" dirty="0"/>
          </a:p>
          <a:p>
            <a:pPr eaLnBrk="1" hangingPunct="1">
              <a:buFont typeface="Arial" pitchFamily="34" charset="0"/>
              <a:buChar char="•"/>
            </a:pPr>
            <a:r>
              <a:rPr lang="fr-FR" sz="3200" dirty="0"/>
              <a:t>Un petit pourcentage vient d’Europe et le reste d’Afrique, principalement du Kenya et d’Égypte.</a:t>
            </a:r>
          </a:p>
          <a:p>
            <a:pPr eaLnBrk="1" hangingPunct="1">
              <a:buFont typeface="Arial" pitchFamily="34" charset="0"/>
              <a:buChar char="•"/>
            </a:pP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401762"/>
          </a:xfrm>
        </p:spPr>
        <p:txBody>
          <a:bodyPr/>
          <a:lstStyle/>
          <a:p>
            <a:pPr algn="ctr" eaLnBrk="1" fontAlgn="auto" hangingPunct="1">
              <a:spcAft>
                <a:spcPts val="0"/>
              </a:spcAft>
              <a:defRPr/>
            </a:pPr>
            <a:r>
              <a:rPr lang="fr-FR" sz="4000" b="1" dirty="0"/>
              <a:t>Distribution des produits pharmaceutiques</a:t>
            </a:r>
            <a:endParaRPr lang="fr-FR" sz="4000" dirty="0"/>
          </a:p>
        </p:txBody>
      </p:sp>
      <p:sp>
        <p:nvSpPr>
          <p:cNvPr id="13315" name="Content Placeholder 2"/>
          <p:cNvSpPr>
            <a:spLocks noGrp="1"/>
          </p:cNvSpPr>
          <p:nvPr>
            <p:ph sz="quarter" idx="1"/>
          </p:nvPr>
        </p:nvSpPr>
        <p:spPr>
          <a:xfrm>
            <a:off x="685800" y="1828800"/>
            <a:ext cx="7848600" cy="4645025"/>
          </a:xfrm>
        </p:spPr>
        <p:txBody>
          <a:bodyPr>
            <a:normAutofit lnSpcReduction="10000"/>
          </a:bodyPr>
          <a:lstStyle/>
          <a:p>
            <a:pPr eaLnBrk="1" hangingPunct="1">
              <a:buFont typeface="Arial" pitchFamily="34" charset="0"/>
              <a:buChar char="•"/>
            </a:pPr>
            <a:r>
              <a:rPr lang="fr-FR" sz="3200" dirty="0"/>
              <a:t>La distribution des produits pharmaceutiques en Ouganda se fait par l’intermédiaire de sources publiques ou privées. </a:t>
            </a:r>
          </a:p>
          <a:p>
            <a:pPr>
              <a:buFont typeface="Arial" pitchFamily="34" charset="0"/>
              <a:buChar char="•"/>
            </a:pPr>
            <a:r>
              <a:rPr lang="fr-FR" sz="3200" dirty="0"/>
              <a:t>La distribution publique est contrôlée par les Magasins nationaux de distribution de médicaments, qui distribuent tous les </a:t>
            </a:r>
            <a:r>
              <a:rPr lang="fr-FR" dirty="0"/>
              <a:t>médicaments et les fournitures médicales aux </a:t>
            </a:r>
            <a:r>
              <a:rPr lang="fr-FR" sz="3200" dirty="0"/>
              <a:t>centres de soins et hôpitaux du gouvernement. </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477962"/>
          </a:xfrm>
        </p:spPr>
        <p:txBody>
          <a:bodyPr>
            <a:noAutofit/>
          </a:bodyPr>
          <a:lstStyle/>
          <a:p>
            <a:pPr algn="ctr" eaLnBrk="1" fontAlgn="auto" hangingPunct="1">
              <a:spcAft>
                <a:spcPts val="0"/>
              </a:spcAft>
              <a:defRPr/>
            </a:pPr>
            <a:r>
              <a:rPr lang="fr-FR" sz="4000" dirty="0"/>
              <a:t>D</a:t>
            </a:r>
            <a:r>
              <a:rPr lang="fr-FR" sz="4000" b="1" dirty="0"/>
              <a:t>istribution dans le secteur privé </a:t>
            </a:r>
            <a:r>
              <a:rPr lang="en-US" sz="4000" b="1" dirty="0"/>
              <a:t>(1)</a:t>
            </a:r>
            <a:endParaRPr lang="en-US" sz="4000" dirty="0"/>
          </a:p>
        </p:txBody>
      </p:sp>
      <p:sp>
        <p:nvSpPr>
          <p:cNvPr id="14339" name="Content Placeholder 2"/>
          <p:cNvSpPr>
            <a:spLocks noGrp="1"/>
          </p:cNvSpPr>
          <p:nvPr>
            <p:ph sz="quarter" idx="1"/>
          </p:nvPr>
        </p:nvSpPr>
        <p:spPr>
          <a:xfrm>
            <a:off x="609600" y="1752600"/>
            <a:ext cx="7924800" cy="4800600"/>
          </a:xfrm>
        </p:spPr>
        <p:txBody>
          <a:bodyPr>
            <a:normAutofit/>
          </a:bodyPr>
          <a:lstStyle/>
          <a:p>
            <a:pPr eaLnBrk="1" hangingPunct="1">
              <a:buFont typeface="Arial" pitchFamily="34" charset="0"/>
              <a:buChar char="•"/>
            </a:pPr>
            <a:r>
              <a:rPr lang="fr-FR" sz="3200" dirty="0"/>
              <a:t>Les distributeurs de produits pharmaceutiques dans le secteur privé incluent les importateurs directs et les grossistes.</a:t>
            </a:r>
          </a:p>
          <a:p>
            <a:pPr eaLnBrk="1" hangingPunct="1">
              <a:buFont typeface="Arial" pitchFamily="34" charset="0"/>
              <a:buChar char="•"/>
            </a:pPr>
            <a:r>
              <a:rPr lang="fr-FR" sz="3200" dirty="0"/>
              <a:t>Les importateurs directs fournissent les grossistes à travers le pays, en particulier dans les villes importantes, comme les municipalités et les conseils communaux.  </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fr-FR" sz="4000" dirty="0"/>
              <a:t>Distribution dans le secteur privé </a:t>
            </a:r>
            <a:r>
              <a:rPr lang="en-US" sz="4000" b="0" dirty="0"/>
              <a:t>(2)</a:t>
            </a:r>
          </a:p>
        </p:txBody>
      </p:sp>
      <p:sp>
        <p:nvSpPr>
          <p:cNvPr id="15363" name="Content Placeholder 2"/>
          <p:cNvSpPr>
            <a:spLocks noGrp="1"/>
          </p:cNvSpPr>
          <p:nvPr>
            <p:ph sz="quarter" idx="1"/>
          </p:nvPr>
        </p:nvSpPr>
        <p:spPr>
          <a:xfrm>
            <a:off x="457200" y="1600200"/>
            <a:ext cx="8001000" cy="4873625"/>
          </a:xfrm>
        </p:spPr>
        <p:txBody>
          <a:bodyPr>
            <a:normAutofit fontScale="92500"/>
          </a:bodyPr>
          <a:lstStyle/>
          <a:p>
            <a:pPr eaLnBrk="1" hangingPunct="1">
              <a:buFont typeface="Arial" pitchFamily="34" charset="0"/>
              <a:buChar char="•"/>
            </a:pPr>
            <a:r>
              <a:rPr lang="fr-FR" sz="3200" dirty="0"/>
              <a:t>Les grossistes vendent ensuite les médicaments et les fournitures médicales à des pharmacies de détail, des dépôts de vente de médicaments, des cliniques, des hôpitaux privés, des organisations non gouvernementales (ONG) et des hôpitaux confessionnels. </a:t>
            </a:r>
          </a:p>
          <a:p>
            <a:pPr>
              <a:buFont typeface="Arial" pitchFamily="34" charset="0"/>
              <a:buChar char="•"/>
            </a:pPr>
            <a:r>
              <a:rPr lang="fr-FR" dirty="0"/>
              <a:t>L’ONG </a:t>
            </a:r>
            <a:r>
              <a:rPr lang="en-US" dirty="0"/>
              <a:t>Joint Medical Stores</a:t>
            </a:r>
            <a:r>
              <a:rPr lang="fr-FR" dirty="0"/>
              <a:t> </a:t>
            </a:r>
            <a:r>
              <a:rPr lang="fr-FR" sz="3200" dirty="0"/>
              <a:t>fournit surtout les hôpitaux confessionnels, les ONG, et les centres médicaux </a:t>
            </a:r>
            <a:r>
              <a:rPr lang="fr-FR" dirty="0"/>
              <a:t>et hôpitaux privés de taille moyenne. </a:t>
            </a:r>
            <a:endParaRPr lang="en-US"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3497</TotalTime>
  <Words>1660</Words>
  <Application>Microsoft Office PowerPoint</Application>
  <PresentationFormat>On-screen Show (4:3)</PresentationFormat>
  <Paragraphs>145</Paragraphs>
  <Slides>30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Century Schoolbook</vt:lpstr>
      <vt:lpstr>Courier New</vt:lpstr>
      <vt:lpstr>Office Theme</vt:lpstr>
      <vt:lpstr>Formation pour les dépôts de vente de médicaments accrédités Ouganda</vt:lpstr>
      <vt:lpstr>Objectifs </vt:lpstr>
      <vt:lpstr>Le secteur pharmaceutique en Ouganda (1)</vt:lpstr>
      <vt:lpstr>Le secteur pharmaceutique  en Ouganda (2)</vt:lpstr>
      <vt:lpstr>Le secteur pharmaceutique (3)</vt:lpstr>
      <vt:lpstr>Produits pharmaceutiques importés</vt:lpstr>
      <vt:lpstr>Distribution des produits pharmaceutiques</vt:lpstr>
      <vt:lpstr>Distribution dans le secteur privé (1)</vt:lpstr>
      <vt:lpstr>Distribution dans le secteur privé (2)</vt:lpstr>
      <vt:lpstr>Flux des médicaments</vt:lpstr>
      <vt:lpstr>Services pharmaceutiques (1)</vt:lpstr>
      <vt:lpstr>Services pharmaceutiques (2)</vt:lpstr>
      <vt:lpstr>Services pharmaceutiques (3)</vt:lpstr>
      <vt:lpstr>Le modèle du dépôt de vente de médicaments accrédité (1)</vt:lpstr>
      <vt:lpstr>Modèle DVMA (2)</vt:lpstr>
      <vt:lpstr>Modèle DVMA (3)</vt:lpstr>
      <vt:lpstr>Modèle DVMA (4)</vt:lpstr>
      <vt:lpstr>Modèle DVMA (5)</vt:lpstr>
      <vt:lpstr>Pourquoi les DVMA sont-ils nécessaires en Ouganda ?</vt:lpstr>
      <vt:lpstr>Exigences pour l’accréditation (1)</vt:lpstr>
      <vt:lpstr>Exigences (2)</vt:lpstr>
      <vt:lpstr>Exigences (3)</vt:lpstr>
      <vt:lpstr>Exigences (4)</vt:lpstr>
      <vt:lpstr>Pratiques attendues du DVMA (1) </vt:lpstr>
      <vt:lpstr>Pratiques attendues du DVMA (2)</vt:lpstr>
      <vt:lpstr>Conditions susceptibles d’être prises en charge par le DVMA (1)</vt:lpstr>
      <vt:lpstr>Conditions susceptibles d’être prises en charge par le DVMA (2)</vt:lpstr>
      <vt:lpstr>Avantages du DVMA (1)</vt:lpstr>
      <vt:lpstr>Avantages (2)</vt:lpstr>
      <vt:lpstr>Conclusion </vt:lpstr>
    </vt:vector>
  </TitlesOfParts>
  <Manager/>
  <Company>MSH</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athomson</dc:creator>
  <cp:keywords/>
  <dc:description/>
  <cp:lastModifiedBy>Owner</cp:lastModifiedBy>
  <cp:revision>311</cp:revision>
  <dcterms:created xsi:type="dcterms:W3CDTF">2019-04-03T08:07:52Z</dcterms:created>
  <dcterms:modified xsi:type="dcterms:W3CDTF">2019-05-16T18:38:10Z</dcterms:modified>
  <cp:category/>
</cp:coreProperties>
</file>