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256" r:id="rId2"/>
    <p:sldId id="259" r:id="rId3"/>
    <p:sldId id="260" r:id="rId4"/>
    <p:sldId id="263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4" r:id="rId13"/>
    <p:sldId id="275" r:id="rId14"/>
    <p:sldId id="277" r:id="rId15"/>
    <p:sldId id="278" r:id="rId16"/>
    <p:sldId id="279" r:id="rId17"/>
    <p:sldId id="281" r:id="rId18"/>
    <p:sldId id="282" r:id="rId19"/>
    <p:sldId id="284" r:id="rId20"/>
    <p:sldId id="285" r:id="rId21"/>
    <p:sldId id="286" r:id="rId22"/>
    <p:sldId id="287" r:id="rId23"/>
    <p:sldId id="289" r:id="rId24"/>
    <p:sldId id="290" r:id="rId25"/>
    <p:sldId id="291" r:id="rId26"/>
    <p:sldId id="323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301" r:id="rId36"/>
    <p:sldId id="302" r:id="rId37"/>
    <p:sldId id="303" r:id="rId38"/>
    <p:sldId id="304" r:id="rId39"/>
    <p:sldId id="305" r:id="rId40"/>
    <p:sldId id="324" r:id="rId41"/>
    <p:sldId id="308" r:id="rId42"/>
    <p:sldId id="309" r:id="rId43"/>
    <p:sldId id="310" r:id="rId44"/>
    <p:sldId id="311" r:id="rId45"/>
    <p:sldId id="312" r:id="rId46"/>
    <p:sldId id="325" r:id="rId47"/>
    <p:sldId id="313" r:id="rId48"/>
    <p:sldId id="314" r:id="rId49"/>
    <p:sldId id="315" r:id="rId50"/>
    <p:sldId id="326" r:id="rId51"/>
    <p:sldId id="327" r:id="rId52"/>
    <p:sldId id="318" r:id="rId53"/>
    <p:sldId id="328" r:id="rId54"/>
    <p:sldId id="329" r:id="rId55"/>
    <p:sldId id="264" r:id="rId56"/>
    <p:sldId id="265" r:id="rId5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dile Bosch" initials="OB" lastIdx="5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783"/>
    <p:restoredTop sz="86486"/>
  </p:normalViewPr>
  <p:slideViewPr>
    <p:cSldViewPr>
      <p:cViewPr varScale="1">
        <p:scale>
          <a:sx n="98" d="100"/>
          <a:sy n="98" d="100"/>
        </p:scale>
        <p:origin x="157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14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3" d="100"/>
        <a:sy n="73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0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7A1AC3-ED95-40CF-9942-74BFA0E3C5E7}" type="doc">
      <dgm:prSet loTypeId="urn:microsoft.com/office/officeart/2005/8/layout/hierarchy6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0F5B9DBC-38BA-4545-A269-2766F574E85E}">
      <dgm:prSet phldrT="[Text]" custT="1"/>
      <dgm:spPr/>
      <dgm:t>
        <a:bodyPr/>
        <a:lstStyle/>
        <a:p>
          <a:pPr algn="ctr"/>
          <a:r>
            <a:rPr lang="fr-FR" sz="1400" b="0" noProof="0" dirty="0">
              <a:latin typeface="+mj-lt"/>
            </a:rPr>
            <a:t>Enfant avec une éruption cutanée/des démangeaisons </a:t>
          </a:r>
        </a:p>
      </dgm:t>
    </dgm:pt>
    <dgm:pt modelId="{F6AC12A1-7185-420D-B5FA-C27E52880439}" type="parTrans" cxnId="{AD7203AF-677A-4D98-8C72-1F66900ABC0C}">
      <dgm:prSet/>
      <dgm:spPr/>
      <dgm:t>
        <a:bodyPr/>
        <a:lstStyle/>
        <a:p>
          <a:pPr algn="ctr"/>
          <a:endParaRPr lang="en-US"/>
        </a:p>
      </dgm:t>
    </dgm:pt>
    <dgm:pt modelId="{026A9390-6F41-47A3-AD4A-95BB0011FEEA}" type="sibTrans" cxnId="{AD7203AF-677A-4D98-8C72-1F66900ABC0C}">
      <dgm:prSet/>
      <dgm:spPr/>
      <dgm:t>
        <a:bodyPr/>
        <a:lstStyle/>
        <a:p>
          <a:pPr algn="ctr"/>
          <a:endParaRPr lang="en-US"/>
        </a:p>
      </dgm:t>
    </dgm:pt>
    <dgm:pt modelId="{BAEAFD5C-4567-4765-8E4F-05B06458A5F2}">
      <dgm:prSet phldrT="[Text]" custT="1"/>
      <dgm:spPr/>
      <dgm:t>
        <a:bodyPr/>
        <a:lstStyle/>
        <a:p>
          <a:pPr algn="ctr"/>
          <a:r>
            <a:rPr lang="fr-FR" sz="1400" b="0" noProof="0" dirty="0">
              <a:latin typeface="+mj-lt"/>
            </a:rPr>
            <a:t>Éruption cutanée avec démangeaisons</a:t>
          </a:r>
        </a:p>
      </dgm:t>
    </dgm:pt>
    <dgm:pt modelId="{E5FE2169-04CE-4616-8971-C1ED69A08852}" type="parTrans" cxnId="{9DFFA0A0-BE8F-48AE-AF6B-C348B9D9FCAA}">
      <dgm:prSet/>
      <dgm:spPr/>
      <dgm:t>
        <a:bodyPr/>
        <a:lstStyle/>
        <a:p>
          <a:pPr algn="ctr"/>
          <a:endParaRPr lang="en-US" sz="1400" b="0">
            <a:latin typeface="+mj-lt"/>
          </a:endParaRPr>
        </a:p>
      </dgm:t>
    </dgm:pt>
    <dgm:pt modelId="{48C91538-86A6-4ACB-99D2-D9C1158551D1}" type="sibTrans" cxnId="{9DFFA0A0-BE8F-48AE-AF6B-C348B9D9FCAA}">
      <dgm:prSet/>
      <dgm:spPr/>
      <dgm:t>
        <a:bodyPr/>
        <a:lstStyle/>
        <a:p>
          <a:pPr algn="ctr"/>
          <a:endParaRPr lang="en-US"/>
        </a:p>
      </dgm:t>
    </dgm:pt>
    <dgm:pt modelId="{C3C8246D-3058-4A39-BA5A-404F3F2F4D66}">
      <dgm:prSet phldrT="[Text]" custT="1"/>
      <dgm:spPr/>
      <dgm:t>
        <a:bodyPr/>
        <a:lstStyle/>
        <a:p>
          <a:pPr algn="ctr"/>
          <a:r>
            <a:rPr lang="fr-FR" sz="1400" b="0" noProof="0" dirty="0">
              <a:latin typeface="+mj-lt"/>
            </a:rPr>
            <a:t>Éruption cutanée et démangeaisons sur tout le corps</a:t>
          </a:r>
        </a:p>
        <a:p>
          <a:pPr algn="ctr"/>
          <a:r>
            <a:rPr lang="fr-FR" sz="1400" b="0" noProof="0" dirty="0">
              <a:latin typeface="+mj-lt"/>
            </a:rPr>
            <a:t>Suspectez la varicelle</a:t>
          </a:r>
        </a:p>
      </dgm:t>
    </dgm:pt>
    <dgm:pt modelId="{59EE0131-639C-4615-B800-9E192A6694BA}" type="parTrans" cxnId="{9EB3857F-E789-4BAB-9557-38CC4980B74A}">
      <dgm:prSet/>
      <dgm:spPr/>
      <dgm:t>
        <a:bodyPr/>
        <a:lstStyle/>
        <a:p>
          <a:pPr algn="ctr"/>
          <a:endParaRPr lang="en-US" sz="1400" b="0">
            <a:latin typeface="+mj-lt"/>
          </a:endParaRPr>
        </a:p>
      </dgm:t>
    </dgm:pt>
    <dgm:pt modelId="{08661321-211C-45C7-A304-35847F54EEA0}" type="sibTrans" cxnId="{9EB3857F-E789-4BAB-9557-38CC4980B74A}">
      <dgm:prSet/>
      <dgm:spPr/>
      <dgm:t>
        <a:bodyPr/>
        <a:lstStyle/>
        <a:p>
          <a:pPr algn="ctr"/>
          <a:endParaRPr lang="en-US"/>
        </a:p>
      </dgm:t>
    </dgm:pt>
    <dgm:pt modelId="{666B1132-55A1-41B2-8737-5C3F3B4DB756}">
      <dgm:prSet phldrT="[Text]" custT="1"/>
      <dgm:spPr/>
      <dgm:t>
        <a:bodyPr/>
        <a:lstStyle/>
        <a:p>
          <a:pPr algn="ctr"/>
          <a:r>
            <a:rPr lang="fr-FR" sz="1400" b="0" noProof="0" dirty="0">
              <a:latin typeface="+mj-lt"/>
            </a:rPr>
            <a:t>Démangeaisons d'une partie du cuir chevelu</a:t>
          </a:r>
        </a:p>
        <a:p>
          <a:pPr algn="ctr"/>
          <a:r>
            <a:rPr lang="fr-FR" sz="1400" b="0" noProof="0" dirty="0">
              <a:latin typeface="+mj-lt"/>
            </a:rPr>
            <a:t>Suspectez les poux</a:t>
          </a:r>
        </a:p>
      </dgm:t>
    </dgm:pt>
    <dgm:pt modelId="{250E62D4-9D14-43CC-946F-43592071B464}" type="parTrans" cxnId="{A0946F93-E354-4FA0-B567-45D4E72FE9E5}">
      <dgm:prSet/>
      <dgm:spPr/>
      <dgm:t>
        <a:bodyPr/>
        <a:lstStyle/>
        <a:p>
          <a:pPr algn="ctr"/>
          <a:endParaRPr lang="en-US" sz="1400" b="0">
            <a:latin typeface="+mj-lt"/>
          </a:endParaRPr>
        </a:p>
      </dgm:t>
    </dgm:pt>
    <dgm:pt modelId="{0D1AA00B-79A5-438F-85D2-F0DB0AC06EA7}" type="sibTrans" cxnId="{A0946F93-E354-4FA0-B567-45D4E72FE9E5}">
      <dgm:prSet/>
      <dgm:spPr/>
      <dgm:t>
        <a:bodyPr/>
        <a:lstStyle/>
        <a:p>
          <a:pPr algn="ctr"/>
          <a:endParaRPr lang="en-US"/>
        </a:p>
      </dgm:t>
    </dgm:pt>
    <dgm:pt modelId="{D6B3F72D-1DE4-4C2A-84B9-801E27DCDCBD}">
      <dgm:prSet phldrT="[Text]" custT="1"/>
      <dgm:spPr/>
      <dgm:t>
        <a:bodyPr/>
        <a:lstStyle/>
        <a:p>
          <a:pPr algn="ctr"/>
          <a:r>
            <a:rPr lang="fr-FR" sz="1400" b="0" noProof="0" dirty="0">
              <a:latin typeface="+mj-lt"/>
            </a:rPr>
            <a:t>Éruption cutanée - sans démangeaison</a:t>
          </a:r>
        </a:p>
      </dgm:t>
    </dgm:pt>
    <dgm:pt modelId="{6788B078-F049-4B7D-AD27-FE4956CDAD4C}" type="parTrans" cxnId="{413BAE17-0BA4-4DE1-B8FD-6399CD2ECC9D}">
      <dgm:prSet/>
      <dgm:spPr/>
      <dgm:t>
        <a:bodyPr/>
        <a:lstStyle/>
        <a:p>
          <a:pPr algn="ctr"/>
          <a:endParaRPr lang="en-US" sz="1400" b="0">
            <a:latin typeface="+mj-lt"/>
          </a:endParaRPr>
        </a:p>
      </dgm:t>
    </dgm:pt>
    <dgm:pt modelId="{50033AA6-276B-44C5-A5A4-A62F86DEE8BF}" type="sibTrans" cxnId="{413BAE17-0BA4-4DE1-B8FD-6399CD2ECC9D}">
      <dgm:prSet/>
      <dgm:spPr/>
      <dgm:t>
        <a:bodyPr/>
        <a:lstStyle/>
        <a:p>
          <a:pPr algn="ctr"/>
          <a:endParaRPr lang="en-US"/>
        </a:p>
      </dgm:t>
    </dgm:pt>
    <dgm:pt modelId="{5B8272D4-AE53-402A-A5C0-B6D6B7CB2A97}">
      <dgm:prSet phldrT="[Text]" custT="1"/>
      <dgm:spPr/>
      <dgm:t>
        <a:bodyPr/>
        <a:lstStyle/>
        <a:p>
          <a:pPr algn="ctr"/>
          <a:r>
            <a:rPr lang="fr-FR" sz="1400" b="0" noProof="0" dirty="0">
              <a:latin typeface="+mj-lt"/>
            </a:rPr>
            <a:t>Teigne</a:t>
          </a:r>
        </a:p>
        <a:p>
          <a:pPr algn="ctr"/>
          <a:r>
            <a:rPr lang="fr-FR" sz="1400" b="0" noProof="0" dirty="0">
              <a:latin typeface="+mj-lt"/>
            </a:rPr>
            <a:t>Érythème fessier</a:t>
          </a:r>
        </a:p>
      </dgm:t>
    </dgm:pt>
    <dgm:pt modelId="{8EB6848F-18BE-492A-BB25-AC0C5B08771F}" type="parTrans" cxnId="{9E448B32-7931-4D24-AB6C-62BA9F640EFC}">
      <dgm:prSet/>
      <dgm:spPr/>
      <dgm:t>
        <a:bodyPr/>
        <a:lstStyle/>
        <a:p>
          <a:pPr algn="ctr"/>
          <a:endParaRPr lang="en-US" sz="1400" b="0">
            <a:latin typeface="+mj-lt"/>
          </a:endParaRPr>
        </a:p>
      </dgm:t>
    </dgm:pt>
    <dgm:pt modelId="{328435D1-979C-439F-82AA-D23FDBA2E7F9}" type="sibTrans" cxnId="{9E448B32-7931-4D24-AB6C-62BA9F640EFC}">
      <dgm:prSet/>
      <dgm:spPr/>
      <dgm:t>
        <a:bodyPr/>
        <a:lstStyle/>
        <a:p>
          <a:pPr algn="ctr"/>
          <a:endParaRPr lang="en-US"/>
        </a:p>
      </dgm:t>
    </dgm:pt>
    <dgm:pt modelId="{54EC8CEE-937A-4611-B9A6-D6D148156700}">
      <dgm:prSet phldrT="[Text]" custT="1"/>
      <dgm:spPr/>
      <dgm:t>
        <a:bodyPr/>
        <a:lstStyle/>
        <a:p>
          <a:pPr algn="ctr"/>
          <a:r>
            <a:rPr lang="fr-FR" sz="1400" b="0" noProof="0" dirty="0">
              <a:latin typeface="+mj-lt"/>
            </a:rPr>
            <a:t>Démangeaisons autour des plis du bras et le cou.</a:t>
          </a:r>
        </a:p>
        <a:p>
          <a:pPr algn="ctr"/>
          <a:r>
            <a:rPr lang="fr-FR" sz="1400" b="0" noProof="0" dirty="0">
              <a:latin typeface="+mj-lt"/>
            </a:rPr>
            <a:t>Suspectez l'eczéma </a:t>
          </a:r>
        </a:p>
      </dgm:t>
    </dgm:pt>
    <dgm:pt modelId="{6A796976-A1B2-4F2D-9022-D06C373CA7B8}" type="parTrans" cxnId="{89C79DF8-DC0E-4820-A2D2-133351A02D70}">
      <dgm:prSet/>
      <dgm:spPr/>
      <dgm:t>
        <a:bodyPr/>
        <a:lstStyle/>
        <a:p>
          <a:pPr algn="ctr"/>
          <a:endParaRPr lang="en-US" sz="1400" b="0">
            <a:latin typeface="+mj-lt"/>
          </a:endParaRPr>
        </a:p>
      </dgm:t>
    </dgm:pt>
    <dgm:pt modelId="{A40675C5-1629-4467-8460-90D5D7C89717}" type="sibTrans" cxnId="{89C79DF8-DC0E-4820-A2D2-133351A02D70}">
      <dgm:prSet/>
      <dgm:spPr/>
      <dgm:t>
        <a:bodyPr/>
        <a:lstStyle/>
        <a:p>
          <a:pPr algn="ctr"/>
          <a:endParaRPr lang="en-US"/>
        </a:p>
      </dgm:t>
    </dgm:pt>
    <dgm:pt modelId="{DEA35D63-E540-464A-8D77-30C2B9249E2F}">
      <dgm:prSet phldrT="[Text]" custT="1"/>
      <dgm:spPr/>
      <dgm:t>
        <a:bodyPr/>
        <a:lstStyle/>
        <a:p>
          <a:pPr algn="ctr"/>
          <a:r>
            <a:rPr lang="fr-FR" sz="1400" b="0" noProof="0" dirty="0">
              <a:latin typeface="+mj-lt"/>
            </a:rPr>
            <a:t>Démangeaisons entre les doigts</a:t>
          </a:r>
        </a:p>
        <a:p>
          <a:pPr algn="ctr"/>
          <a:r>
            <a:rPr lang="fr-FR" sz="1400" b="0" noProof="0" dirty="0">
              <a:latin typeface="+mj-lt"/>
            </a:rPr>
            <a:t>Suspectez la gale</a:t>
          </a:r>
        </a:p>
      </dgm:t>
    </dgm:pt>
    <dgm:pt modelId="{9BD3662F-376E-46C8-A5C8-45ABBD7ACDF0}" type="parTrans" cxnId="{45D56444-C9D3-4C7B-8544-716B59A16EA6}">
      <dgm:prSet/>
      <dgm:spPr/>
      <dgm:t>
        <a:bodyPr/>
        <a:lstStyle/>
        <a:p>
          <a:pPr algn="ctr"/>
          <a:endParaRPr lang="en-US" sz="1400" b="0">
            <a:latin typeface="+mj-lt"/>
          </a:endParaRPr>
        </a:p>
      </dgm:t>
    </dgm:pt>
    <dgm:pt modelId="{0F526783-7B13-4352-AF9A-0A21F1135CD4}" type="sibTrans" cxnId="{45D56444-C9D3-4C7B-8544-716B59A16EA6}">
      <dgm:prSet/>
      <dgm:spPr/>
      <dgm:t>
        <a:bodyPr/>
        <a:lstStyle/>
        <a:p>
          <a:pPr algn="ctr"/>
          <a:endParaRPr lang="en-US"/>
        </a:p>
      </dgm:t>
    </dgm:pt>
    <dgm:pt modelId="{DED850B5-0AC2-42A4-BC79-DF26452E0F1E}" type="pres">
      <dgm:prSet presAssocID="{657A1AC3-ED95-40CF-9942-74BFA0E3C5E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5566CF8-B333-44FC-B4F5-F3B72BE8C138}" type="pres">
      <dgm:prSet presAssocID="{657A1AC3-ED95-40CF-9942-74BFA0E3C5E7}" presName="hierFlow" presStyleCnt="0"/>
      <dgm:spPr/>
    </dgm:pt>
    <dgm:pt modelId="{1137DCDC-27F1-466D-9BD7-BBF6BE299FCA}" type="pres">
      <dgm:prSet presAssocID="{657A1AC3-ED95-40CF-9942-74BFA0E3C5E7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FFA53D05-5169-4700-A844-DB31B6DC75C2}" type="pres">
      <dgm:prSet presAssocID="{0F5B9DBC-38BA-4545-A269-2766F574E85E}" presName="Name14" presStyleCnt="0"/>
      <dgm:spPr/>
    </dgm:pt>
    <dgm:pt modelId="{34F37020-4818-4737-B828-0A71D3F6DADD}" type="pres">
      <dgm:prSet presAssocID="{0F5B9DBC-38BA-4545-A269-2766F574E85E}" presName="level1Shape" presStyleLbl="node0" presStyleIdx="0" presStyleCnt="1" custScaleX="191059" custScaleY="119052" custLinFactNeighborY="-42684">
        <dgm:presLayoutVars>
          <dgm:chPref val="3"/>
        </dgm:presLayoutVars>
      </dgm:prSet>
      <dgm:spPr/>
    </dgm:pt>
    <dgm:pt modelId="{80D6E99C-3FA3-4FE9-9121-97AA8E527FCC}" type="pres">
      <dgm:prSet presAssocID="{0F5B9DBC-38BA-4545-A269-2766F574E85E}" presName="hierChild2" presStyleCnt="0"/>
      <dgm:spPr/>
    </dgm:pt>
    <dgm:pt modelId="{7422BD37-6371-4C9A-87F1-855DA89FF824}" type="pres">
      <dgm:prSet presAssocID="{E5FE2169-04CE-4616-8971-C1ED69A08852}" presName="Name19" presStyleLbl="parChTrans1D2" presStyleIdx="0" presStyleCnt="2"/>
      <dgm:spPr/>
    </dgm:pt>
    <dgm:pt modelId="{565633C7-A128-42D2-ABB2-21832A43F51A}" type="pres">
      <dgm:prSet presAssocID="{BAEAFD5C-4567-4765-8E4F-05B06458A5F2}" presName="Name21" presStyleCnt="0"/>
      <dgm:spPr/>
    </dgm:pt>
    <dgm:pt modelId="{5F994C73-C0E2-4B38-85B7-787C49E7423E}" type="pres">
      <dgm:prSet presAssocID="{BAEAFD5C-4567-4765-8E4F-05B06458A5F2}" presName="level2Shape" presStyleLbl="node2" presStyleIdx="0" presStyleCnt="2" custScaleX="243898" custLinFactNeighborY="-42684"/>
      <dgm:spPr/>
    </dgm:pt>
    <dgm:pt modelId="{7950A84A-140C-4300-9E60-36F5865CC9E8}" type="pres">
      <dgm:prSet presAssocID="{BAEAFD5C-4567-4765-8E4F-05B06458A5F2}" presName="hierChild3" presStyleCnt="0"/>
      <dgm:spPr/>
    </dgm:pt>
    <dgm:pt modelId="{D214AA29-BF56-43A1-B738-AF853A85E0DE}" type="pres">
      <dgm:prSet presAssocID="{6A796976-A1B2-4F2D-9022-D06C373CA7B8}" presName="Name19" presStyleLbl="parChTrans1D3" presStyleIdx="0" presStyleCnt="5"/>
      <dgm:spPr/>
    </dgm:pt>
    <dgm:pt modelId="{66267DD8-FE45-481C-BDA6-0D1DC5351C14}" type="pres">
      <dgm:prSet presAssocID="{54EC8CEE-937A-4611-B9A6-D6D148156700}" presName="Name21" presStyleCnt="0"/>
      <dgm:spPr/>
    </dgm:pt>
    <dgm:pt modelId="{9453A0CA-72CC-4FA3-BFB9-6D2FBB7756B2}" type="pres">
      <dgm:prSet presAssocID="{54EC8CEE-937A-4611-B9A6-D6D148156700}" presName="level2Shape" presStyleLbl="node3" presStyleIdx="0" presStyleCnt="5" custScaleX="134523" custScaleY="259036" custLinFactNeighborX="9547" custLinFactNeighborY="-7033"/>
      <dgm:spPr/>
    </dgm:pt>
    <dgm:pt modelId="{296C93F3-9B5A-4EE4-A3ED-978E0A8E5A6F}" type="pres">
      <dgm:prSet presAssocID="{54EC8CEE-937A-4611-B9A6-D6D148156700}" presName="hierChild3" presStyleCnt="0"/>
      <dgm:spPr/>
    </dgm:pt>
    <dgm:pt modelId="{9E5BC13E-36EF-4A66-BA51-4150599C71A1}" type="pres">
      <dgm:prSet presAssocID="{9BD3662F-376E-46C8-A5C8-45ABBD7ACDF0}" presName="Name19" presStyleLbl="parChTrans1D3" presStyleIdx="1" presStyleCnt="5"/>
      <dgm:spPr/>
    </dgm:pt>
    <dgm:pt modelId="{8377B6FB-6138-4E10-B867-7B016568A6B3}" type="pres">
      <dgm:prSet presAssocID="{DEA35D63-E540-464A-8D77-30C2B9249E2F}" presName="Name21" presStyleCnt="0"/>
      <dgm:spPr/>
    </dgm:pt>
    <dgm:pt modelId="{7782FEAF-C4F6-4FB0-AFD7-847799602E94}" type="pres">
      <dgm:prSet presAssocID="{DEA35D63-E540-464A-8D77-30C2B9249E2F}" presName="level2Shape" presStyleLbl="node3" presStyleIdx="1" presStyleCnt="5" custScaleX="138169" custScaleY="246359"/>
      <dgm:spPr/>
    </dgm:pt>
    <dgm:pt modelId="{2D5936B3-652C-400F-B7AD-E9106E9E237E}" type="pres">
      <dgm:prSet presAssocID="{DEA35D63-E540-464A-8D77-30C2B9249E2F}" presName="hierChild3" presStyleCnt="0"/>
      <dgm:spPr/>
    </dgm:pt>
    <dgm:pt modelId="{5EC2657B-CCCD-4E1E-B15D-E13842C3167C}" type="pres">
      <dgm:prSet presAssocID="{59EE0131-639C-4615-B800-9E192A6694BA}" presName="Name19" presStyleLbl="parChTrans1D3" presStyleIdx="2" presStyleCnt="5"/>
      <dgm:spPr/>
    </dgm:pt>
    <dgm:pt modelId="{5D454B6B-788E-4EB0-9B07-96369140D236}" type="pres">
      <dgm:prSet presAssocID="{C3C8246D-3058-4A39-BA5A-404F3F2F4D66}" presName="Name21" presStyleCnt="0"/>
      <dgm:spPr/>
    </dgm:pt>
    <dgm:pt modelId="{FC34CF51-C58E-4098-A11B-D8E633C62E08}" type="pres">
      <dgm:prSet presAssocID="{C3C8246D-3058-4A39-BA5A-404F3F2F4D66}" presName="level2Shape" presStyleLbl="node3" presStyleIdx="2" presStyleCnt="5" custScaleX="136855" custScaleY="243824"/>
      <dgm:spPr/>
    </dgm:pt>
    <dgm:pt modelId="{CFD9262D-4872-40C0-AF02-76BFD28C52CB}" type="pres">
      <dgm:prSet presAssocID="{C3C8246D-3058-4A39-BA5A-404F3F2F4D66}" presName="hierChild3" presStyleCnt="0"/>
      <dgm:spPr/>
    </dgm:pt>
    <dgm:pt modelId="{4855E856-F2D6-4FA8-8CCD-E9EEB3C42CD1}" type="pres">
      <dgm:prSet presAssocID="{250E62D4-9D14-43CC-946F-43592071B464}" presName="Name19" presStyleLbl="parChTrans1D3" presStyleIdx="3" presStyleCnt="5"/>
      <dgm:spPr/>
    </dgm:pt>
    <dgm:pt modelId="{23DF793A-AE15-4857-9B9A-9CA305A55DFB}" type="pres">
      <dgm:prSet presAssocID="{666B1132-55A1-41B2-8737-5C3F3B4DB756}" presName="Name21" presStyleCnt="0"/>
      <dgm:spPr/>
    </dgm:pt>
    <dgm:pt modelId="{C13230A5-9952-46BD-A3BD-F5D9136B94FA}" type="pres">
      <dgm:prSet presAssocID="{666B1132-55A1-41B2-8737-5C3F3B4DB756}" presName="level2Shape" presStyleLbl="node3" presStyleIdx="3" presStyleCnt="5" custScaleX="126469" custScaleY="249808"/>
      <dgm:spPr/>
    </dgm:pt>
    <dgm:pt modelId="{F1F36C20-33BE-467B-B402-66AB1847CE43}" type="pres">
      <dgm:prSet presAssocID="{666B1132-55A1-41B2-8737-5C3F3B4DB756}" presName="hierChild3" presStyleCnt="0"/>
      <dgm:spPr/>
    </dgm:pt>
    <dgm:pt modelId="{C15A0E34-1DFC-4342-A13D-92F0C4B1FE5B}" type="pres">
      <dgm:prSet presAssocID="{6788B078-F049-4B7D-AD27-FE4956CDAD4C}" presName="Name19" presStyleLbl="parChTrans1D2" presStyleIdx="1" presStyleCnt="2"/>
      <dgm:spPr/>
    </dgm:pt>
    <dgm:pt modelId="{3798FA39-D643-436B-855B-3ECC0DEAF90D}" type="pres">
      <dgm:prSet presAssocID="{D6B3F72D-1DE4-4C2A-84B9-801E27DCDCBD}" presName="Name21" presStyleCnt="0"/>
      <dgm:spPr/>
    </dgm:pt>
    <dgm:pt modelId="{3D6AD231-CCB2-43A3-A223-FFED5FC247C3}" type="pres">
      <dgm:prSet presAssocID="{D6B3F72D-1DE4-4C2A-84B9-801E27DCDCBD}" presName="level2Shape" presStyleLbl="node2" presStyleIdx="1" presStyleCnt="2" custScaleX="188556" custLinFactNeighborY="-42684"/>
      <dgm:spPr/>
    </dgm:pt>
    <dgm:pt modelId="{F0C52822-5ECC-4A90-8F49-442520452FC6}" type="pres">
      <dgm:prSet presAssocID="{D6B3F72D-1DE4-4C2A-84B9-801E27DCDCBD}" presName="hierChild3" presStyleCnt="0"/>
      <dgm:spPr/>
    </dgm:pt>
    <dgm:pt modelId="{B80E8880-C71A-4F03-BAAE-232C0FB4D568}" type="pres">
      <dgm:prSet presAssocID="{8EB6848F-18BE-492A-BB25-AC0C5B08771F}" presName="Name19" presStyleLbl="parChTrans1D3" presStyleIdx="4" presStyleCnt="5"/>
      <dgm:spPr/>
    </dgm:pt>
    <dgm:pt modelId="{AC6DB2CD-8C31-41AB-9D23-27E04CF75F6F}" type="pres">
      <dgm:prSet presAssocID="{5B8272D4-AE53-402A-A5C0-B6D6B7CB2A97}" presName="Name21" presStyleCnt="0"/>
      <dgm:spPr/>
    </dgm:pt>
    <dgm:pt modelId="{AC271CB9-7160-41D8-AABB-5C4D122829B9}" type="pres">
      <dgm:prSet presAssocID="{5B8272D4-AE53-402A-A5C0-B6D6B7CB2A97}" presName="level2Shape" presStyleLbl="node3" presStyleIdx="4" presStyleCnt="5" custScaleX="126932" custScaleY="196406"/>
      <dgm:spPr/>
    </dgm:pt>
    <dgm:pt modelId="{9E8F6B01-5C46-4747-A3CC-335B33E6EF4F}" type="pres">
      <dgm:prSet presAssocID="{5B8272D4-AE53-402A-A5C0-B6D6B7CB2A97}" presName="hierChild3" presStyleCnt="0"/>
      <dgm:spPr/>
    </dgm:pt>
    <dgm:pt modelId="{97AC5D2C-7BE1-4E65-928A-387009A34710}" type="pres">
      <dgm:prSet presAssocID="{657A1AC3-ED95-40CF-9942-74BFA0E3C5E7}" presName="bgShapesFlow" presStyleCnt="0"/>
      <dgm:spPr/>
    </dgm:pt>
  </dgm:ptLst>
  <dgm:cxnLst>
    <dgm:cxn modelId="{01E77607-A644-4990-AE12-4168503F2585}" type="presOf" srcId="{9BD3662F-376E-46C8-A5C8-45ABBD7ACDF0}" destId="{9E5BC13E-36EF-4A66-BA51-4150599C71A1}" srcOrd="0" destOrd="0" presId="urn:microsoft.com/office/officeart/2005/8/layout/hierarchy6"/>
    <dgm:cxn modelId="{413BAE17-0BA4-4DE1-B8FD-6399CD2ECC9D}" srcId="{0F5B9DBC-38BA-4545-A269-2766F574E85E}" destId="{D6B3F72D-1DE4-4C2A-84B9-801E27DCDCBD}" srcOrd="1" destOrd="0" parTransId="{6788B078-F049-4B7D-AD27-FE4956CDAD4C}" sibTransId="{50033AA6-276B-44C5-A5A4-A62F86DEE8BF}"/>
    <dgm:cxn modelId="{9E448B32-7931-4D24-AB6C-62BA9F640EFC}" srcId="{D6B3F72D-1DE4-4C2A-84B9-801E27DCDCBD}" destId="{5B8272D4-AE53-402A-A5C0-B6D6B7CB2A97}" srcOrd="0" destOrd="0" parTransId="{8EB6848F-18BE-492A-BB25-AC0C5B08771F}" sibTransId="{328435D1-979C-439F-82AA-D23FDBA2E7F9}"/>
    <dgm:cxn modelId="{9B973C34-F665-4C57-8C57-44E8E618BAC6}" type="presOf" srcId="{657A1AC3-ED95-40CF-9942-74BFA0E3C5E7}" destId="{DED850B5-0AC2-42A4-BC79-DF26452E0F1E}" srcOrd="0" destOrd="0" presId="urn:microsoft.com/office/officeart/2005/8/layout/hierarchy6"/>
    <dgm:cxn modelId="{497EB734-9CAA-4437-B057-8CCAF517FBC2}" type="presOf" srcId="{6A796976-A1B2-4F2D-9022-D06C373CA7B8}" destId="{D214AA29-BF56-43A1-B738-AF853A85E0DE}" srcOrd="0" destOrd="0" presId="urn:microsoft.com/office/officeart/2005/8/layout/hierarchy6"/>
    <dgm:cxn modelId="{60011E37-704C-4B4B-B4ED-E9F59D5DE2D5}" type="presOf" srcId="{E5FE2169-04CE-4616-8971-C1ED69A08852}" destId="{7422BD37-6371-4C9A-87F1-855DA89FF824}" srcOrd="0" destOrd="0" presId="urn:microsoft.com/office/officeart/2005/8/layout/hierarchy6"/>
    <dgm:cxn modelId="{18C6C937-EF8A-4E74-AF22-4816077CC59A}" type="presOf" srcId="{250E62D4-9D14-43CC-946F-43592071B464}" destId="{4855E856-F2D6-4FA8-8CCD-E9EEB3C42CD1}" srcOrd="0" destOrd="0" presId="urn:microsoft.com/office/officeart/2005/8/layout/hierarchy6"/>
    <dgm:cxn modelId="{EBFB8B3B-5F72-4FF3-B965-285A718AD33C}" type="presOf" srcId="{C3C8246D-3058-4A39-BA5A-404F3F2F4D66}" destId="{FC34CF51-C58E-4098-A11B-D8E633C62E08}" srcOrd="0" destOrd="0" presId="urn:microsoft.com/office/officeart/2005/8/layout/hierarchy6"/>
    <dgm:cxn modelId="{45D56444-C9D3-4C7B-8544-716B59A16EA6}" srcId="{BAEAFD5C-4567-4765-8E4F-05B06458A5F2}" destId="{DEA35D63-E540-464A-8D77-30C2B9249E2F}" srcOrd="1" destOrd="0" parTransId="{9BD3662F-376E-46C8-A5C8-45ABBD7ACDF0}" sibTransId="{0F526783-7B13-4352-AF9A-0A21F1135CD4}"/>
    <dgm:cxn modelId="{431FD46D-FF87-4F91-8DD8-60FC243D86A0}" type="presOf" srcId="{5B8272D4-AE53-402A-A5C0-B6D6B7CB2A97}" destId="{AC271CB9-7160-41D8-AABB-5C4D122829B9}" srcOrd="0" destOrd="0" presId="urn:microsoft.com/office/officeart/2005/8/layout/hierarchy6"/>
    <dgm:cxn modelId="{F45B7778-B7D8-4052-AED6-9DEE05FA3333}" type="presOf" srcId="{54EC8CEE-937A-4611-B9A6-D6D148156700}" destId="{9453A0CA-72CC-4FA3-BFB9-6D2FBB7756B2}" srcOrd="0" destOrd="0" presId="urn:microsoft.com/office/officeart/2005/8/layout/hierarchy6"/>
    <dgm:cxn modelId="{B500BD79-2199-4EB6-8C74-642A86CBCF8A}" type="presOf" srcId="{0F5B9DBC-38BA-4545-A269-2766F574E85E}" destId="{34F37020-4818-4737-B828-0A71D3F6DADD}" srcOrd="0" destOrd="0" presId="urn:microsoft.com/office/officeart/2005/8/layout/hierarchy6"/>
    <dgm:cxn modelId="{B5A58E7C-BD2F-43D0-B6DF-D105B6561B91}" type="presOf" srcId="{6788B078-F049-4B7D-AD27-FE4956CDAD4C}" destId="{C15A0E34-1DFC-4342-A13D-92F0C4B1FE5B}" srcOrd="0" destOrd="0" presId="urn:microsoft.com/office/officeart/2005/8/layout/hierarchy6"/>
    <dgm:cxn modelId="{9EB3857F-E789-4BAB-9557-38CC4980B74A}" srcId="{BAEAFD5C-4567-4765-8E4F-05B06458A5F2}" destId="{C3C8246D-3058-4A39-BA5A-404F3F2F4D66}" srcOrd="2" destOrd="0" parTransId="{59EE0131-639C-4615-B800-9E192A6694BA}" sibTransId="{08661321-211C-45C7-A304-35847F54EEA0}"/>
    <dgm:cxn modelId="{A0946F93-E354-4FA0-B567-45D4E72FE9E5}" srcId="{BAEAFD5C-4567-4765-8E4F-05B06458A5F2}" destId="{666B1132-55A1-41B2-8737-5C3F3B4DB756}" srcOrd="3" destOrd="0" parTransId="{250E62D4-9D14-43CC-946F-43592071B464}" sibTransId="{0D1AA00B-79A5-438F-85D2-F0DB0AC06EA7}"/>
    <dgm:cxn modelId="{9DFFA0A0-BE8F-48AE-AF6B-C348B9D9FCAA}" srcId="{0F5B9DBC-38BA-4545-A269-2766F574E85E}" destId="{BAEAFD5C-4567-4765-8E4F-05B06458A5F2}" srcOrd="0" destOrd="0" parTransId="{E5FE2169-04CE-4616-8971-C1ED69A08852}" sibTransId="{48C91538-86A6-4ACB-99D2-D9C1158551D1}"/>
    <dgm:cxn modelId="{6B2685AD-1592-43BE-8E03-8DC700F355C6}" type="presOf" srcId="{DEA35D63-E540-464A-8D77-30C2B9249E2F}" destId="{7782FEAF-C4F6-4FB0-AFD7-847799602E94}" srcOrd="0" destOrd="0" presId="urn:microsoft.com/office/officeart/2005/8/layout/hierarchy6"/>
    <dgm:cxn modelId="{AD7203AF-677A-4D98-8C72-1F66900ABC0C}" srcId="{657A1AC3-ED95-40CF-9942-74BFA0E3C5E7}" destId="{0F5B9DBC-38BA-4545-A269-2766F574E85E}" srcOrd="0" destOrd="0" parTransId="{F6AC12A1-7185-420D-B5FA-C27E52880439}" sibTransId="{026A9390-6F41-47A3-AD4A-95BB0011FEEA}"/>
    <dgm:cxn modelId="{5B9A53DC-FDCD-474F-8BD9-FF9627AD0292}" type="presOf" srcId="{59EE0131-639C-4615-B800-9E192A6694BA}" destId="{5EC2657B-CCCD-4E1E-B15D-E13842C3167C}" srcOrd="0" destOrd="0" presId="urn:microsoft.com/office/officeart/2005/8/layout/hierarchy6"/>
    <dgm:cxn modelId="{470D1BDF-BE46-443A-9182-BEB6BC89C41E}" type="presOf" srcId="{D6B3F72D-1DE4-4C2A-84B9-801E27DCDCBD}" destId="{3D6AD231-CCB2-43A3-A223-FFED5FC247C3}" srcOrd="0" destOrd="0" presId="urn:microsoft.com/office/officeart/2005/8/layout/hierarchy6"/>
    <dgm:cxn modelId="{89C79DF8-DC0E-4820-A2D2-133351A02D70}" srcId="{BAEAFD5C-4567-4765-8E4F-05B06458A5F2}" destId="{54EC8CEE-937A-4611-B9A6-D6D148156700}" srcOrd="0" destOrd="0" parTransId="{6A796976-A1B2-4F2D-9022-D06C373CA7B8}" sibTransId="{A40675C5-1629-4467-8460-90D5D7C89717}"/>
    <dgm:cxn modelId="{EBCEAEF8-C523-40BD-A99F-6752DB89E117}" type="presOf" srcId="{666B1132-55A1-41B2-8737-5C3F3B4DB756}" destId="{C13230A5-9952-46BD-A3BD-F5D9136B94FA}" srcOrd="0" destOrd="0" presId="urn:microsoft.com/office/officeart/2005/8/layout/hierarchy6"/>
    <dgm:cxn modelId="{2B8B17FD-0859-4E10-BE76-7282D2FE9E34}" type="presOf" srcId="{8EB6848F-18BE-492A-BB25-AC0C5B08771F}" destId="{B80E8880-C71A-4F03-BAAE-232C0FB4D568}" srcOrd="0" destOrd="0" presId="urn:microsoft.com/office/officeart/2005/8/layout/hierarchy6"/>
    <dgm:cxn modelId="{5E446FFF-6CB2-4774-90A2-C5A0C1FFEBA9}" type="presOf" srcId="{BAEAFD5C-4567-4765-8E4F-05B06458A5F2}" destId="{5F994C73-C0E2-4B38-85B7-787C49E7423E}" srcOrd="0" destOrd="0" presId="urn:microsoft.com/office/officeart/2005/8/layout/hierarchy6"/>
    <dgm:cxn modelId="{5EC1E494-7AC8-4DCC-804B-375983BE385D}" type="presParOf" srcId="{DED850B5-0AC2-42A4-BC79-DF26452E0F1E}" destId="{45566CF8-B333-44FC-B4F5-F3B72BE8C138}" srcOrd="0" destOrd="0" presId="urn:microsoft.com/office/officeart/2005/8/layout/hierarchy6"/>
    <dgm:cxn modelId="{A06E5063-DFFB-4C92-8392-FFD755BC4C60}" type="presParOf" srcId="{45566CF8-B333-44FC-B4F5-F3B72BE8C138}" destId="{1137DCDC-27F1-466D-9BD7-BBF6BE299FCA}" srcOrd="0" destOrd="0" presId="urn:microsoft.com/office/officeart/2005/8/layout/hierarchy6"/>
    <dgm:cxn modelId="{0E09CA92-AC49-447C-BF9A-40632324E83C}" type="presParOf" srcId="{1137DCDC-27F1-466D-9BD7-BBF6BE299FCA}" destId="{FFA53D05-5169-4700-A844-DB31B6DC75C2}" srcOrd="0" destOrd="0" presId="urn:microsoft.com/office/officeart/2005/8/layout/hierarchy6"/>
    <dgm:cxn modelId="{3F3CD777-1067-4E72-8177-072BCE3EC6D6}" type="presParOf" srcId="{FFA53D05-5169-4700-A844-DB31B6DC75C2}" destId="{34F37020-4818-4737-B828-0A71D3F6DADD}" srcOrd="0" destOrd="0" presId="urn:microsoft.com/office/officeart/2005/8/layout/hierarchy6"/>
    <dgm:cxn modelId="{5C9C3DA9-A7E3-46FA-8F13-68324B67D221}" type="presParOf" srcId="{FFA53D05-5169-4700-A844-DB31B6DC75C2}" destId="{80D6E99C-3FA3-4FE9-9121-97AA8E527FCC}" srcOrd="1" destOrd="0" presId="urn:microsoft.com/office/officeart/2005/8/layout/hierarchy6"/>
    <dgm:cxn modelId="{B83AB785-21A4-4838-B42A-D646CC93CD56}" type="presParOf" srcId="{80D6E99C-3FA3-4FE9-9121-97AA8E527FCC}" destId="{7422BD37-6371-4C9A-87F1-855DA89FF824}" srcOrd="0" destOrd="0" presId="urn:microsoft.com/office/officeart/2005/8/layout/hierarchy6"/>
    <dgm:cxn modelId="{3B3FA91E-D69F-4ADB-918E-9B5D8B88948A}" type="presParOf" srcId="{80D6E99C-3FA3-4FE9-9121-97AA8E527FCC}" destId="{565633C7-A128-42D2-ABB2-21832A43F51A}" srcOrd="1" destOrd="0" presId="urn:microsoft.com/office/officeart/2005/8/layout/hierarchy6"/>
    <dgm:cxn modelId="{DD7C7EEC-7C34-4B44-881A-72775D927190}" type="presParOf" srcId="{565633C7-A128-42D2-ABB2-21832A43F51A}" destId="{5F994C73-C0E2-4B38-85B7-787C49E7423E}" srcOrd="0" destOrd="0" presId="urn:microsoft.com/office/officeart/2005/8/layout/hierarchy6"/>
    <dgm:cxn modelId="{EC14A71D-42B4-4213-A30D-B0ACD7B25724}" type="presParOf" srcId="{565633C7-A128-42D2-ABB2-21832A43F51A}" destId="{7950A84A-140C-4300-9E60-36F5865CC9E8}" srcOrd="1" destOrd="0" presId="urn:microsoft.com/office/officeart/2005/8/layout/hierarchy6"/>
    <dgm:cxn modelId="{9D1CB7BA-6A93-4451-90EC-E0AACD91D73F}" type="presParOf" srcId="{7950A84A-140C-4300-9E60-36F5865CC9E8}" destId="{D214AA29-BF56-43A1-B738-AF853A85E0DE}" srcOrd="0" destOrd="0" presId="urn:microsoft.com/office/officeart/2005/8/layout/hierarchy6"/>
    <dgm:cxn modelId="{EBF1057F-55A5-430C-B0EA-9A97AA95D881}" type="presParOf" srcId="{7950A84A-140C-4300-9E60-36F5865CC9E8}" destId="{66267DD8-FE45-481C-BDA6-0D1DC5351C14}" srcOrd="1" destOrd="0" presId="urn:microsoft.com/office/officeart/2005/8/layout/hierarchy6"/>
    <dgm:cxn modelId="{3E63EE5A-60CD-4F90-B86D-DF0C5A341D3C}" type="presParOf" srcId="{66267DD8-FE45-481C-BDA6-0D1DC5351C14}" destId="{9453A0CA-72CC-4FA3-BFB9-6D2FBB7756B2}" srcOrd="0" destOrd="0" presId="urn:microsoft.com/office/officeart/2005/8/layout/hierarchy6"/>
    <dgm:cxn modelId="{F1DD2931-A9FA-45DF-8F3B-7D3D8A741C2D}" type="presParOf" srcId="{66267DD8-FE45-481C-BDA6-0D1DC5351C14}" destId="{296C93F3-9B5A-4EE4-A3ED-978E0A8E5A6F}" srcOrd="1" destOrd="0" presId="urn:microsoft.com/office/officeart/2005/8/layout/hierarchy6"/>
    <dgm:cxn modelId="{C8AA8F02-1FCB-4CAC-BDB3-423FD3D47D3B}" type="presParOf" srcId="{7950A84A-140C-4300-9E60-36F5865CC9E8}" destId="{9E5BC13E-36EF-4A66-BA51-4150599C71A1}" srcOrd="2" destOrd="0" presId="urn:microsoft.com/office/officeart/2005/8/layout/hierarchy6"/>
    <dgm:cxn modelId="{74365806-4A23-48B2-97A8-76D4F75A572A}" type="presParOf" srcId="{7950A84A-140C-4300-9E60-36F5865CC9E8}" destId="{8377B6FB-6138-4E10-B867-7B016568A6B3}" srcOrd="3" destOrd="0" presId="urn:microsoft.com/office/officeart/2005/8/layout/hierarchy6"/>
    <dgm:cxn modelId="{B7320C9A-4D9F-4E40-B201-EEC2AB6AAFFB}" type="presParOf" srcId="{8377B6FB-6138-4E10-B867-7B016568A6B3}" destId="{7782FEAF-C4F6-4FB0-AFD7-847799602E94}" srcOrd="0" destOrd="0" presId="urn:microsoft.com/office/officeart/2005/8/layout/hierarchy6"/>
    <dgm:cxn modelId="{B836E3F4-5D11-40EB-A7A9-CFA1BD815DC3}" type="presParOf" srcId="{8377B6FB-6138-4E10-B867-7B016568A6B3}" destId="{2D5936B3-652C-400F-B7AD-E9106E9E237E}" srcOrd="1" destOrd="0" presId="urn:microsoft.com/office/officeart/2005/8/layout/hierarchy6"/>
    <dgm:cxn modelId="{95741A28-1262-4268-9EE7-ADF2E86FD648}" type="presParOf" srcId="{7950A84A-140C-4300-9E60-36F5865CC9E8}" destId="{5EC2657B-CCCD-4E1E-B15D-E13842C3167C}" srcOrd="4" destOrd="0" presId="urn:microsoft.com/office/officeart/2005/8/layout/hierarchy6"/>
    <dgm:cxn modelId="{59DED98E-D54E-42DB-83F7-CAC9DCFC423A}" type="presParOf" srcId="{7950A84A-140C-4300-9E60-36F5865CC9E8}" destId="{5D454B6B-788E-4EB0-9B07-96369140D236}" srcOrd="5" destOrd="0" presId="urn:microsoft.com/office/officeart/2005/8/layout/hierarchy6"/>
    <dgm:cxn modelId="{CC5F5675-A539-4168-8A28-8ACFDC0FF2FC}" type="presParOf" srcId="{5D454B6B-788E-4EB0-9B07-96369140D236}" destId="{FC34CF51-C58E-4098-A11B-D8E633C62E08}" srcOrd="0" destOrd="0" presId="urn:microsoft.com/office/officeart/2005/8/layout/hierarchy6"/>
    <dgm:cxn modelId="{39A87E45-B1FA-4B5E-8E0A-F8E5E5D99BF8}" type="presParOf" srcId="{5D454B6B-788E-4EB0-9B07-96369140D236}" destId="{CFD9262D-4872-40C0-AF02-76BFD28C52CB}" srcOrd="1" destOrd="0" presId="urn:microsoft.com/office/officeart/2005/8/layout/hierarchy6"/>
    <dgm:cxn modelId="{08DC72E6-16A0-4F2D-885F-AF5748D4204B}" type="presParOf" srcId="{7950A84A-140C-4300-9E60-36F5865CC9E8}" destId="{4855E856-F2D6-4FA8-8CCD-E9EEB3C42CD1}" srcOrd="6" destOrd="0" presId="urn:microsoft.com/office/officeart/2005/8/layout/hierarchy6"/>
    <dgm:cxn modelId="{010FBF2E-57DE-4C50-80C6-FC0EA10FB52F}" type="presParOf" srcId="{7950A84A-140C-4300-9E60-36F5865CC9E8}" destId="{23DF793A-AE15-4857-9B9A-9CA305A55DFB}" srcOrd="7" destOrd="0" presId="urn:microsoft.com/office/officeart/2005/8/layout/hierarchy6"/>
    <dgm:cxn modelId="{5E3A7216-C732-48F8-9A56-C59D8E0ADAD9}" type="presParOf" srcId="{23DF793A-AE15-4857-9B9A-9CA305A55DFB}" destId="{C13230A5-9952-46BD-A3BD-F5D9136B94FA}" srcOrd="0" destOrd="0" presId="urn:microsoft.com/office/officeart/2005/8/layout/hierarchy6"/>
    <dgm:cxn modelId="{D57CE88A-74A1-482B-A4FD-5E4D2A69D95B}" type="presParOf" srcId="{23DF793A-AE15-4857-9B9A-9CA305A55DFB}" destId="{F1F36C20-33BE-467B-B402-66AB1847CE43}" srcOrd="1" destOrd="0" presId="urn:microsoft.com/office/officeart/2005/8/layout/hierarchy6"/>
    <dgm:cxn modelId="{EE665099-9AC4-4697-8842-F9284F9D0D90}" type="presParOf" srcId="{80D6E99C-3FA3-4FE9-9121-97AA8E527FCC}" destId="{C15A0E34-1DFC-4342-A13D-92F0C4B1FE5B}" srcOrd="2" destOrd="0" presId="urn:microsoft.com/office/officeart/2005/8/layout/hierarchy6"/>
    <dgm:cxn modelId="{E39E04F6-8BF5-46FE-AF9A-145AD16F8A48}" type="presParOf" srcId="{80D6E99C-3FA3-4FE9-9121-97AA8E527FCC}" destId="{3798FA39-D643-436B-855B-3ECC0DEAF90D}" srcOrd="3" destOrd="0" presId="urn:microsoft.com/office/officeart/2005/8/layout/hierarchy6"/>
    <dgm:cxn modelId="{12ABFABB-D18E-45DE-A071-1479AD0D1605}" type="presParOf" srcId="{3798FA39-D643-436B-855B-3ECC0DEAF90D}" destId="{3D6AD231-CCB2-43A3-A223-FFED5FC247C3}" srcOrd="0" destOrd="0" presId="urn:microsoft.com/office/officeart/2005/8/layout/hierarchy6"/>
    <dgm:cxn modelId="{C3DC59AB-3FC6-41E0-A7FD-3485B0AA4443}" type="presParOf" srcId="{3798FA39-D643-436B-855B-3ECC0DEAF90D}" destId="{F0C52822-5ECC-4A90-8F49-442520452FC6}" srcOrd="1" destOrd="0" presId="urn:microsoft.com/office/officeart/2005/8/layout/hierarchy6"/>
    <dgm:cxn modelId="{0C395155-9DEE-44E9-9D41-C26EF2913792}" type="presParOf" srcId="{F0C52822-5ECC-4A90-8F49-442520452FC6}" destId="{B80E8880-C71A-4F03-BAAE-232C0FB4D568}" srcOrd="0" destOrd="0" presId="urn:microsoft.com/office/officeart/2005/8/layout/hierarchy6"/>
    <dgm:cxn modelId="{9615CB8F-433C-4E49-9871-E6702C2AC570}" type="presParOf" srcId="{F0C52822-5ECC-4A90-8F49-442520452FC6}" destId="{AC6DB2CD-8C31-41AB-9D23-27E04CF75F6F}" srcOrd="1" destOrd="0" presId="urn:microsoft.com/office/officeart/2005/8/layout/hierarchy6"/>
    <dgm:cxn modelId="{B4088523-84C7-4907-8504-2E5A8937E0CD}" type="presParOf" srcId="{AC6DB2CD-8C31-41AB-9D23-27E04CF75F6F}" destId="{AC271CB9-7160-41D8-AABB-5C4D122829B9}" srcOrd="0" destOrd="0" presId="urn:microsoft.com/office/officeart/2005/8/layout/hierarchy6"/>
    <dgm:cxn modelId="{C4066754-4C50-4D1C-83BA-B75574EE2808}" type="presParOf" srcId="{AC6DB2CD-8C31-41AB-9D23-27E04CF75F6F}" destId="{9E8F6B01-5C46-4747-A3CC-335B33E6EF4F}" srcOrd="1" destOrd="0" presId="urn:microsoft.com/office/officeart/2005/8/layout/hierarchy6"/>
    <dgm:cxn modelId="{EFB158F1-522E-4C18-A48B-2F227F76BB2A}" type="presParOf" srcId="{DED850B5-0AC2-42A4-BC79-DF26452E0F1E}" destId="{97AC5D2C-7BE1-4E65-928A-387009A34710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F37020-4818-4737-B828-0A71D3F6DADD}">
      <dsp:nvSpPr>
        <dsp:cNvPr id="0" name=""/>
        <dsp:cNvSpPr/>
      </dsp:nvSpPr>
      <dsp:spPr>
        <a:xfrm>
          <a:off x="4114800" y="270773"/>
          <a:ext cx="1930875" cy="8021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0" kern="1200" noProof="0" dirty="0">
              <a:latin typeface="+mj-lt"/>
            </a:rPr>
            <a:t>Enfant avec une éruption cutanée/des démangeaisons </a:t>
          </a:r>
        </a:p>
      </dsp:txBody>
      <dsp:txXfrm>
        <a:off x="4138293" y="294266"/>
        <a:ext cx="1883889" cy="755120"/>
      </dsp:txXfrm>
    </dsp:sp>
    <dsp:sp modelId="{7422BD37-6371-4C9A-87F1-855DA89FF824}">
      <dsp:nvSpPr>
        <dsp:cNvPr id="0" name=""/>
        <dsp:cNvSpPr/>
      </dsp:nvSpPr>
      <dsp:spPr>
        <a:xfrm>
          <a:off x="3166113" y="1072880"/>
          <a:ext cx="1914124" cy="269497"/>
        </a:xfrm>
        <a:custGeom>
          <a:avLst/>
          <a:gdLst/>
          <a:ahLst/>
          <a:cxnLst/>
          <a:rect l="0" t="0" r="0" b="0"/>
          <a:pathLst>
            <a:path>
              <a:moveTo>
                <a:pt x="1914124" y="0"/>
              </a:moveTo>
              <a:lnTo>
                <a:pt x="1914124" y="134748"/>
              </a:lnTo>
              <a:lnTo>
                <a:pt x="0" y="134748"/>
              </a:lnTo>
              <a:lnTo>
                <a:pt x="0" y="269497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994C73-C0E2-4B38-85B7-787C49E7423E}">
      <dsp:nvSpPr>
        <dsp:cNvPr id="0" name=""/>
        <dsp:cNvSpPr/>
      </dsp:nvSpPr>
      <dsp:spPr>
        <a:xfrm>
          <a:off x="1933675" y="1342378"/>
          <a:ext cx="2464875" cy="6737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0" kern="1200" noProof="0" dirty="0">
              <a:latin typeface="+mj-lt"/>
            </a:rPr>
            <a:t>Éruption cutanée avec démangeaisons</a:t>
          </a:r>
        </a:p>
      </dsp:txBody>
      <dsp:txXfrm>
        <a:off x="1953408" y="1362111"/>
        <a:ext cx="2425409" cy="634278"/>
      </dsp:txXfrm>
    </dsp:sp>
    <dsp:sp modelId="{D214AA29-BF56-43A1-B738-AF853A85E0DE}">
      <dsp:nvSpPr>
        <dsp:cNvPr id="0" name=""/>
        <dsp:cNvSpPr/>
      </dsp:nvSpPr>
      <dsp:spPr>
        <a:xfrm>
          <a:off x="779040" y="2016123"/>
          <a:ext cx="2387073" cy="509694"/>
        </a:xfrm>
        <a:custGeom>
          <a:avLst/>
          <a:gdLst/>
          <a:ahLst/>
          <a:cxnLst/>
          <a:rect l="0" t="0" r="0" b="0"/>
          <a:pathLst>
            <a:path>
              <a:moveTo>
                <a:pt x="2387073" y="0"/>
              </a:moveTo>
              <a:lnTo>
                <a:pt x="2387073" y="254847"/>
              </a:lnTo>
              <a:lnTo>
                <a:pt x="0" y="254847"/>
              </a:lnTo>
              <a:lnTo>
                <a:pt x="0" y="50969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53A0CA-72CC-4FA3-BFB9-6D2FBB7756B2}">
      <dsp:nvSpPr>
        <dsp:cNvPr id="0" name=""/>
        <dsp:cNvSpPr/>
      </dsp:nvSpPr>
      <dsp:spPr>
        <a:xfrm>
          <a:off x="99283" y="2525818"/>
          <a:ext cx="1359512" cy="174524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0" kern="1200" noProof="0" dirty="0">
              <a:latin typeface="+mj-lt"/>
            </a:rPr>
            <a:t>Démangeaisons autour des plis du bras et le cou.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0" kern="1200" noProof="0" dirty="0">
              <a:latin typeface="+mj-lt"/>
            </a:rPr>
            <a:t>Suspectez l'eczéma </a:t>
          </a:r>
        </a:p>
      </dsp:txBody>
      <dsp:txXfrm>
        <a:off x="139102" y="2565637"/>
        <a:ext cx="1279874" cy="1665603"/>
      </dsp:txXfrm>
    </dsp:sp>
    <dsp:sp modelId="{9E5BC13E-36EF-4A66-BA51-4150599C71A1}">
      <dsp:nvSpPr>
        <dsp:cNvPr id="0" name=""/>
        <dsp:cNvSpPr/>
      </dsp:nvSpPr>
      <dsp:spPr>
        <a:xfrm>
          <a:off x="2363677" y="2016123"/>
          <a:ext cx="802435" cy="557079"/>
        </a:xfrm>
        <a:custGeom>
          <a:avLst/>
          <a:gdLst/>
          <a:ahLst/>
          <a:cxnLst/>
          <a:rect l="0" t="0" r="0" b="0"/>
          <a:pathLst>
            <a:path>
              <a:moveTo>
                <a:pt x="802435" y="0"/>
              </a:moveTo>
              <a:lnTo>
                <a:pt x="802435" y="278539"/>
              </a:lnTo>
              <a:lnTo>
                <a:pt x="0" y="278539"/>
              </a:lnTo>
              <a:lnTo>
                <a:pt x="0" y="557079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82FEAF-C4F6-4FB0-AFD7-847799602E94}">
      <dsp:nvSpPr>
        <dsp:cNvPr id="0" name=""/>
        <dsp:cNvSpPr/>
      </dsp:nvSpPr>
      <dsp:spPr>
        <a:xfrm>
          <a:off x="1665498" y="2573202"/>
          <a:ext cx="1396359" cy="165983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0" kern="1200" noProof="0" dirty="0">
              <a:latin typeface="+mj-lt"/>
            </a:rPr>
            <a:t>Démangeaisons entre les doigts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0" kern="1200" noProof="0" dirty="0">
              <a:latin typeface="+mj-lt"/>
            </a:rPr>
            <a:t>Suspectez la gale</a:t>
          </a:r>
        </a:p>
      </dsp:txBody>
      <dsp:txXfrm>
        <a:off x="1706396" y="2614100"/>
        <a:ext cx="1314563" cy="1578035"/>
      </dsp:txXfrm>
    </dsp:sp>
    <dsp:sp modelId="{5EC2657B-CCCD-4E1E-B15D-E13842C3167C}">
      <dsp:nvSpPr>
        <dsp:cNvPr id="0" name=""/>
        <dsp:cNvSpPr/>
      </dsp:nvSpPr>
      <dsp:spPr>
        <a:xfrm>
          <a:off x="3166113" y="2016123"/>
          <a:ext cx="890470" cy="5570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539"/>
              </a:lnTo>
              <a:lnTo>
                <a:pt x="890470" y="278539"/>
              </a:lnTo>
              <a:lnTo>
                <a:pt x="890470" y="557079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34CF51-C58E-4098-A11B-D8E633C62E08}">
      <dsp:nvSpPr>
        <dsp:cNvPr id="0" name=""/>
        <dsp:cNvSpPr/>
      </dsp:nvSpPr>
      <dsp:spPr>
        <a:xfrm>
          <a:off x="3365043" y="2573202"/>
          <a:ext cx="1383080" cy="164275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0" kern="1200" noProof="0" dirty="0">
              <a:latin typeface="+mj-lt"/>
            </a:rPr>
            <a:t>Éruption cutanée et démangeaisons sur tout le corps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0" kern="1200" noProof="0" dirty="0">
              <a:latin typeface="+mj-lt"/>
            </a:rPr>
            <a:t>Suspectez la varicelle</a:t>
          </a:r>
        </a:p>
      </dsp:txBody>
      <dsp:txXfrm>
        <a:off x="3405552" y="2613711"/>
        <a:ext cx="1302062" cy="1561733"/>
      </dsp:txXfrm>
    </dsp:sp>
    <dsp:sp modelId="{4855E856-F2D6-4FA8-8CCD-E9EEB3C42CD1}">
      <dsp:nvSpPr>
        <dsp:cNvPr id="0" name=""/>
        <dsp:cNvSpPr/>
      </dsp:nvSpPr>
      <dsp:spPr>
        <a:xfrm>
          <a:off x="3166113" y="2016123"/>
          <a:ext cx="2524254" cy="5570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539"/>
              </a:lnTo>
              <a:lnTo>
                <a:pt x="2524254" y="278539"/>
              </a:lnTo>
              <a:lnTo>
                <a:pt x="2524254" y="557079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3230A5-9952-46BD-A3BD-F5D9136B94FA}">
      <dsp:nvSpPr>
        <dsp:cNvPr id="0" name=""/>
        <dsp:cNvSpPr/>
      </dsp:nvSpPr>
      <dsp:spPr>
        <a:xfrm>
          <a:off x="5051308" y="2573202"/>
          <a:ext cx="1278117" cy="168306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0" kern="1200" noProof="0" dirty="0">
              <a:latin typeface="+mj-lt"/>
            </a:rPr>
            <a:t>Démangeaisons d'une partie du cuir chevelu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0" kern="1200" noProof="0" dirty="0">
              <a:latin typeface="+mj-lt"/>
            </a:rPr>
            <a:t>Suspectez les poux</a:t>
          </a:r>
        </a:p>
      </dsp:txBody>
      <dsp:txXfrm>
        <a:off x="5088743" y="2610637"/>
        <a:ext cx="1203247" cy="1608198"/>
      </dsp:txXfrm>
    </dsp:sp>
    <dsp:sp modelId="{C15A0E34-1DFC-4342-A13D-92F0C4B1FE5B}">
      <dsp:nvSpPr>
        <dsp:cNvPr id="0" name=""/>
        <dsp:cNvSpPr/>
      </dsp:nvSpPr>
      <dsp:spPr>
        <a:xfrm>
          <a:off x="5080237" y="1072880"/>
          <a:ext cx="2193772" cy="2694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748"/>
              </a:lnTo>
              <a:lnTo>
                <a:pt x="2193772" y="134748"/>
              </a:lnTo>
              <a:lnTo>
                <a:pt x="2193772" y="269497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AD231-CCB2-43A3-A223-FFED5FC247C3}">
      <dsp:nvSpPr>
        <dsp:cNvPr id="0" name=""/>
        <dsp:cNvSpPr/>
      </dsp:nvSpPr>
      <dsp:spPr>
        <a:xfrm>
          <a:off x="6321220" y="1342378"/>
          <a:ext cx="1905579" cy="6737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0" kern="1200" noProof="0" dirty="0">
              <a:latin typeface="+mj-lt"/>
            </a:rPr>
            <a:t>Éruption cutanée - sans démangeaison</a:t>
          </a:r>
        </a:p>
      </dsp:txBody>
      <dsp:txXfrm>
        <a:off x="6340953" y="1362111"/>
        <a:ext cx="1866113" cy="634278"/>
      </dsp:txXfrm>
    </dsp:sp>
    <dsp:sp modelId="{B80E8880-C71A-4F03-BAAE-232C0FB4D568}">
      <dsp:nvSpPr>
        <dsp:cNvPr id="0" name=""/>
        <dsp:cNvSpPr/>
      </dsp:nvSpPr>
      <dsp:spPr>
        <a:xfrm>
          <a:off x="7228290" y="2016123"/>
          <a:ext cx="91440" cy="5570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57079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271CB9-7160-41D8-AABB-5C4D122829B9}">
      <dsp:nvSpPr>
        <dsp:cNvPr id="0" name=""/>
        <dsp:cNvSpPr/>
      </dsp:nvSpPr>
      <dsp:spPr>
        <a:xfrm>
          <a:off x="6632611" y="2573202"/>
          <a:ext cx="1282796" cy="132327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0" kern="1200" noProof="0" dirty="0">
              <a:latin typeface="+mj-lt"/>
            </a:rPr>
            <a:t>Teigne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0" kern="1200" noProof="0" dirty="0">
              <a:latin typeface="+mj-lt"/>
            </a:rPr>
            <a:t>Érythème fessier</a:t>
          </a:r>
        </a:p>
      </dsp:txBody>
      <dsp:txXfrm>
        <a:off x="6670183" y="2610774"/>
        <a:ext cx="1207652" cy="12481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8024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E52986-1C2D-4CA3-8B26-FA33DF440027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925BE5-7870-46CA-91C3-248EB75C19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369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25BE5-7870-46CA-91C3-248EB75C194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770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25BE5-7870-46CA-91C3-248EB75C1948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463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algn="l">
              <a:defRPr b="1" i="0" baseline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  <a:br>
              <a:rPr lang="en-US" dirty="0"/>
            </a:br>
            <a:r>
              <a:rPr lang="en-US" dirty="0"/>
              <a:t>Uganda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Gastro Intestinal Tract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4195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  <a:lvl3pPr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  <a:solidFill>
            <a:schemeClr val="bg2">
              <a:lumMod val="25000"/>
            </a:schemeClr>
          </a:solidFill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66801"/>
            <a:ext cx="9144000" cy="1600199"/>
          </a:xfrm>
        </p:spPr>
        <p:txBody>
          <a:bodyPr>
            <a:noAutofit/>
          </a:bodyPr>
          <a:lstStyle/>
          <a:p>
            <a:pPr algn="ctr"/>
            <a:r>
              <a:rPr lang="fr-FR" altLang="en-US" sz="3800" dirty="0">
                <a:ea typeface="Arial" charset="0"/>
                <a:cs typeface="Arial" charset="0"/>
              </a:rPr>
              <a:t>Formation pour les dépôts de vente de médicaments accrédités </a:t>
            </a:r>
            <a:br>
              <a:rPr lang="fr-FR" sz="3800" i="1" dirty="0"/>
            </a:br>
            <a:r>
              <a:rPr lang="fr-FR" sz="3800" i="1" dirty="0"/>
              <a:t>Ouganda</a:t>
            </a:r>
            <a:endParaRPr lang="fr-FR" sz="3800" i="1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819400"/>
            <a:ext cx="8686800" cy="1447800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fr-FR" sz="4000" noProof="0" dirty="0">
                <a:solidFill>
                  <a:schemeClr val="bg1"/>
                </a:solidFill>
              </a:rPr>
              <a:t>Module 3 : Session 5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fr-FR" sz="4000" noProof="0" dirty="0">
                <a:solidFill>
                  <a:schemeClr val="bg1"/>
                </a:solidFill>
              </a:rPr>
              <a:t>Affections cutanées chez les enfants </a:t>
            </a:r>
          </a:p>
        </p:txBody>
      </p:sp>
      <p:pic>
        <p:nvPicPr>
          <p:cNvPr id="5" name="Picture 4" descr="C:\Users\lgwoyita\Documents\SDSI\EADSI_UG Final Documents\Marketing\ADS Pictures\ADS in Karuguz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426720"/>
            <a:ext cx="3383280" cy="224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578246" y="5551123"/>
            <a:ext cx="3052635" cy="953388"/>
            <a:chOff x="553715" y="5257800"/>
            <a:chExt cx="3052635" cy="95338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715" y="5257800"/>
              <a:ext cx="1170399" cy="95338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5750039"/>
              <a:ext cx="1625150" cy="46114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Mesures générales (1)</a:t>
            </a:r>
          </a:p>
        </p:txBody>
      </p:sp>
      <p:sp>
        <p:nvSpPr>
          <p:cNvPr id="7065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 fontScale="92500"/>
          </a:bodyPr>
          <a:lstStyle/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fr-FR" noProof="0" dirty="0">
                <a:latin typeface="+mj-lt"/>
              </a:rPr>
              <a:t>Éduquez la personne responsable des soins : 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noProof="0" dirty="0">
                <a:latin typeface="+mj-lt"/>
              </a:rPr>
              <a:t>L’eczéma est chronique et incurable.</a:t>
            </a:r>
          </a:p>
          <a:p>
            <a:pPr marL="274320" indent="-274320">
              <a:buFont typeface="Arial" pitchFamily="34" charset="0"/>
              <a:buChar char="•"/>
              <a:defRPr/>
            </a:pPr>
            <a:r>
              <a:rPr lang="fr-FR" noProof="0" dirty="0">
                <a:latin typeface="+mj-lt"/>
              </a:rPr>
              <a:t>Coupez courts les ongles de l’enfant pour éviter des lésions sur la peau pendant les grattages.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noProof="0" dirty="0">
                <a:latin typeface="+mj-lt"/>
              </a:rPr>
              <a:t>L’enfant doit éviter le contact avec des substances susceptibles de déclencher une réaction (par ex., savon).</a:t>
            </a:r>
          </a:p>
          <a:p>
            <a:pPr marL="274320" indent="-274320">
              <a:buFont typeface="Arial" pitchFamily="34" charset="0"/>
              <a:buChar char="•"/>
              <a:defRPr/>
            </a:pPr>
            <a:r>
              <a:rPr lang="fr-FR" noProof="0" dirty="0">
                <a:latin typeface="+mj-lt"/>
              </a:rPr>
              <a:t>L’enfant doit éviter les aliments qui aggravent ses symptômes (sauterelles, viande, etc.).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sz="2800" noProof="0" dirty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sz="2800" noProof="0" dirty="0">
              <a:latin typeface="+mj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sz="4000" noProof="0" dirty="0"/>
              <a:t>Mesures générales </a:t>
            </a:r>
            <a:r>
              <a:rPr lang="fr-FR" sz="4000" b="0" noProof="0" dirty="0"/>
              <a:t>(2</a:t>
            </a:r>
            <a:r>
              <a:rPr lang="fr-FR" sz="4200" b="0" noProof="0" dirty="0"/>
              <a:t>) 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8001000" cy="4873625"/>
          </a:xfrm>
        </p:spPr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fr-FR" noProof="0" dirty="0"/>
              <a:t>L’enfant devrait éviter les activités qui assèchent la peau (par ex., la natation).</a:t>
            </a:r>
          </a:p>
          <a:p>
            <a:pPr>
              <a:buFont typeface="Arial" pitchFamily="34" charset="0"/>
              <a:buChar char="•"/>
            </a:pPr>
            <a:r>
              <a:rPr lang="fr-FR" noProof="0" dirty="0"/>
              <a:t>L’enfant devrait porter des vêtements légers en coton pour éviter une trop forte sudation.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La personne </a:t>
            </a:r>
            <a:r>
              <a:rPr lang="fr-FR" dirty="0"/>
              <a:t>responsable des soins applique des produits hydratants, comme une crème aqueuse, du savon </a:t>
            </a:r>
            <a:r>
              <a:rPr lang="fr-FR" noProof="0" dirty="0"/>
              <a:t>Oilatum ou de la crème </a:t>
            </a:r>
            <a:r>
              <a:rPr lang="fr-FR" dirty="0"/>
              <a:t>S</a:t>
            </a:r>
            <a:r>
              <a:rPr lang="fr-FR" noProof="0" dirty="0"/>
              <a:t>udocrem pour empêcher la peau de sécher.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La personne responsable des soins devrait utiliser un savon doux, par exemple un savon Johnson pour bébé</a:t>
            </a:r>
            <a:r>
              <a:rPr lang="fr-FR" noProof="0" dirty="0"/>
              <a:t>, pour laver l’enfant.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7620000" cy="715962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Traitement médicamenteux 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914400"/>
            <a:ext cx="8001000" cy="5638800"/>
          </a:xfrm>
        </p:spPr>
        <p:txBody>
          <a:bodyPr>
            <a:normAutofit lnSpcReduction="10000"/>
          </a:bodyPr>
          <a:lstStyle/>
          <a:p>
            <a:pPr marL="0" indent="0" eaLnBrk="1" hangingPunct="1"/>
            <a:r>
              <a:rPr lang="fr-FR" sz="2800" noProof="0" dirty="0"/>
              <a:t>1. Appliquez une crème à l’hydrocortisone 1 % deux fois par jour pendant 1 semaine ; puis réduisez la fréquence de l’application comme suit : </a:t>
            </a:r>
          </a:p>
          <a:p>
            <a:pPr lvl="1">
              <a:buFont typeface="Arial" pitchFamily="34" charset="0"/>
              <a:buChar char="•"/>
            </a:pPr>
            <a:r>
              <a:rPr lang="fr-FR" sz="2800" noProof="0" dirty="0"/>
              <a:t>Appliquez une fois par jour pendant 1 semaine</a:t>
            </a:r>
          </a:p>
          <a:p>
            <a:pPr lvl="1">
              <a:buFont typeface="Arial" pitchFamily="34" charset="0"/>
              <a:buChar char="•"/>
            </a:pPr>
            <a:r>
              <a:rPr lang="fr-FR" sz="2800" noProof="0" dirty="0"/>
              <a:t>Appliquez une fois tous les 2 jours pendant 1 semaine</a:t>
            </a:r>
          </a:p>
          <a:p>
            <a:pPr lvl="1">
              <a:buFont typeface="Arial" pitchFamily="34" charset="0"/>
              <a:buChar char="•"/>
            </a:pPr>
            <a:r>
              <a:rPr lang="fr-FR" sz="2800" noProof="0" dirty="0"/>
              <a:t>Appliquez une fois tous les 3 jours pendant 1 semaine</a:t>
            </a:r>
          </a:p>
          <a:p>
            <a:pPr marL="0" indent="0" eaLnBrk="1" hangingPunct="1"/>
            <a:r>
              <a:rPr lang="fr-FR" sz="3200" b="1" noProof="0" dirty="0"/>
              <a:t>S</a:t>
            </a:r>
            <a:r>
              <a:rPr lang="fr-FR" b="1" dirty="0"/>
              <a:t>’</a:t>
            </a:r>
            <a:r>
              <a:rPr lang="fr-FR" sz="3200" b="1" noProof="0" dirty="0"/>
              <a:t>il n’y a pas de réaction</a:t>
            </a:r>
            <a:endParaRPr lang="fr-FR" sz="3200" noProof="0" dirty="0"/>
          </a:p>
          <a:p>
            <a:pPr marL="0" indent="0" eaLnBrk="1" hangingPunct="1"/>
            <a:r>
              <a:rPr lang="fr-FR" sz="2800" noProof="0" dirty="0"/>
              <a:t>2. Appliquez la crème Bétaméthasone deux fois par jour pendant 1 semaine ; puis réduisez la fréquence comme indiqué pour l’hydrocortisone plus haut.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sz="4000" b="1" noProof="0" dirty="0"/>
              <a:t>Antihistamines</a:t>
            </a:r>
            <a:r>
              <a:rPr lang="fr-FR" noProof="0" dirty="0"/>
              <a:t> 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73625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fr-FR" sz="2800" noProof="0" dirty="0"/>
              <a:t>3. </a:t>
            </a:r>
            <a:r>
              <a:rPr lang="fr-FR" sz="2300" noProof="0" dirty="0"/>
              <a:t>Administrez des médicaments, comme le chlorphéniramine (Piriton), accompagnés de crèmes pour arrêter les démangeaisons de la peau.</a:t>
            </a:r>
          </a:p>
          <a:p>
            <a:pPr>
              <a:buFont typeface="Arial" pitchFamily="34" charset="0"/>
              <a:buChar char="•"/>
            </a:pPr>
            <a:endParaRPr lang="fr-FR" sz="2300" noProof="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54"/>
              </p:ext>
            </p:extLst>
          </p:nvPr>
        </p:nvGraphicFramePr>
        <p:xfrm>
          <a:off x="1371600" y="2743199"/>
          <a:ext cx="6705600" cy="3581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3888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200" b="1" noProof="0" dirty="0">
                          <a:solidFill>
                            <a:schemeClr val="tx1"/>
                          </a:solidFill>
                        </a:rPr>
                        <a:t>Chlorphéniramine (Piriton)  </a:t>
                      </a:r>
                      <a:endParaRPr lang="fr-FR" sz="22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182">
                <a:tc>
                  <a:txBody>
                    <a:bodyPr/>
                    <a:lstStyle/>
                    <a:p>
                      <a:r>
                        <a:rPr lang="fr-FR" sz="2000" b="1" i="0" noProof="0" dirty="0">
                          <a:solidFill>
                            <a:schemeClr val="tx1"/>
                          </a:solidFill>
                        </a:rPr>
                        <a:t>Âge de l'enfant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b="1" i="0" noProof="0" dirty="0">
                          <a:solidFill>
                            <a:schemeClr val="tx1"/>
                          </a:solidFill>
                        </a:rPr>
                        <a:t>Dose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b="1" i="0" noProof="0" dirty="0">
                          <a:solidFill>
                            <a:schemeClr val="tx1"/>
                          </a:solidFill>
                        </a:rPr>
                        <a:t>Posologie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5833">
                <a:tc>
                  <a:txBody>
                    <a:bodyPr/>
                    <a:lstStyle/>
                    <a:p>
                      <a:pPr eaLnBrk="1" hangingPunct="1">
                        <a:buFont typeface="Arial" charset="0"/>
                        <a:buNone/>
                      </a:pPr>
                      <a:r>
                        <a:rPr lang="fr-FR" sz="1800" b="0" noProof="0" dirty="0">
                          <a:solidFill>
                            <a:schemeClr val="tx1"/>
                          </a:solidFill>
                        </a:rPr>
                        <a:t>6-12 ans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mg (1/2 comprimé)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fois par jour pendant 5 jours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583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2-5 ans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mg (1/4 comprimé)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fois par jour pendant 5 jours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583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1-2 ans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mg (1/4 comprimé)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fois par jour pendant 5 jours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783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Moins de 1 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 recommandé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 recommandé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sz="4000" b="1" noProof="0" dirty="0"/>
              <a:t>Directives d’orientation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dirty="0"/>
              <a:t>L</a:t>
            </a:r>
            <a:r>
              <a:rPr lang="fr-FR" sz="3200" noProof="0" dirty="0"/>
              <a:t>es clients ne répondant pas au traitement. 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Les c</a:t>
            </a:r>
            <a:r>
              <a:rPr lang="fr-FR" sz="3200" noProof="0" dirty="0"/>
              <a:t>lients avec des lésions contenant du pus.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Les c</a:t>
            </a:r>
            <a:r>
              <a:rPr lang="fr-FR" sz="3200" noProof="0" dirty="0"/>
              <a:t>lients avec une éruption cutanée couvrant tout le corps.</a:t>
            </a:r>
          </a:p>
          <a:p>
            <a:pPr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Title 1"/>
          <p:cNvSpPr>
            <a:spLocks noGrp="1"/>
          </p:cNvSpPr>
          <p:nvPr>
            <p:ph type="title"/>
          </p:nvPr>
        </p:nvSpPr>
        <p:spPr>
          <a:xfrm>
            <a:off x="609600" y="1341438"/>
            <a:ext cx="8229600" cy="3078162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dirty="0"/>
              <a:t>L’é</a:t>
            </a:r>
            <a:r>
              <a:rPr lang="fr-FR" sz="4000" b="1" noProof="0" dirty="0"/>
              <a:t>rythème fessier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Définition et généralités 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658368" y="1600200"/>
            <a:ext cx="79248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sz="2800" noProof="0" dirty="0"/>
              <a:t>L’érythème fessier est une éruption cutanée causée par un contact prolongé avec l’urine et les matières fécales.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800" noProof="0" dirty="0"/>
              <a:t>Il affecte les zones habituellement couvertes par les couches de bébé.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800" noProof="0" dirty="0"/>
              <a:t>Il est courant chez les bébés et les enfants portant des couches en nylon/Pampers et ceux atteints de diarrhée.</a:t>
            </a:r>
          </a:p>
          <a:p>
            <a:pPr>
              <a:buFont typeface="Arial" pitchFamily="34" charset="0"/>
              <a:buChar char="•"/>
            </a:pPr>
            <a:r>
              <a:rPr lang="fr-FR" sz="2800" noProof="0" dirty="0"/>
              <a:t>Une mauvaise hygiène est un facteur contributif majeur à son développement.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2800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2800" noProof="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dirty="0"/>
              <a:t>S</a:t>
            </a:r>
            <a:r>
              <a:rPr lang="fr-FR" sz="4000" b="1" noProof="0" dirty="0"/>
              <a:t>ignes et symptômes 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1"/>
            <a:ext cx="6781800" cy="838199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Rougeur sur la surface de la région des couches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Sensation de brûlure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  <p:sp>
        <p:nvSpPr>
          <p:cNvPr id="31748" name="Content Placeholder 3"/>
          <p:cNvSpPr>
            <a:spLocks noGrp="1"/>
          </p:cNvSpPr>
          <p:nvPr>
            <p:ph sz="quarter" idx="2"/>
          </p:nvPr>
        </p:nvSpPr>
        <p:spPr>
          <a:xfrm>
            <a:off x="4572000" y="5867400"/>
            <a:ext cx="4284806" cy="579438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fr-FR" sz="2400" b="1" noProof="0" dirty="0"/>
              <a:t>Photos d’enfants avec un érythème fessier</a:t>
            </a:r>
            <a:endParaRPr lang="fr-FR" noProof="0" dirty="0"/>
          </a:p>
        </p:txBody>
      </p:sp>
      <p:pic>
        <p:nvPicPr>
          <p:cNvPr id="31749" name="Picture 20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667000"/>
            <a:ext cx="2895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2052" descr="C:\Users\HWanyika\Pictures\candida diap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8794" y="2039071"/>
            <a:ext cx="2895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Mesures générales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/>
            <a:r>
              <a:rPr lang="fr-FR" sz="2800" b="1" noProof="0" dirty="0"/>
              <a:t>Conseillez à la mère de : </a:t>
            </a:r>
          </a:p>
          <a:p>
            <a:pPr>
              <a:buFont typeface="Arial" pitchFamily="34" charset="0"/>
              <a:buChar char="•"/>
            </a:pPr>
            <a:r>
              <a:rPr lang="fr-FR" sz="2600" noProof="0" dirty="0"/>
              <a:t>Changer les couches chaque fois que l’enfant urine ou défèque.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600" noProof="0" dirty="0"/>
              <a:t>Bien laver et rincer les couches.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600" noProof="0" dirty="0"/>
              <a:t>Essayer d’utiliser des couches jetables (par ex., Pampers), si possible.</a:t>
            </a:r>
          </a:p>
          <a:p>
            <a:pPr>
              <a:buFont typeface="Arial" pitchFamily="34" charset="0"/>
              <a:buChar char="•"/>
            </a:pPr>
            <a:r>
              <a:rPr lang="fr-FR" sz="2600" noProof="0" dirty="0"/>
              <a:t>Dévêtir l’enfant pour exposer la zone affectée à l’air.</a:t>
            </a:r>
          </a:p>
          <a:p>
            <a:pPr>
              <a:buFont typeface="Arial" pitchFamily="34" charset="0"/>
              <a:buChar char="•"/>
            </a:pPr>
            <a:r>
              <a:rPr lang="fr-FR" sz="2600" noProof="0" dirty="0"/>
              <a:t>Appliquer des substances de protection (par ex., une poudre </a:t>
            </a:r>
            <a:r>
              <a:rPr lang="fr-FR" sz="2600" dirty="0"/>
              <a:t>spéciale pour la chaleur épineuse ou </a:t>
            </a:r>
            <a:r>
              <a:rPr lang="fr-FR" sz="2600" noProof="0" dirty="0"/>
              <a:t>une crème à l’oxyde de zinc).</a:t>
            </a:r>
          </a:p>
          <a:p>
            <a:pPr>
              <a:buFont typeface="Arial" pitchFamily="34" charset="0"/>
              <a:buChar char="•"/>
            </a:pPr>
            <a:r>
              <a:rPr lang="fr-FR" sz="2600" u="sng" noProof="0" dirty="0"/>
              <a:t>Ne pas</a:t>
            </a:r>
            <a:r>
              <a:rPr lang="fr-FR" sz="2600" noProof="0" dirty="0"/>
              <a:t> utiliser de poudre ordinaire autour des parties génitales du bébé. (Elle se mélange à l’urine et irrite la peau.)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2800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2800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3000" noProof="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Traitement médicamenteux 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7924800" cy="4645025"/>
          </a:xfrm>
        </p:spPr>
        <p:txBody>
          <a:bodyPr/>
          <a:lstStyle/>
          <a:p>
            <a:pPr marL="0" indent="0" eaLnBrk="1" hangingPunct="1"/>
            <a:r>
              <a:rPr lang="fr-FR" sz="2700" noProof="0" dirty="0"/>
              <a:t>1. Appliquez une </a:t>
            </a:r>
            <a:r>
              <a:rPr lang="fr-FR" sz="2700" b="1" noProof="0" dirty="0"/>
              <a:t>crème à l’</a:t>
            </a:r>
            <a:r>
              <a:rPr lang="fr-FR" sz="2700" b="1" dirty="0"/>
              <a:t>h</a:t>
            </a:r>
            <a:r>
              <a:rPr lang="fr-FR" sz="2700" b="1" noProof="0" dirty="0"/>
              <a:t>ydrocortisone </a:t>
            </a:r>
            <a:r>
              <a:rPr lang="fr-FR" sz="2700" noProof="0" dirty="0"/>
              <a:t>deux fois par jour pendant 5 jours.</a:t>
            </a:r>
          </a:p>
          <a:p>
            <a:pPr marL="0" indent="0" eaLnBrk="1" hangingPunct="1"/>
            <a:endParaRPr lang="fr-FR" sz="2700" noProof="0" dirty="0"/>
          </a:p>
          <a:p>
            <a:pPr marL="0" indent="0" eaLnBrk="1" hangingPunct="1"/>
            <a:r>
              <a:rPr lang="fr-FR" sz="2700" noProof="0" dirty="0"/>
              <a:t>S’il n’y a pas d’amélioration dans les 3 jours, rajoutez :</a:t>
            </a:r>
          </a:p>
          <a:p>
            <a:pPr marL="0" indent="0" eaLnBrk="1" hangingPunct="1"/>
            <a:endParaRPr lang="fr-FR" sz="2700" noProof="0" dirty="0"/>
          </a:p>
          <a:p>
            <a:pPr marL="0" indent="0"/>
            <a:r>
              <a:rPr lang="fr-FR" sz="2700" noProof="0" dirty="0"/>
              <a:t>2. Une </a:t>
            </a:r>
            <a:r>
              <a:rPr lang="fr-FR" sz="2700" b="1" noProof="0" dirty="0"/>
              <a:t>crème de </a:t>
            </a:r>
            <a:r>
              <a:rPr lang="fr-FR" sz="2700" b="1" dirty="0"/>
              <a:t>c</a:t>
            </a:r>
            <a:r>
              <a:rPr lang="fr-FR" sz="2700" b="1" noProof="0" dirty="0"/>
              <a:t>lotrimazole </a:t>
            </a:r>
            <a:r>
              <a:rPr lang="fr-FR" sz="2700" noProof="0" dirty="0"/>
              <a:t>à appliquer deux fois par jour pendant 7 jours. 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9445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sz="4000" b="1" noProof="0" dirty="0"/>
              <a:t>Objectifs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95400"/>
            <a:ext cx="8001000" cy="5105400"/>
          </a:xfrm>
        </p:spPr>
        <p:txBody>
          <a:bodyPr>
            <a:normAutofit/>
          </a:bodyPr>
          <a:lstStyle/>
          <a:p>
            <a:pPr marL="0" indent="0"/>
            <a:r>
              <a:rPr lang="fr-FR" sz="2800" dirty="0"/>
              <a:t>Après avoir participé activement à cette session, la personne pourra :</a:t>
            </a:r>
          </a:p>
          <a:p>
            <a:pPr marL="339725" indent="-339725"/>
            <a:r>
              <a:rPr lang="fr-FR" sz="2800" noProof="0" dirty="0"/>
              <a:t>1. </a:t>
            </a:r>
            <a:r>
              <a:rPr lang="fr-FR" sz="2600" noProof="0" dirty="0"/>
              <a:t>Établir une correspondance entre les signes et symptômes d’affections cutanées courantes affectant les enfants </a:t>
            </a:r>
            <a:r>
              <a:rPr lang="fr-FR" sz="2600" dirty="0"/>
              <a:t>souffrant de </a:t>
            </a:r>
            <a:r>
              <a:rPr lang="fr-FR" sz="2600" noProof="0" dirty="0"/>
              <a:t>ces maladies.</a:t>
            </a:r>
          </a:p>
          <a:p>
            <a:pPr marL="339725" lvl="1" indent="-339725">
              <a:buNone/>
            </a:pPr>
            <a:r>
              <a:rPr lang="fr-FR" sz="2600" noProof="0" dirty="0"/>
              <a:t>2. Trouver les directives pour la prise en charge de ces affections cutanées courantes dans le Manuel du vendeur DVMA.</a:t>
            </a:r>
          </a:p>
          <a:p>
            <a:pPr marL="339725" lvl="1" indent="-339725">
              <a:buNone/>
            </a:pPr>
            <a:r>
              <a:rPr lang="fr-FR" sz="2600" noProof="0" dirty="0"/>
              <a:t>3. D</a:t>
            </a:r>
            <a:r>
              <a:rPr lang="fr-FR" sz="2600" dirty="0"/>
              <a:t>é</a:t>
            </a:r>
            <a:r>
              <a:rPr lang="fr-FR" sz="2600" noProof="0" dirty="0"/>
              <a:t>montrer comment conseiller la personne responsable des soins au sujet du traitement des affections cutanées des enfants.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sz="4000" b="1" noProof="0" dirty="0"/>
              <a:t>Directives d'orientation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772400" cy="4873625"/>
          </a:xfrm>
        </p:spPr>
        <p:txBody>
          <a:bodyPr>
            <a:normAutofit/>
          </a:bodyPr>
          <a:lstStyle/>
          <a:p>
            <a:pPr marL="0" indent="0"/>
            <a:r>
              <a:rPr lang="fr-FR" sz="2800" b="1" noProof="0" dirty="0"/>
              <a:t>Orientez :</a:t>
            </a:r>
          </a:p>
          <a:p>
            <a:pPr>
              <a:buFont typeface="Arial" pitchFamily="34" charset="0"/>
              <a:buChar char="•"/>
            </a:pPr>
            <a:endParaRPr lang="fr-FR" sz="2800" noProof="0" dirty="0"/>
          </a:p>
          <a:p>
            <a:pPr>
              <a:buFont typeface="Arial" pitchFamily="34" charset="0"/>
              <a:buChar char="•"/>
            </a:pPr>
            <a:r>
              <a:rPr lang="fr-FR" sz="2800" noProof="0" dirty="0"/>
              <a:t>Les nourrissons qui n’ont pas répondu au traitement.</a:t>
            </a:r>
          </a:p>
          <a:p>
            <a:pPr>
              <a:buFont typeface="Arial" pitchFamily="34" charset="0"/>
              <a:buChar char="•"/>
            </a:pPr>
            <a:r>
              <a:rPr lang="fr-FR" sz="2800" noProof="0" dirty="0"/>
              <a:t>Les nourrissons avec un érythème fessier couvrant une grande surface.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Title 1"/>
          <p:cNvSpPr>
            <a:spLocks noGrp="1"/>
          </p:cNvSpPr>
          <p:nvPr>
            <p:ph type="title"/>
          </p:nvPr>
        </p:nvSpPr>
        <p:spPr>
          <a:xfrm>
            <a:off x="609600" y="1646238"/>
            <a:ext cx="8077200" cy="30781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dirty="0"/>
              <a:t>La g</a:t>
            </a:r>
            <a:r>
              <a:rPr lang="fr-FR" sz="4000" b="1" noProof="0" dirty="0"/>
              <a:t>ale</a:t>
            </a:r>
            <a:r>
              <a:rPr lang="fr-FR" sz="4800" b="1" noProof="0" dirty="0"/>
              <a:t>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Définition et généralités </a:t>
            </a:r>
            <a:r>
              <a:rPr lang="fr-FR" sz="4000" noProof="0" dirty="0"/>
              <a:t> 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8001000" cy="494982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2600" noProof="0" dirty="0"/>
              <a:t>La gale est une maladie de la peau extrêmement contagieuse causée par des parasites minuscules. </a:t>
            </a:r>
          </a:p>
          <a:p>
            <a:pPr>
              <a:buFont typeface="Arial" pitchFamily="34" charset="0"/>
              <a:buChar char="•"/>
            </a:pPr>
            <a:r>
              <a:rPr lang="fr-FR" sz="2600" noProof="0" dirty="0"/>
              <a:t>Elle est accompagnée de démangeaisons sévères qui empirent la nuit.</a:t>
            </a:r>
          </a:p>
          <a:p>
            <a:pPr>
              <a:buFont typeface="Arial" pitchFamily="34" charset="0"/>
              <a:buChar char="•"/>
            </a:pPr>
            <a:r>
              <a:rPr lang="fr-FR" sz="2600" noProof="0" dirty="0"/>
              <a:t>Elle a tendance à affecter d’autres membres de la famille en même temps.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sz="2600" noProof="0" dirty="0"/>
              <a:t>Elle se propage par contact direct </a:t>
            </a:r>
            <a:r>
              <a:rPr lang="fr-FR" sz="2600" dirty="0"/>
              <a:t>et </a:t>
            </a:r>
            <a:r>
              <a:rPr lang="fr-FR" sz="2600" noProof="0" dirty="0"/>
              <a:t>prolongé avec la peau d’une personne infectée (par ex., partager sa literie ou ses vêtements avec une personne infectée).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sz="2600" noProof="0" dirty="0"/>
              <a:t>Les personnes avec une mauvaise hygiène personnelle ont plus de risques d’attraper la gale.</a:t>
            </a:r>
          </a:p>
          <a:p>
            <a:pPr>
              <a:buFont typeface="Arial" pitchFamily="34" charset="0"/>
              <a:buChar char="•"/>
              <a:defRPr/>
            </a:pPr>
            <a:endParaRPr lang="fr-FR" sz="2600" noProof="0" dirty="0"/>
          </a:p>
          <a:p>
            <a:pPr>
              <a:buFont typeface="Arial" pitchFamily="34" charset="0"/>
              <a:buChar char="•"/>
            </a:pPr>
            <a:endParaRPr lang="fr-FR" sz="2800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dirty="0"/>
              <a:t>S</a:t>
            </a:r>
            <a:r>
              <a:rPr lang="fr-FR" sz="4000" b="1" noProof="0" dirty="0"/>
              <a:t>ignes et symptômes 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Des démangeaisons de la peau, surtout la nuit.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Une éruption semblable à des boutons minuscules entre les doigts, sur les fesses, la paume des mains et le pénis.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Des lésions causées par le grattage. 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0969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Mesures générales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Lavez les vêtements et les draps du client et repassez-les pour éliminer les œufs. </a:t>
            </a:r>
            <a:endParaRPr lang="fr-FR" dirty="0"/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Traitez tous les membres de la famille en même temps, même ceux ne présentant pas de symptôme.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Avec un traitement approprié, elle devrait disparaître en 2 semaines.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Traitement médicamenteux 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7848600" cy="4949825"/>
          </a:xfrm>
        </p:spPr>
        <p:txBody>
          <a:bodyPr>
            <a:normAutofit lnSpcReduction="10000"/>
          </a:bodyPr>
          <a:lstStyle/>
          <a:p>
            <a:pPr marL="0" indent="0" eaLnBrk="1" hangingPunct="1"/>
            <a:r>
              <a:rPr lang="fr-FR" sz="2800" b="1" noProof="0" dirty="0"/>
              <a:t>Enfants 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800" noProof="0" dirty="0"/>
              <a:t>Appliquez une </a:t>
            </a:r>
            <a:r>
              <a:rPr lang="fr-FR" sz="2800" b="1" noProof="0" dirty="0"/>
              <a:t>émulsion </a:t>
            </a:r>
            <a:r>
              <a:rPr lang="fr-FR" sz="2800" noProof="0" dirty="0"/>
              <a:t>diluée de </a:t>
            </a:r>
            <a:r>
              <a:rPr lang="fr-FR" sz="2800" b="1" dirty="0"/>
              <a:t>benzoate de Benzyle </a:t>
            </a:r>
            <a:r>
              <a:rPr lang="fr-FR" sz="2800" i="1" noProof="0" dirty="0"/>
              <a:t>- 12,5 %</a:t>
            </a:r>
            <a:r>
              <a:rPr lang="fr-FR" sz="2800" b="1" noProof="0" dirty="0"/>
              <a:t> </a:t>
            </a:r>
            <a:r>
              <a:rPr lang="fr-FR" sz="2800" noProof="0" dirty="0"/>
              <a:t>(diluez à 25 % en ajoutant une quantité égale d’eau) sur tout le corps pendant 3 jours sans le laver.</a:t>
            </a:r>
          </a:p>
          <a:p>
            <a:pPr marL="0" indent="0" eaLnBrk="1" hangingPunct="1"/>
            <a:r>
              <a:rPr lang="fr-FR" sz="2800" b="1" noProof="0" dirty="0"/>
              <a:t>Adultes :</a:t>
            </a:r>
          </a:p>
          <a:p>
            <a:pPr>
              <a:buFont typeface="Arial" pitchFamily="34" charset="0"/>
              <a:buChar char="•"/>
            </a:pPr>
            <a:r>
              <a:rPr lang="fr-FR" sz="2800" noProof="0" dirty="0"/>
              <a:t>Appliquez une </a:t>
            </a:r>
            <a:r>
              <a:rPr lang="fr-FR" sz="2800" b="1" noProof="0" dirty="0"/>
              <a:t>é</a:t>
            </a:r>
            <a:r>
              <a:rPr lang="fr-FR" sz="2800" b="1" dirty="0"/>
              <a:t>mulsion de benzoate de Benzyle </a:t>
            </a:r>
            <a:r>
              <a:rPr lang="fr-FR" sz="2800" noProof="0" dirty="0"/>
              <a:t>(BBE 25 %) sur tout le corps.</a:t>
            </a:r>
          </a:p>
          <a:p>
            <a:pPr eaLnBrk="1" hangingPunct="1"/>
            <a:r>
              <a:rPr lang="fr-FR" sz="2800" b="1" noProof="0" dirty="0"/>
              <a:t>OU</a:t>
            </a:r>
            <a:endParaRPr lang="fr-FR" sz="2800" noProof="0" dirty="0"/>
          </a:p>
          <a:p>
            <a:pPr>
              <a:buFont typeface="Arial" pitchFamily="34" charset="0"/>
              <a:buChar char="•"/>
            </a:pPr>
            <a:r>
              <a:rPr lang="fr-FR" sz="2800" noProof="0" dirty="0"/>
              <a:t>Appliquez une </a:t>
            </a:r>
            <a:r>
              <a:rPr lang="fr-FR" sz="2800" b="1" noProof="0" dirty="0"/>
              <a:t>pommade au souffre </a:t>
            </a:r>
            <a:r>
              <a:rPr lang="fr-FR" sz="2800" noProof="0" dirty="0"/>
              <a:t>10 % 2 fois par jour pendant 1 semaine.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sz="4000" b="1" noProof="0" dirty="0"/>
              <a:t>Antihistamines</a:t>
            </a:r>
            <a:r>
              <a:rPr lang="fr-FR" noProof="0" dirty="0"/>
              <a:t> 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077200" cy="4873625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fr-FR" sz="2400" noProof="0" dirty="0"/>
              <a:t>Ajoutez des médicaments, comme du chlorphéniramine (Piriton), au traitement pour arrêter les démangeaisons de la peau.</a:t>
            </a:r>
          </a:p>
          <a:p>
            <a:pPr>
              <a:buFont typeface="Arial" pitchFamily="34" charset="0"/>
              <a:buChar char="•"/>
            </a:pPr>
            <a:endParaRPr lang="fr-FR" sz="2800" noProof="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23051"/>
              </p:ext>
            </p:extLst>
          </p:nvPr>
        </p:nvGraphicFramePr>
        <p:xfrm>
          <a:off x="1371600" y="2667000"/>
          <a:ext cx="6705600" cy="3487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955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200" b="1" noProof="0" dirty="0">
                          <a:solidFill>
                            <a:schemeClr val="tx1"/>
                          </a:solidFill>
                        </a:rPr>
                        <a:t>Chlorphéniramine (Piriton)  </a:t>
                      </a:r>
                      <a:endParaRPr lang="fr-FR" sz="22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387">
                <a:tc>
                  <a:txBody>
                    <a:bodyPr/>
                    <a:lstStyle/>
                    <a:p>
                      <a:r>
                        <a:rPr lang="fr-FR" sz="2000" b="1" i="0" noProof="0" dirty="0">
                          <a:solidFill>
                            <a:schemeClr val="tx1"/>
                          </a:solidFill>
                        </a:rPr>
                        <a:t>Âge de l'enfant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b="1" i="0" noProof="0" dirty="0">
                          <a:solidFill>
                            <a:schemeClr val="tx1"/>
                          </a:solidFill>
                        </a:rPr>
                        <a:t>Dose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b="1" i="0" noProof="0" dirty="0">
                          <a:solidFill>
                            <a:schemeClr val="tx1"/>
                          </a:solidFill>
                        </a:rPr>
                        <a:t>Posologie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7307">
                <a:tc>
                  <a:txBody>
                    <a:bodyPr/>
                    <a:lstStyle/>
                    <a:p>
                      <a:pPr eaLnBrk="1" hangingPunct="1">
                        <a:buFont typeface="Arial" charset="0"/>
                        <a:buNone/>
                      </a:pPr>
                      <a:r>
                        <a:rPr lang="fr-FR" sz="1800" b="0" noProof="0" dirty="0">
                          <a:solidFill>
                            <a:schemeClr val="tx1"/>
                          </a:solidFill>
                        </a:rPr>
                        <a:t>6-12 ans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mg (1/2 comprimé)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fois par jour pendant 5 jours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54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2-5 ans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mg (1/4 comprimé)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fois par jour pendant 5 jours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450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1-2 ans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mg (1/4 comprimé)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fois par jour pendant 5 jours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450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Moins de 1 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 recommandé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 recommandé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99759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Prévention</a:t>
            </a:r>
            <a:r>
              <a:rPr lang="fr-FR" sz="4000" noProof="0" dirty="0"/>
              <a:t> 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fr-FR" noProof="0" dirty="0"/>
              <a:t>Conseillez au client ou à la personne responsable des soins de :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Laver avec un savon antiseptique (par ex., Protex, Dettol)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Éviter un contact rapproché avec la personne atteinte de la gale. </a:t>
            </a:r>
          </a:p>
          <a:p>
            <a:pPr>
              <a:buFont typeface="Arial" pitchFamily="34" charset="0"/>
              <a:buChar char="•"/>
            </a:pPr>
            <a:r>
              <a:rPr lang="fr-FR" noProof="0" dirty="0"/>
              <a:t>Garder les écoliers </a:t>
            </a:r>
            <a:r>
              <a:rPr lang="fr-FR" dirty="0"/>
              <a:t>infectés à la maison jusqu’à </a:t>
            </a:r>
            <a:r>
              <a:rPr lang="fr-FR" noProof="0" dirty="0"/>
              <a:t>la fin du traitement.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Laver les vêtements régulièrement.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Title 1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19812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dirty="0"/>
              <a:t>Les poux</a:t>
            </a:r>
            <a:endParaRPr lang="fr-FR" sz="4000" b="1" noProof="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Définition et généralités 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7848600" cy="48736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sz="3200" noProof="0" dirty="0"/>
              <a:t>Les poux sont des parasites/insectes minuscules qui affectent les parties chevelues et poilues du corps.</a:t>
            </a:r>
          </a:p>
          <a:p>
            <a:pPr>
              <a:buFont typeface="Arial" pitchFamily="34" charset="0"/>
              <a:buChar char="•"/>
            </a:pPr>
            <a:r>
              <a:rPr lang="fr-FR" sz="3200" noProof="0" dirty="0"/>
              <a:t>Les poux peuvent affecter le cuir chevelu, la région pubienne et le corps.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sz="4000" b="1" noProof="0" dirty="0"/>
              <a:t>Introduction </a:t>
            </a:r>
            <a:endParaRPr lang="fr-FR" sz="5400" noProof="0" dirty="0"/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772400" cy="4873625"/>
          </a:xfrm>
        </p:spPr>
        <p:txBody>
          <a:bodyPr>
            <a:normAutofit fontScale="850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fr-FR" sz="2800" noProof="0" dirty="0"/>
              <a:t>Les éruptions cutanées et les démangeaisons sont des problèmes qui affectent la peau.</a:t>
            </a:r>
          </a:p>
          <a:p>
            <a:pPr>
              <a:buFont typeface="Arial" pitchFamily="34" charset="0"/>
              <a:buChar char="•"/>
            </a:pPr>
            <a:r>
              <a:rPr lang="fr-FR" sz="2800" noProof="0" dirty="0"/>
              <a:t>Les maladies qui affectent la peau affectent aussi souvent les ongles et les cheveux.</a:t>
            </a:r>
          </a:p>
          <a:p>
            <a:pPr>
              <a:buFont typeface="Arial" pitchFamily="34" charset="0"/>
              <a:buChar char="•"/>
            </a:pPr>
            <a:r>
              <a:rPr lang="fr-FR" sz="2800" noProof="0" dirty="0"/>
              <a:t>Les éruptions cutanées sont courantes chez les enfants.  </a:t>
            </a:r>
          </a:p>
          <a:p>
            <a:pPr>
              <a:buFont typeface="Arial" pitchFamily="34" charset="0"/>
              <a:buChar char="•"/>
            </a:pPr>
            <a:r>
              <a:rPr lang="fr-FR" sz="2800" noProof="0" dirty="0"/>
              <a:t>Les causes générales des éruptions cutanées chez les enfants englobent :</a:t>
            </a:r>
            <a:r>
              <a:rPr lang="fr-FR" noProof="0" dirty="0"/>
              <a:t> 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dirty="0"/>
              <a:t>L’e</a:t>
            </a:r>
            <a:r>
              <a:rPr lang="fr-FR" noProof="0" dirty="0"/>
              <a:t>czéma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noProof="0" dirty="0"/>
              <a:t>La gale 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noProof="0" dirty="0"/>
              <a:t>La teigne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noProof="0" dirty="0"/>
              <a:t>L’érythème fessier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noProof="0" dirty="0"/>
              <a:t>Les infestations de poux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noProof="0" dirty="0"/>
              <a:t>La varicelle</a:t>
            </a:r>
          </a:p>
          <a:p>
            <a:pPr>
              <a:buFont typeface="Arial" pitchFamily="34" charset="0"/>
              <a:buChar char="•"/>
            </a:pPr>
            <a:endParaRPr lang="fr-FR" sz="2800" noProof="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sz="4000" b="1" noProof="0" dirty="0"/>
              <a:t>Comment attrape-t-on des poux ?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7924800" cy="48736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sz="3200" noProof="0" dirty="0"/>
              <a:t>Par contact de tête à tête des enfants quand ils jouent.</a:t>
            </a:r>
          </a:p>
          <a:p>
            <a:pPr>
              <a:buFont typeface="Arial" pitchFamily="34" charset="0"/>
              <a:buChar char="•"/>
            </a:pPr>
            <a:r>
              <a:rPr lang="fr-FR" sz="3200" noProof="0" dirty="0"/>
              <a:t>En échangeant ses peignes, chapeaux, brosses contaminés, etc. 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noProof="0" dirty="0"/>
              <a:t>S</a:t>
            </a:r>
            <a:r>
              <a:rPr lang="fr-FR" sz="4000" b="1" noProof="0" dirty="0"/>
              <a:t>ignes et symptômes 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sz="2800" noProof="0" dirty="0"/>
              <a:t>Démangeaisons du cuir chevelu.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800" noProof="0" dirty="0"/>
              <a:t>Sensation d’avoir quelque chose qui bouge dans les cheveux ou sur la peau.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800" noProof="0" dirty="0"/>
              <a:t>Lésions causées par les grattages.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800" dirty="0"/>
              <a:t>P</a:t>
            </a:r>
            <a:r>
              <a:rPr lang="fr-FR" sz="2800" noProof="0" dirty="0"/>
              <a:t>etits œufs visibles (lentes) accrochés aux cheveux.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800" dirty="0"/>
              <a:t>I</a:t>
            </a:r>
            <a:r>
              <a:rPr lang="fr-FR" sz="2800" noProof="0" dirty="0"/>
              <a:t>nsectes rampants (minuscules) visibles (poux) sur les cheveux.  </a:t>
            </a:r>
            <a:endParaRPr lang="fr-FR" sz="3200" noProof="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Mesures générales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Enlevez les poux et les lentes (petits œufs des poux) à l’aide d’un peigne fin</a:t>
            </a:r>
            <a:r>
              <a:rPr lang="fr-FR" noProof="0" dirty="0"/>
              <a:t>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Coupez les cheveux en cas de poux.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Lavez tous les vêtements et la literie à l’eau chaude et laissez-les sécher au soleil.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Traitez toute la famille pour éviter une nouvelle infestation.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Mesures préventives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noProof="0" dirty="0"/>
              <a:t>Évitez d’échanger ses peignes et ses vêtements. </a:t>
            </a:r>
          </a:p>
          <a:p>
            <a:pPr>
              <a:buFont typeface="Arial" pitchFamily="34" charset="0"/>
              <a:buChar char="•"/>
            </a:pPr>
            <a:r>
              <a:rPr lang="fr-FR" noProof="0" dirty="0"/>
              <a:t>Faites tremper les peignes, brosses infectés, etc., dans de l’eau chaude pendant 10 minutes.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Coupez les cheveux.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Prenez un bain tous les jours avec du savon et de l’eau.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Faites régulièrement un shampoing.</a:t>
            </a:r>
            <a:endParaRPr lang="fr-FR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Traitement médicamenteux 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 marL="0" indent="0"/>
            <a:r>
              <a:rPr lang="fr-FR" noProof="0" dirty="0"/>
              <a:t>1. Appliquez une lotion de </a:t>
            </a:r>
            <a:r>
              <a:rPr lang="fr-FR" dirty="0"/>
              <a:t>benzoate de Benzyle sur le cuir chevelu. </a:t>
            </a:r>
          </a:p>
          <a:p>
            <a:pPr marL="0" indent="0"/>
            <a:r>
              <a:rPr lang="fr-FR" noProof="0" dirty="0"/>
              <a:t>2. Attendez 24 heures.</a:t>
            </a:r>
          </a:p>
          <a:p>
            <a:pPr marL="0" indent="0" eaLnBrk="1" hangingPunct="1"/>
            <a:r>
              <a:rPr lang="fr-FR" noProof="0" dirty="0"/>
              <a:t>3. Lavez le cuir chevelu.</a:t>
            </a:r>
          </a:p>
          <a:p>
            <a:pPr marL="0" indent="0" eaLnBrk="1" hangingPunct="1"/>
            <a:r>
              <a:rPr lang="fr-FR" noProof="0" dirty="0"/>
              <a:t>4. Répétez le traitement 1 semaine plus tard.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7543800" cy="25146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800" dirty="0"/>
              <a:t>La t</a:t>
            </a:r>
            <a:r>
              <a:rPr lang="fr-FR" sz="4800" b="1" dirty="0"/>
              <a:t>eigne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Définition et généralités 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0010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C’est une maladie de la peau causée par un champignon (et non des vers) qui affecte le cuir chevelu (tête).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La teigne affecte surtout les enfants allant à l’école et est moins courante chez les adultes. </a:t>
            </a:r>
          </a:p>
          <a:p>
            <a:pPr eaLnBrk="1" hangingPunct="1">
              <a:buFont typeface="Arial" pitchFamily="34" charset="0"/>
              <a:buChar char="•"/>
            </a:pPr>
            <a:endParaRPr lang="fr-FR" noProof="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630362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>
              <a:defRPr/>
            </a:pPr>
            <a:r>
              <a:rPr lang="fr-FR" sz="4000" b="1" noProof="0" dirty="0"/>
              <a:t>Comment attrape-t-on la teigne ?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2209801"/>
            <a:ext cx="7772400" cy="13716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Un contact de tête à tête en jouant.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En échangeant des articles contaminés, comme des peignes et des casquettes.</a:t>
            </a:r>
          </a:p>
          <a:p>
            <a:pPr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0207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dirty="0"/>
              <a:t>S</a:t>
            </a:r>
            <a:r>
              <a:rPr lang="fr-FR" sz="4000" b="1" noProof="0" dirty="0"/>
              <a:t>ignes et symptômes 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772400" cy="50260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Taches squameuses de forme arrondie sur le cuir chevelu.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Perte de cheveux à l’endroit affecté sur la tête.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Lésions contenant du pus dans les cas graves.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Pellicules.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05800" cy="1325562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fr-FR" sz="4000" b="1" noProof="0" dirty="0">
                <a:cs typeface="Times New Roman" pitchFamily="18" charset="0"/>
              </a:rPr>
              <a:t>Infection fongique du cuir chevelu</a:t>
            </a:r>
            <a:endParaRPr lang="fr-FR" sz="4000" noProof="0" dirty="0"/>
          </a:p>
        </p:txBody>
      </p:sp>
      <p:pic>
        <p:nvPicPr>
          <p:cNvPr id="56323" name="Content Placeholder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2209800"/>
            <a:ext cx="2819400" cy="3740020"/>
          </a:xfrm>
        </p:spPr>
      </p:pic>
      <p:pic>
        <p:nvPicPr>
          <p:cNvPr id="56324" name="Content Placeholder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5738" y="2209800"/>
            <a:ext cx="2761861" cy="374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133600" y="1752600"/>
            <a:ext cx="6248400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Courier New" pitchFamily="49" charset="0"/>
              <a:buChar char="o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fr-FR" sz="2000" dirty="0"/>
              <a:t>Photos d’enfants atteints de la teigne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401762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>
              <a:defRPr/>
            </a:pPr>
            <a:r>
              <a:rPr lang="fr-FR" sz="3400" dirty="0"/>
              <a:t>Diagramme du flux des c</a:t>
            </a:r>
            <a:r>
              <a:rPr lang="fr-FR" sz="3400" b="1" noProof="0" dirty="0"/>
              <a:t>auses des </a:t>
            </a:r>
            <a:r>
              <a:rPr lang="fr-FR" sz="3400" dirty="0"/>
              <a:t>éruptions cutanées et des démangeaisons </a:t>
            </a:r>
            <a:br>
              <a:rPr lang="fr-FR" sz="3400" b="1" noProof="0" dirty="0"/>
            </a:br>
            <a:endParaRPr lang="fr-FR" sz="3400" noProof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2348782"/>
              </p:ext>
            </p:extLst>
          </p:nvPr>
        </p:nvGraphicFramePr>
        <p:xfrm>
          <a:off x="6096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sz="4000" noProof="0" dirty="0"/>
              <a:t>Traitement médicamenteux </a:t>
            </a:r>
            <a:endParaRPr lang="fr-FR" noProof="0" dirty="0"/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17638"/>
            <a:ext cx="8077200" cy="5056187"/>
          </a:xfrm>
        </p:spPr>
        <p:txBody>
          <a:bodyPr>
            <a:normAutofit/>
          </a:bodyPr>
          <a:lstStyle/>
          <a:p>
            <a:pPr marL="0" indent="0"/>
            <a:r>
              <a:rPr lang="fr-FR" sz="2200" noProof="0" dirty="0"/>
              <a:t>Les médicaments utilisés incluent les antifongiques oraux comme la griséofulvine.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924731"/>
              </p:ext>
            </p:extLst>
          </p:nvPr>
        </p:nvGraphicFramePr>
        <p:xfrm>
          <a:off x="1371600" y="2209800"/>
          <a:ext cx="6705600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955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noProof="0" dirty="0">
                          <a:solidFill>
                            <a:schemeClr val="tx1"/>
                          </a:solidFill>
                        </a:rPr>
                        <a:t>Griséofulvine</a:t>
                      </a:r>
                      <a:endParaRPr lang="fr-FR" sz="22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387">
                <a:tc>
                  <a:txBody>
                    <a:bodyPr/>
                    <a:lstStyle/>
                    <a:p>
                      <a:r>
                        <a:rPr lang="fr-FR" sz="2000" b="1" i="0" noProof="0" dirty="0">
                          <a:solidFill>
                            <a:schemeClr val="tx1"/>
                          </a:solidFill>
                        </a:rPr>
                        <a:t>Âge de l'enfant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b="1" i="0" noProof="0" dirty="0">
                          <a:solidFill>
                            <a:schemeClr val="tx1"/>
                          </a:solidFill>
                        </a:rPr>
                        <a:t>Dose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b="1" i="0" noProof="0" dirty="0">
                          <a:solidFill>
                            <a:schemeClr val="tx1"/>
                          </a:solidFill>
                        </a:rPr>
                        <a:t>Posologie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7307">
                <a:tc>
                  <a:txBody>
                    <a:bodyPr/>
                    <a:lstStyle/>
                    <a:p>
                      <a:pPr eaLnBrk="1" hangingPunct="1">
                        <a:buFont typeface="Arial" charset="0"/>
                        <a:buNone/>
                      </a:pPr>
                      <a:r>
                        <a:rPr lang="fr-FR" sz="1800" b="0" noProof="0" dirty="0">
                          <a:solidFill>
                            <a:schemeClr val="tx1"/>
                          </a:solidFill>
                        </a:rPr>
                        <a:t>6-12 ans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500 mg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fois par jour pendant 1 mois</a:t>
                      </a:r>
                      <a:r>
                        <a:rPr lang="fr-FR" sz="1800" b="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avec un repas riche en graisse</a:t>
                      </a:r>
                      <a:endParaRPr lang="fr-FR" sz="18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54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2-5 ans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250 mg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fois par jour pendant 1 mois</a:t>
                      </a:r>
                      <a:r>
                        <a:rPr lang="fr-FR" sz="1800" b="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avec un repas riche en graisse</a:t>
                      </a:r>
                      <a:endParaRPr lang="fr-FR" sz="18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09600" y="4572000"/>
            <a:ext cx="7467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endParaRPr lang="en-US" sz="2200" i="1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200" dirty="0"/>
              <a:t>Une</a:t>
            </a:r>
            <a:r>
              <a:rPr lang="fr-FR" sz="2200" i="1" dirty="0"/>
              <a:t> pommade de Whitefield </a:t>
            </a:r>
            <a:r>
              <a:rPr lang="fr-FR" sz="2200" dirty="0"/>
              <a:t>peut être appliquée sur le cuir chevelu en même temps que la prise de griséofulvine.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" y="5859959"/>
            <a:ext cx="7848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/>
              <a:t>Remarque : Les antifongiques topiques, comme les crèmes au clotrimazole ou au miconazole, ne sont PAS efficaces.</a:t>
            </a:r>
          </a:p>
        </p:txBody>
      </p:sp>
    </p:spTree>
    <p:extLst>
      <p:ext uri="{BB962C8B-B14F-4D97-AF65-F5344CB8AC3E}">
        <p14:creationId xmlns:p14="http://schemas.microsoft.com/office/powerpoint/2010/main" val="18195758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Informations</a:t>
            </a:r>
            <a:r>
              <a:rPr lang="fr-FR" b="1" noProof="0" dirty="0"/>
              <a:t> </a:t>
            </a:r>
            <a:r>
              <a:rPr lang="fr-FR" sz="4000" b="1" noProof="0" dirty="0"/>
              <a:t>pour le client</a:t>
            </a:r>
          </a:p>
        </p:txBody>
      </p:sp>
      <p:sp>
        <p:nvSpPr>
          <p:cNvPr id="5939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7848600" cy="4953000"/>
          </a:xfrm>
        </p:spPr>
        <p:txBody>
          <a:bodyPr>
            <a:normAutofit fontScale="92500" lnSpcReduction="10000"/>
          </a:bodyPr>
          <a:lstStyle/>
          <a:p>
            <a:pPr marL="0" indent="0"/>
            <a:r>
              <a:rPr lang="fr-FR" noProof="0" dirty="0"/>
              <a:t>Conseillez à la personne responsable des soins ou au client de :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fr-FR" dirty="0"/>
              <a:t>Utiliser de la</a:t>
            </a:r>
            <a:r>
              <a:rPr lang="fr-FR" noProof="0" dirty="0"/>
              <a:t> griséofulvine pour le traitement de 1 mois recommandé. 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fr-FR" noProof="0" dirty="0"/>
              <a:t>Administrer (ou prendre) de la griséofulvine avec des aliments riches en graisse pour bien l’absorber.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fr-FR" noProof="0" dirty="0"/>
              <a:t>Même si la griséofulvine peut entraîner des maux de tête en tant qu’effet secondaire, les maux de tête disparaîtront avec une utilisation continue.</a:t>
            </a:r>
          </a:p>
          <a:p>
            <a:pPr eaLnBrk="1" hangingPunct="1">
              <a:buFont typeface="Arial" pitchFamily="34" charset="0"/>
              <a:buChar char="•"/>
            </a:pPr>
            <a:endParaRPr lang="fr-FR" noProof="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sz="4000" b="1" noProof="0" dirty="0"/>
              <a:t>Directives d'orientation</a:t>
            </a:r>
          </a:p>
        </p:txBody>
      </p:sp>
      <p:sp>
        <p:nvSpPr>
          <p:cNvPr id="6041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 marL="0" indent="0"/>
            <a:r>
              <a:rPr lang="fr-FR" noProof="0" dirty="0"/>
              <a:t>Orientez :</a:t>
            </a:r>
          </a:p>
          <a:p>
            <a:pPr>
              <a:buFont typeface="Arial" pitchFamily="34" charset="0"/>
              <a:buChar char="•"/>
            </a:pPr>
            <a:r>
              <a:rPr lang="fr-FR" noProof="0" dirty="0"/>
              <a:t>Les clients avec une infection grave.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Les clients qui ne réagissent pas au traitement décrit plus haut</a:t>
            </a:r>
            <a:r>
              <a:rPr lang="fr-FR" noProof="0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fr-FR" noProof="0" dirty="0"/>
              <a:t>Une teigne associée à des lésions contenant du pus.</a:t>
            </a:r>
          </a:p>
          <a:p>
            <a:pPr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914400" y="1371600"/>
            <a:ext cx="7467600" cy="2163762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dirty="0"/>
              <a:t>La v</a:t>
            </a:r>
            <a:r>
              <a:rPr lang="fr-FR" sz="4000" b="1" noProof="0" dirty="0"/>
              <a:t>aricelle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Définition et généralités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8001000" cy="502602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fr-FR" noProof="0" dirty="0"/>
              <a:t>La varicelle est une maladie virale extrêmement contagieuse caractérisée par des cloques sur la peau et de la fièvre.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noProof="0" dirty="0"/>
              <a:t>Elle est courante chez les enfants.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dirty="0"/>
              <a:t>Les a</a:t>
            </a:r>
            <a:r>
              <a:rPr lang="fr-FR" noProof="0" dirty="0"/>
              <a:t>dultes qui n’ont jamais été atteints de varicelle dans leur enfance peuvent aussi l’attraper.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fr-FR" sz="3200" noProof="0" dirty="0">
              <a:latin typeface="+mj-lt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944562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Comment attrape-t-on la varicelle ?</a:t>
            </a:r>
          </a:p>
        </p:txBody>
      </p:sp>
      <p:sp>
        <p:nvSpPr>
          <p:cNvPr id="6349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95400"/>
            <a:ext cx="7772400" cy="5105400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fr-FR" noProof="0" dirty="0"/>
              <a:t>La varicelle se transmet par contact direct avec les fluides des cloques d’une personne infectée quand elles éclatent. 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0207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dirty="0"/>
              <a:t>S</a:t>
            </a:r>
            <a:r>
              <a:rPr lang="fr-FR" sz="4000" b="1" noProof="0" dirty="0"/>
              <a:t>ignes et symptômes 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772400" cy="50260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sz="2800" noProof="0" dirty="0"/>
              <a:t>Éruption cutanée rougeâtre accompagnée de démangeaisons </a:t>
            </a:r>
          </a:p>
          <a:p>
            <a:pPr>
              <a:buFont typeface="Arial" pitchFamily="34" charset="0"/>
              <a:buChar char="•"/>
            </a:pPr>
            <a:r>
              <a:rPr lang="fr-FR" sz="2800" noProof="0" dirty="0"/>
              <a:t>Sévères démangeaisons de la peau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Légers </a:t>
            </a:r>
            <a:r>
              <a:rPr lang="fr-FR" sz="2800" noProof="0" dirty="0"/>
              <a:t>maux de tête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F</a:t>
            </a:r>
            <a:r>
              <a:rPr lang="fr-FR" sz="2800" noProof="0" dirty="0"/>
              <a:t>ièvre</a:t>
            </a:r>
          </a:p>
          <a:p>
            <a:pPr>
              <a:buFont typeface="Arial" pitchFamily="34" charset="0"/>
              <a:buChar char="•"/>
            </a:pPr>
            <a:r>
              <a:rPr lang="fr-FR" sz="2800" noProof="0" dirty="0"/>
              <a:t>Faiblesse générale du corps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  <p:extLst>
      <p:ext uri="{BB962C8B-B14F-4D97-AF65-F5344CB8AC3E}">
        <p14:creationId xmlns:p14="http://schemas.microsoft.com/office/powerpoint/2010/main" val="276989718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sz="4000" b="1" noProof="0" dirty="0"/>
              <a:t>Enfant atteint de varicelle</a:t>
            </a:r>
          </a:p>
        </p:txBody>
      </p:sp>
      <p:pic>
        <p:nvPicPr>
          <p:cNvPr id="6451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09800" y="1676400"/>
            <a:ext cx="4038600" cy="4876800"/>
          </a:xfrm>
          <a:noFill/>
        </p:spPr>
      </p:pic>
      <p:sp>
        <p:nvSpPr>
          <p:cNvPr id="5" name="Rectangle 4"/>
          <p:cNvSpPr/>
          <p:nvPr/>
        </p:nvSpPr>
        <p:spPr>
          <a:xfrm>
            <a:off x="2743200" y="3276600"/>
            <a:ext cx="2971800" cy="685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noProof="0" dirty="0"/>
              <a:t>Mesures générales </a:t>
            </a:r>
            <a:r>
              <a:rPr lang="fr-FR" sz="4000" b="1" noProof="0" dirty="0"/>
              <a:t>(1) </a:t>
            </a:r>
          </a:p>
        </p:txBody>
      </p:sp>
      <p:sp>
        <p:nvSpPr>
          <p:cNvPr id="6553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8077200" cy="5334000"/>
          </a:xfrm>
        </p:spPr>
        <p:txBody>
          <a:bodyPr>
            <a:normAutofit lnSpcReduction="10000"/>
          </a:bodyPr>
          <a:lstStyle/>
          <a:p>
            <a:pPr marL="0" indent="0" eaLnBrk="1" hangingPunct="1"/>
            <a:r>
              <a:rPr lang="fr-FR" noProof="0" dirty="0"/>
              <a:t>Conseillez à la personne responsable des soins de :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Tenir l’enfant à l’écart des autres ou de l’école jusqu’à la guérison de l ’éruption.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Donner beaucoup à boire à l’enfant.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Couper courts les ongles de l’enfant et les maintenir propres pour éviter d’égratigner la peau en grattant.</a:t>
            </a:r>
          </a:p>
          <a:p>
            <a:pPr>
              <a:buFont typeface="Arial" pitchFamily="34" charset="0"/>
              <a:buChar char="•"/>
            </a:pPr>
            <a:r>
              <a:rPr lang="fr-FR" noProof="0" dirty="0"/>
              <a:t>Laver régulièrement l’enfant avec de l’eau et un savon antiseptique, comme Protex, Lifebuoy, Dettol.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2800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2800" noProof="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sz="4000" noProof="0" dirty="0"/>
              <a:t>Mesures générales </a:t>
            </a:r>
            <a:r>
              <a:rPr lang="fr-FR" sz="4000" b="0" noProof="0" dirty="0"/>
              <a:t>(2)</a:t>
            </a:r>
          </a:p>
        </p:txBody>
      </p:sp>
      <p:sp>
        <p:nvSpPr>
          <p:cNvPr id="66563" name="Content Placeholder 2"/>
          <p:cNvSpPr>
            <a:spLocks noGrp="1"/>
          </p:cNvSpPr>
          <p:nvPr>
            <p:ph sz="quarter" idx="1"/>
          </p:nvPr>
        </p:nvSpPr>
        <p:spPr>
          <a:xfrm>
            <a:off x="599209" y="1600200"/>
            <a:ext cx="8468591" cy="4873625"/>
          </a:xfrm>
        </p:spPr>
        <p:txBody>
          <a:bodyPr/>
          <a:lstStyle/>
          <a:p>
            <a:pPr marL="0" indent="0"/>
            <a:r>
              <a:rPr lang="fr-FR" noProof="0" dirty="0"/>
              <a:t>Conseillez au client adulte de : </a:t>
            </a:r>
          </a:p>
          <a:p>
            <a:pPr>
              <a:buFont typeface="Arial" pitchFamily="34" charset="0"/>
              <a:buChar char="•"/>
            </a:pPr>
            <a:r>
              <a:rPr lang="fr-FR" noProof="0" dirty="0"/>
              <a:t>Éviter de se gratter le plus possible.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Se laver régulièrement avec de l’eau et un savon antiseptique, comme Protex, Lifebuoy, Dettol</a:t>
            </a:r>
            <a:r>
              <a:rPr lang="fr-FR" noProof="0" dirty="0"/>
              <a:t>.</a:t>
            </a:r>
          </a:p>
          <a:p>
            <a:pPr eaLnBrk="1" hangingPunct="1">
              <a:buFont typeface="Century Schoolbook" pitchFamily="18" charset="0"/>
              <a:buChar char="○"/>
            </a:pPr>
            <a:endParaRPr lang="fr-FR" sz="3200" noProof="0" dirty="0"/>
          </a:p>
          <a:p>
            <a:pPr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/>
          </p:nvPr>
        </p:nvSpPr>
        <p:spPr>
          <a:xfrm>
            <a:off x="609600" y="1828800"/>
            <a:ext cx="8077200" cy="22098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dirty="0"/>
              <a:t>L’e</a:t>
            </a:r>
            <a:r>
              <a:rPr lang="fr-FR" sz="4000" b="1" noProof="0" dirty="0"/>
              <a:t>czéma 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sz="4000" b="1" noProof="0" dirty="0"/>
              <a:t>Traitement médicamenteux</a:t>
            </a:r>
            <a:endParaRPr lang="fr-FR" noProof="0" dirty="0"/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077200" cy="4873625"/>
          </a:xfrm>
        </p:spPr>
        <p:txBody>
          <a:bodyPr>
            <a:normAutofit/>
          </a:bodyPr>
          <a:lstStyle/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fr-FR" sz="2800" noProof="0" dirty="0"/>
              <a:t>Appliquez une lotion à la calamine 2 fois par jour pendant 5 jours pour diminuer les démangeaisons.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noProof="0" dirty="0"/>
              <a:t>Donnez des antalgiques pour faire baisser la fièvre. </a:t>
            </a:r>
          </a:p>
          <a:p>
            <a:pPr marL="0" indent="0" eaLnBrk="1" hangingPunct="1"/>
            <a:endParaRPr lang="fr-FR" sz="2800" noProof="0" dirty="0"/>
          </a:p>
          <a:p>
            <a:pPr>
              <a:buFont typeface="Arial" pitchFamily="34" charset="0"/>
              <a:buChar char="•"/>
            </a:pPr>
            <a:endParaRPr lang="fr-FR" sz="2800" noProof="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066368"/>
              </p:ext>
            </p:extLst>
          </p:nvPr>
        </p:nvGraphicFramePr>
        <p:xfrm>
          <a:off x="1371600" y="3274181"/>
          <a:ext cx="67056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955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200" b="1" noProof="0" dirty="0">
                          <a:solidFill>
                            <a:schemeClr val="tx1"/>
                          </a:solidFill>
                        </a:rPr>
                        <a:t>Paracétamol</a:t>
                      </a:r>
                      <a:endParaRPr lang="fr-FR" sz="22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387">
                <a:tc>
                  <a:txBody>
                    <a:bodyPr/>
                    <a:lstStyle/>
                    <a:p>
                      <a:r>
                        <a:rPr lang="fr-FR" sz="2000" b="1" i="0" noProof="0" dirty="0">
                          <a:solidFill>
                            <a:schemeClr val="tx1"/>
                          </a:solidFill>
                        </a:rPr>
                        <a:t>Âge de l'enfant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b="1" i="0" noProof="0" dirty="0">
                          <a:solidFill>
                            <a:schemeClr val="tx1"/>
                          </a:solidFill>
                        </a:rPr>
                        <a:t>Dose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b="1" i="0" noProof="0" dirty="0">
                          <a:solidFill>
                            <a:schemeClr val="tx1"/>
                          </a:solidFill>
                        </a:rPr>
                        <a:t>Posologie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7307">
                <a:tc>
                  <a:txBody>
                    <a:bodyPr/>
                    <a:lstStyle/>
                    <a:p>
                      <a:pPr eaLnBrk="1" hangingPunct="1">
                        <a:buFont typeface="Arial" charset="0"/>
                        <a:buNone/>
                      </a:pPr>
                      <a:r>
                        <a:rPr lang="fr-FR" sz="1800" b="0" noProof="0" dirty="0">
                          <a:solidFill>
                            <a:schemeClr val="tx1"/>
                          </a:solidFill>
                        </a:rPr>
                        <a:t>6-12 ans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500 mg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fois par jour pendant 3 jours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54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1-5 ans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250 mg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fois par jour pendant 3 jours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450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mois - 1 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120 mg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fois par jour pendant 3 jours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156693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sz="4000" b="1" noProof="0" dirty="0"/>
              <a:t>Antihistamines</a:t>
            </a:r>
            <a:r>
              <a:rPr lang="fr-FR" noProof="0" dirty="0"/>
              <a:t> 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077200" cy="4873625"/>
          </a:xfrm>
        </p:spPr>
        <p:txBody>
          <a:bodyPr>
            <a:normAutofit/>
          </a:bodyPr>
          <a:lstStyle/>
          <a:p>
            <a:pPr marL="0" indent="0"/>
            <a:r>
              <a:rPr lang="fr-FR" sz="2800" noProof="0" dirty="0"/>
              <a:t>Ces médicaments réduisent les démangeaisons de la peau courantes chez les clients atteints de varicelle.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3668039"/>
              </p:ext>
            </p:extLst>
          </p:nvPr>
        </p:nvGraphicFramePr>
        <p:xfrm>
          <a:off x="1371600" y="2667000"/>
          <a:ext cx="6705600" cy="3487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955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200" b="1" noProof="0" dirty="0">
                          <a:solidFill>
                            <a:schemeClr val="tx1"/>
                          </a:solidFill>
                        </a:rPr>
                        <a:t>Chlorphéniramine (Piriton)  </a:t>
                      </a:r>
                      <a:endParaRPr lang="fr-FR" sz="22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387">
                <a:tc>
                  <a:txBody>
                    <a:bodyPr/>
                    <a:lstStyle/>
                    <a:p>
                      <a:r>
                        <a:rPr lang="fr-FR" sz="2000" b="1" i="0" noProof="0" dirty="0">
                          <a:solidFill>
                            <a:schemeClr val="tx1"/>
                          </a:solidFill>
                        </a:rPr>
                        <a:t>Âge de l'enfant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b="1" i="0" noProof="0" dirty="0">
                          <a:solidFill>
                            <a:schemeClr val="tx1"/>
                          </a:solidFill>
                        </a:rPr>
                        <a:t>Dose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b="1" i="0" noProof="0" dirty="0">
                          <a:solidFill>
                            <a:schemeClr val="tx1"/>
                          </a:solidFill>
                        </a:rPr>
                        <a:t>Posologie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7307">
                <a:tc>
                  <a:txBody>
                    <a:bodyPr/>
                    <a:lstStyle/>
                    <a:p>
                      <a:pPr eaLnBrk="1" hangingPunct="1">
                        <a:buFont typeface="Arial" charset="0"/>
                        <a:buNone/>
                      </a:pPr>
                      <a:r>
                        <a:rPr lang="fr-FR" sz="1800" b="0" noProof="0" dirty="0">
                          <a:solidFill>
                            <a:schemeClr val="tx1"/>
                          </a:solidFill>
                        </a:rPr>
                        <a:t>6-12 ans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mg (1/2 comprimé)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fois par jour pendant 5 jours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54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2-5 ans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mg (1/4 comprimé)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fois par jour pendant 5 jours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450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1-2 ans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mg (1/4 comprimé)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fois par jour pendant 5 jours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450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Moins de 1 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 recommandé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 recommandé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4925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Directives d’orientation</a:t>
            </a:r>
          </a:p>
        </p:txBody>
      </p:sp>
      <p:sp>
        <p:nvSpPr>
          <p:cNvPr id="6963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620000" cy="4873625"/>
          </a:xfrm>
        </p:spPr>
        <p:txBody>
          <a:bodyPr/>
          <a:lstStyle/>
          <a:p>
            <a:pPr marL="0" indent="0" eaLnBrk="1" hangingPunct="1"/>
            <a:r>
              <a:rPr lang="fr-FR" noProof="0" dirty="0"/>
              <a:t>Orientez :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Les bébés de moins de 6 mois.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Les c</a:t>
            </a:r>
            <a:r>
              <a:rPr lang="fr-FR" noProof="0" dirty="0"/>
              <a:t>lients avec des lésions contenant du pus.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Les clients séropositifs atteints de varicelle.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2800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fr-FR" noProof="0" dirty="0"/>
              <a:t>Exercice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noProof="0" dirty="0"/>
              <a:t>Jeu de tri</a:t>
            </a:r>
          </a:p>
        </p:txBody>
      </p:sp>
    </p:spTree>
    <p:extLst>
      <p:ext uri="{BB962C8B-B14F-4D97-AF65-F5344CB8AC3E}">
        <p14:creationId xmlns:p14="http://schemas.microsoft.com/office/powerpoint/2010/main" val="366007423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fr-FR" noProof="0" dirty="0"/>
              <a:t>Exercice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noProof="0" dirty="0"/>
              <a:t>Jeux de rôle – Conseils à la personne responsable des soins</a:t>
            </a:r>
          </a:p>
        </p:txBody>
      </p:sp>
    </p:spTree>
    <p:extLst>
      <p:ext uri="{BB962C8B-B14F-4D97-AF65-F5344CB8AC3E}">
        <p14:creationId xmlns:p14="http://schemas.microsoft.com/office/powerpoint/2010/main" val="382365029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378151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sz="4000" b="1" noProof="0" dirty="0"/>
              <a:t>Questions essentielles à poser (1)</a:t>
            </a:r>
          </a:p>
        </p:txBody>
      </p:sp>
      <p:sp>
        <p:nvSpPr>
          <p:cNvPr id="4" name="Rectangle 3"/>
          <p:cNvSpPr/>
          <p:nvPr/>
        </p:nvSpPr>
        <p:spPr>
          <a:xfrm>
            <a:off x="609599" y="1676400"/>
            <a:ext cx="2117661" cy="1676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/>
              <a:defRPr/>
            </a:pPr>
            <a:endParaRPr lang="fr-FR" dirty="0"/>
          </a:p>
          <a:p>
            <a:pPr marL="342900" indent="-342900">
              <a:buFont typeface="+mj-lt"/>
              <a:buAutoNum type="arabicPeriod"/>
              <a:defRPr/>
            </a:pPr>
            <a:r>
              <a:rPr lang="fr-FR" dirty="0"/>
              <a:t>Depuis combien de temps l’enfant souffre-t-il d’une éruption cutanée ? </a:t>
            </a:r>
          </a:p>
          <a:p>
            <a:pPr algn="ctr">
              <a:defRPr/>
            </a:pPr>
            <a:endParaRPr lang="fr-FR" dirty="0"/>
          </a:p>
        </p:txBody>
      </p:sp>
      <p:sp>
        <p:nvSpPr>
          <p:cNvPr id="5" name="Right Arrow 4"/>
          <p:cNvSpPr/>
          <p:nvPr/>
        </p:nvSpPr>
        <p:spPr>
          <a:xfrm>
            <a:off x="2895600" y="2133600"/>
            <a:ext cx="10541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7315200" y="1524000"/>
            <a:ext cx="1520151" cy="21405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sz="1600" b="1" dirty="0"/>
              <a:t>Courte durée </a:t>
            </a:r>
            <a:r>
              <a:rPr lang="fr-FR" sz="1600" dirty="0"/>
              <a:t>(1-2 jours) – </a:t>
            </a:r>
          </a:p>
          <a:p>
            <a:pPr>
              <a:defRPr/>
            </a:pPr>
            <a:r>
              <a:rPr lang="fr-FR" sz="1600" dirty="0"/>
              <a:t>Suspectez l’érythème fessier (affectant en général les bébés de moins d’un an)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685800" y="4038600"/>
            <a:ext cx="2041460" cy="1676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2"/>
              <a:defRPr/>
            </a:pPr>
            <a:endParaRPr lang="fr-FR" dirty="0"/>
          </a:p>
          <a:p>
            <a:pPr marL="342900" indent="-342900">
              <a:buFont typeface="+mj-lt"/>
              <a:buAutoNum type="arabicPeriod" startAt="2"/>
              <a:defRPr/>
            </a:pPr>
            <a:r>
              <a:rPr lang="fr-FR" dirty="0"/>
              <a:t>Quelles parties du corps sont affectées par l’éruption ou les démangeaisons ?</a:t>
            </a:r>
          </a:p>
          <a:p>
            <a:pPr marL="342900" indent="-342900">
              <a:buFont typeface="+mj-lt"/>
              <a:buAutoNum type="arabicPeriod" startAt="2"/>
              <a:defRPr/>
            </a:pPr>
            <a:endParaRPr lang="fr-FR" dirty="0"/>
          </a:p>
        </p:txBody>
      </p:sp>
      <p:sp>
        <p:nvSpPr>
          <p:cNvPr id="8" name="Right Arrow 7"/>
          <p:cNvSpPr/>
          <p:nvPr/>
        </p:nvSpPr>
        <p:spPr>
          <a:xfrm>
            <a:off x="2895600" y="457200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7239000" y="3886200"/>
            <a:ext cx="914400" cy="1981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sz="1600" b="1" dirty="0"/>
              <a:t>Tout le corps :</a:t>
            </a:r>
            <a:r>
              <a:rPr lang="fr-FR" sz="1600" dirty="0"/>
              <a:t> Suspectez la varicelle</a:t>
            </a:r>
          </a:p>
          <a:p>
            <a:pPr algn="ctr">
              <a:defRPr/>
            </a:pP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4108451" y="1517073"/>
            <a:ext cx="1454150" cy="21405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sz="1600" b="1" dirty="0"/>
              <a:t>Plus de 1 mois </a:t>
            </a:r>
            <a:r>
              <a:rPr lang="fr-FR" sz="1600" dirty="0"/>
              <a:t>- </a:t>
            </a:r>
          </a:p>
          <a:p>
            <a:pPr>
              <a:defRPr/>
            </a:pPr>
            <a:r>
              <a:rPr lang="fr-FR" sz="1600" dirty="0"/>
              <a:t>Suspectez l’eczéma, la teigne ou des poux 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5721352" y="1524000"/>
            <a:ext cx="1425509" cy="21405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sz="1600" b="1" dirty="0"/>
              <a:t>Moins de 2 semaines </a:t>
            </a:r>
            <a:r>
              <a:rPr lang="fr-FR" sz="1600" dirty="0"/>
              <a:t>– </a:t>
            </a:r>
          </a:p>
          <a:p>
            <a:pPr>
              <a:defRPr/>
            </a:pPr>
            <a:r>
              <a:rPr lang="fr-FR" sz="1600" dirty="0"/>
              <a:t>Suspectez la varicelle ou la gale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4108451" y="3886200"/>
            <a:ext cx="996949" cy="1981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sz="1600" b="1" dirty="0"/>
              <a:t>Tête :</a:t>
            </a:r>
            <a:r>
              <a:rPr lang="fr-FR" sz="1600" dirty="0"/>
              <a:t> Suspectez des poux ou la teigne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5181600" y="3886200"/>
            <a:ext cx="914400" cy="1981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sz="1600" b="1" dirty="0"/>
              <a:t>Plis des bras et cou </a:t>
            </a:r>
            <a:r>
              <a:rPr lang="fr-FR" sz="1600" dirty="0"/>
              <a:t>: Suspectez l’eczéma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172200" y="3886200"/>
            <a:ext cx="990600" cy="1981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sz="1600" b="1" dirty="0"/>
              <a:t>Entre les doigts et </a:t>
            </a:r>
            <a:r>
              <a:rPr lang="fr-FR" sz="1600" b="1" dirty="0">
                <a:solidFill>
                  <a:schemeClr val="tx1"/>
                </a:solidFill>
              </a:rPr>
              <a:t>sur</a:t>
            </a:r>
            <a:r>
              <a:rPr lang="fr-FR" sz="1600" b="1" dirty="0"/>
              <a:t> les fesses :</a:t>
            </a:r>
            <a:r>
              <a:rPr lang="fr-FR" sz="1600" dirty="0"/>
              <a:t> Suspectez la gale</a:t>
            </a:r>
          </a:p>
          <a:p>
            <a:pPr algn="ctr">
              <a:defRPr/>
            </a:pP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8229601" y="3886200"/>
            <a:ext cx="914400" cy="1981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sz="1600" b="1" dirty="0"/>
              <a:t>Région génitale</a:t>
            </a:r>
            <a:r>
              <a:rPr lang="fr-FR" sz="1600" dirty="0"/>
              <a:t>: Suspectez l’érythème fessier</a:t>
            </a:r>
          </a:p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sz="4000" dirty="0"/>
              <a:t>Questions essentielles à poser </a:t>
            </a:r>
            <a:r>
              <a:rPr lang="fr-FR" sz="4000" b="0" noProof="0" dirty="0"/>
              <a:t>(2)</a:t>
            </a:r>
          </a:p>
        </p:txBody>
      </p:sp>
      <p:sp>
        <p:nvSpPr>
          <p:cNvPr id="4" name="Rectangle 3"/>
          <p:cNvSpPr/>
          <p:nvPr/>
        </p:nvSpPr>
        <p:spPr>
          <a:xfrm>
            <a:off x="685800" y="1752600"/>
            <a:ext cx="2286000" cy="1295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3"/>
              <a:defRPr/>
            </a:pPr>
            <a:r>
              <a:rPr lang="fr-FR" dirty="0"/>
              <a:t>Si les démangeaisons sont sévères ?</a:t>
            </a:r>
          </a:p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3733800"/>
            <a:ext cx="2514600" cy="1447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4"/>
              <a:defRPr/>
            </a:pPr>
            <a:r>
              <a:rPr lang="fr-FR" dirty="0"/>
              <a:t>À quoi ressemble l’éruption cutanée ?</a:t>
            </a:r>
          </a:p>
        </p:txBody>
      </p:sp>
      <p:sp>
        <p:nvSpPr>
          <p:cNvPr id="6" name="Right Arrow 5"/>
          <p:cNvSpPr/>
          <p:nvPr/>
        </p:nvSpPr>
        <p:spPr>
          <a:xfrm>
            <a:off x="3048000" y="213360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7" name="Right Arrow 6"/>
          <p:cNvSpPr/>
          <p:nvPr/>
        </p:nvSpPr>
        <p:spPr>
          <a:xfrm>
            <a:off x="3048000" y="434340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4114799" y="1524000"/>
            <a:ext cx="4495801" cy="1981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sz="1700" dirty="0"/>
              <a:t>Démange surtout quand il fait chaud ou que l’enfant transpire – </a:t>
            </a:r>
            <a:r>
              <a:rPr lang="fr-FR" sz="1700" b="1" dirty="0"/>
              <a:t>Eczéma</a:t>
            </a:r>
          </a:p>
          <a:p>
            <a:pPr>
              <a:defRPr/>
            </a:pPr>
            <a:endParaRPr lang="fr-FR" sz="1700" dirty="0"/>
          </a:p>
          <a:p>
            <a:pPr>
              <a:defRPr/>
            </a:pPr>
            <a:r>
              <a:rPr lang="fr-FR" sz="1700" dirty="0"/>
              <a:t>Démange surtout la nuit – </a:t>
            </a:r>
            <a:r>
              <a:rPr lang="fr-FR" sz="1700" b="1" dirty="0"/>
              <a:t>Gale</a:t>
            </a:r>
          </a:p>
          <a:p>
            <a:pPr>
              <a:defRPr/>
            </a:pPr>
            <a:endParaRPr lang="fr-FR" sz="1700" dirty="0"/>
          </a:p>
          <a:p>
            <a:pPr>
              <a:defRPr/>
            </a:pPr>
            <a:r>
              <a:rPr lang="fr-FR" sz="1700" dirty="0"/>
              <a:t>Démange n’importe quand dans la journée – </a:t>
            </a:r>
            <a:r>
              <a:rPr lang="fr-FR" sz="1700" b="1" dirty="0"/>
              <a:t>Varicelle</a:t>
            </a:r>
            <a:endParaRPr lang="fr-FR" b="1" dirty="0"/>
          </a:p>
        </p:txBody>
      </p:sp>
      <p:sp>
        <p:nvSpPr>
          <p:cNvPr id="9" name="Rectangle 8"/>
          <p:cNvSpPr/>
          <p:nvPr/>
        </p:nvSpPr>
        <p:spPr>
          <a:xfrm>
            <a:off x="4267200" y="3886200"/>
            <a:ext cx="3782182" cy="1981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dirty="0"/>
              <a:t>Reportez-vous aux photos des affections cutanées dans le Manuel du vendeur DVMA.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Définition et généralités</a:t>
            </a:r>
          </a:p>
        </p:txBody>
      </p:sp>
      <p:sp>
        <p:nvSpPr>
          <p:cNvPr id="6656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524000"/>
            <a:ext cx="7924800" cy="494982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fr-FR" sz="2800" dirty="0"/>
              <a:t>L’e</a:t>
            </a:r>
            <a:r>
              <a:rPr lang="fr-FR" sz="2800" noProof="0" dirty="0"/>
              <a:t>czéma est une maladie allergique cutanée et chronique associée à des démangeaisons sévères de la peau.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sz="2800" noProof="0" dirty="0"/>
              <a:t>Il est très courant chez les enfants avec des antécédents familiaux de maladies allergiques, comme l’asthme et la rhinite allergique.  </a:t>
            </a:r>
            <a:endParaRPr lang="fr-FR" sz="3200" noProof="0" dirty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fr-FR" sz="3200" noProof="0" dirty="0"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dirty="0"/>
              <a:t>S</a:t>
            </a:r>
            <a:r>
              <a:rPr lang="fr-FR" sz="4000" b="1" noProof="0" dirty="0"/>
              <a:t>ignes et symptômes </a:t>
            </a:r>
          </a:p>
        </p:txBody>
      </p:sp>
      <p:sp>
        <p:nvSpPr>
          <p:cNvPr id="6758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76400"/>
            <a:ext cx="7924800" cy="4449763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800" noProof="0" dirty="0">
                <a:latin typeface="+mj-lt"/>
              </a:rPr>
              <a:t>Démangeaisons de la peau. </a:t>
            </a:r>
          </a:p>
          <a:p>
            <a:pPr marL="274320" indent="-274320">
              <a:buFont typeface="Arial" pitchFamily="34" charset="0"/>
              <a:buChar char="•"/>
              <a:defRPr/>
            </a:pPr>
            <a:r>
              <a:rPr lang="fr-FR" sz="2800" noProof="0" dirty="0">
                <a:latin typeface="+mj-lt"/>
              </a:rPr>
              <a:t>La peau </a:t>
            </a:r>
            <a:r>
              <a:rPr lang="fr-FR" sz="2800" dirty="0">
                <a:latin typeface="+mj-lt"/>
              </a:rPr>
              <a:t>est en général sèche, </a:t>
            </a:r>
            <a:r>
              <a:rPr lang="fr-FR" sz="2800" noProof="0" dirty="0">
                <a:latin typeface="+mj-lt"/>
              </a:rPr>
              <a:t>mais elle peut parfois produire du pus ou des cloques.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800" noProof="0" dirty="0">
                <a:latin typeface="+mj-lt"/>
              </a:rPr>
              <a:t>Éruptions cutanées autour du visage, le cou, derrière les genoux et dans les plis des bras.</a:t>
            </a:r>
          </a:p>
          <a:p>
            <a:pPr marL="274320" indent="-274320">
              <a:buFont typeface="Arial" pitchFamily="34" charset="0"/>
              <a:buChar char="•"/>
              <a:defRPr/>
            </a:pPr>
            <a:r>
              <a:rPr lang="fr-FR" sz="2800" noProof="0" dirty="0">
                <a:latin typeface="+mj-lt"/>
              </a:rPr>
              <a:t>L’éruption peut apparaître et disparaître.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800" noProof="0" dirty="0">
                <a:latin typeface="+mj-lt"/>
              </a:rPr>
              <a:t>Les grattages peuvent entraîner des lésions sur la peau.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>
              <a:defRPr/>
            </a:pPr>
            <a:r>
              <a:rPr lang="fr-FR" sz="4000" b="1" noProof="0" dirty="0"/>
              <a:t>Zones normalement affectées par l’eczéma</a:t>
            </a:r>
          </a:p>
        </p:txBody>
      </p:sp>
      <p:pic>
        <p:nvPicPr>
          <p:cNvPr id="19459" name="Content Placeholder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1676400"/>
            <a:ext cx="3581400" cy="4953000"/>
          </a:xfrm>
          <a:noFill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676400"/>
            <a:ext cx="3429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020762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Enfants atteints d’eczéma</a:t>
            </a:r>
            <a:endParaRPr lang="fr-FR" sz="4000" noProof="0" dirty="0"/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7467600" cy="48736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fr-FR" noProof="0" dirty="0"/>
              <a:t> </a:t>
            </a:r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250" y="1524000"/>
            <a:ext cx="37465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524000"/>
            <a:ext cx="3886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914400" y="3200400"/>
            <a:ext cx="2362200" cy="762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3962</TotalTime>
  <Words>2461</Words>
  <Application>Microsoft Office PowerPoint</Application>
  <PresentationFormat>On-screen Show (4:3)</PresentationFormat>
  <Paragraphs>326</Paragraphs>
  <Slides>56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2" baseType="lpstr">
      <vt:lpstr>Arial</vt:lpstr>
      <vt:lpstr>Calibri</vt:lpstr>
      <vt:lpstr>Century Schoolbook</vt:lpstr>
      <vt:lpstr>Courier New</vt:lpstr>
      <vt:lpstr>Wingdings</vt:lpstr>
      <vt:lpstr>Office Theme</vt:lpstr>
      <vt:lpstr>Formation pour les dépôts de vente de médicaments accrédités  Ouganda</vt:lpstr>
      <vt:lpstr>Objectifs </vt:lpstr>
      <vt:lpstr>Introduction </vt:lpstr>
      <vt:lpstr>Diagramme du flux des causes des éruptions cutanées et des démangeaisons  </vt:lpstr>
      <vt:lpstr>L’eczéma </vt:lpstr>
      <vt:lpstr>Définition et généralités</vt:lpstr>
      <vt:lpstr>Signes et symptômes </vt:lpstr>
      <vt:lpstr>Zones normalement affectées par l’eczéma</vt:lpstr>
      <vt:lpstr>Enfants atteints d’eczéma</vt:lpstr>
      <vt:lpstr>Mesures générales (1)</vt:lpstr>
      <vt:lpstr>Mesures générales (2) </vt:lpstr>
      <vt:lpstr>Traitement médicamenteux </vt:lpstr>
      <vt:lpstr>Antihistamines </vt:lpstr>
      <vt:lpstr>Directives d’orientation</vt:lpstr>
      <vt:lpstr>L’érythème fessier</vt:lpstr>
      <vt:lpstr>Définition et généralités </vt:lpstr>
      <vt:lpstr>Signes et symptômes </vt:lpstr>
      <vt:lpstr>Mesures générales</vt:lpstr>
      <vt:lpstr>Traitement médicamenteux </vt:lpstr>
      <vt:lpstr>Directives d'orientation</vt:lpstr>
      <vt:lpstr>La gale </vt:lpstr>
      <vt:lpstr>Définition et généralités  </vt:lpstr>
      <vt:lpstr>Signes et symptômes </vt:lpstr>
      <vt:lpstr>Mesures générales</vt:lpstr>
      <vt:lpstr>Traitement médicamenteux </vt:lpstr>
      <vt:lpstr>Antihistamines </vt:lpstr>
      <vt:lpstr>Prévention </vt:lpstr>
      <vt:lpstr>Les poux</vt:lpstr>
      <vt:lpstr>Définition et généralités </vt:lpstr>
      <vt:lpstr>Comment attrape-t-on des poux ?</vt:lpstr>
      <vt:lpstr>Signes et symptômes </vt:lpstr>
      <vt:lpstr>Mesures générales</vt:lpstr>
      <vt:lpstr>Mesures préventives</vt:lpstr>
      <vt:lpstr>Traitement médicamenteux </vt:lpstr>
      <vt:lpstr>La teigne</vt:lpstr>
      <vt:lpstr>Définition et généralités </vt:lpstr>
      <vt:lpstr>Comment attrape-t-on la teigne ?</vt:lpstr>
      <vt:lpstr>Signes et symptômes </vt:lpstr>
      <vt:lpstr>Infection fongique du cuir chevelu</vt:lpstr>
      <vt:lpstr>Traitement médicamenteux </vt:lpstr>
      <vt:lpstr>Informations pour le client</vt:lpstr>
      <vt:lpstr>Directives d'orientation</vt:lpstr>
      <vt:lpstr>La varicelle</vt:lpstr>
      <vt:lpstr>Définition et généralités</vt:lpstr>
      <vt:lpstr>Comment attrape-t-on la varicelle ?</vt:lpstr>
      <vt:lpstr>Signes et symptômes </vt:lpstr>
      <vt:lpstr>Enfant atteint de varicelle</vt:lpstr>
      <vt:lpstr>Mesures générales (1) </vt:lpstr>
      <vt:lpstr>Mesures générales (2)</vt:lpstr>
      <vt:lpstr>Traitement médicamenteux</vt:lpstr>
      <vt:lpstr>Antihistamines </vt:lpstr>
      <vt:lpstr>Directives d’orientation</vt:lpstr>
      <vt:lpstr>Exercice 1</vt:lpstr>
      <vt:lpstr>Exercice 2</vt:lpstr>
      <vt:lpstr>Questions essentielles à poser (1)</vt:lpstr>
      <vt:lpstr>Questions essentielles à poser (2)</vt:lpstr>
    </vt:vector>
  </TitlesOfParts>
  <Company>MSH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327</cp:revision>
  <dcterms:created xsi:type="dcterms:W3CDTF">2011-09-08T16:26:48Z</dcterms:created>
  <dcterms:modified xsi:type="dcterms:W3CDTF">2019-05-16T18:48:53Z</dcterms:modified>
</cp:coreProperties>
</file>