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314" r:id="rId3"/>
    <p:sldId id="317" r:id="rId4"/>
    <p:sldId id="258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310" r:id="rId13"/>
    <p:sldId id="270" r:id="rId14"/>
    <p:sldId id="271" r:id="rId15"/>
    <p:sldId id="272" r:id="rId16"/>
    <p:sldId id="274" r:id="rId17"/>
    <p:sldId id="275" r:id="rId18"/>
    <p:sldId id="311" r:id="rId19"/>
    <p:sldId id="277" r:id="rId20"/>
    <p:sldId id="278" r:id="rId21"/>
    <p:sldId id="321" r:id="rId22"/>
    <p:sldId id="280" r:id="rId23"/>
    <p:sldId id="261" r:id="rId24"/>
    <p:sldId id="262" r:id="rId25"/>
    <p:sldId id="318" r:id="rId26"/>
    <p:sldId id="281" r:id="rId27"/>
    <p:sldId id="284" r:id="rId28"/>
    <p:sldId id="319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285" r:id="rId44"/>
    <p:sldId id="286" r:id="rId45"/>
    <p:sldId id="287" r:id="rId46"/>
    <p:sldId id="288" r:id="rId47"/>
    <p:sldId id="316" r:id="rId48"/>
    <p:sldId id="315" r:id="rId49"/>
    <p:sldId id="289" r:id="rId50"/>
    <p:sldId id="290" r:id="rId51"/>
    <p:sldId id="312" r:id="rId52"/>
    <p:sldId id="313" r:id="rId53"/>
    <p:sldId id="320" r:id="rId54"/>
    <p:sldId id="295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Fabienne Boulongne-Collier" initials="FB [7]" lastIdx="1" clrIdx="6">
    <p:extLst/>
  </p:cmAuthor>
  <p:cmAuthor id="1" name="Fabienne Boulongne-Collier" initials="FB" lastIdx="1" clrIdx="0">
    <p:extLst/>
  </p:cmAuthor>
  <p:cmAuthor id="8" name="Fabienne Boulongne-Collier" initials="FB [8]" lastIdx="1" clrIdx="7">
    <p:extLst/>
  </p:cmAuthor>
  <p:cmAuthor id="2" name="Fabienne Boulongne-Collier" initials="FB [2]" lastIdx="1" clrIdx="1">
    <p:extLst/>
  </p:cmAuthor>
  <p:cmAuthor id="3" name="Fabienne Boulongne-Collier" initials="FB [3]" lastIdx="1" clrIdx="2">
    <p:extLst/>
  </p:cmAuthor>
  <p:cmAuthor id="4" name="Fabienne Boulongne-Collier" initials="FB [4]" lastIdx="1" clrIdx="3">
    <p:extLst/>
  </p:cmAuthor>
  <p:cmAuthor id="5" name="Fabienne Boulongne-Collier" initials="FB [5]" lastIdx="1" clrIdx="4">
    <p:extLst/>
  </p:cmAuthor>
  <p:cmAuthor id="6" name="Fabienne Boulongne-Collier" initials="FB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 autoAdjust="0"/>
    <p:restoredTop sz="94422"/>
  </p:normalViewPr>
  <p:slideViewPr>
    <p:cSldViewPr>
      <p:cViewPr varScale="1">
        <p:scale>
          <a:sx n="108" d="100"/>
          <a:sy n="108" d="100"/>
        </p:scale>
        <p:origin x="130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699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0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295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C:\Users\lgwoyita\Documents\SDSI\EADSI_UG Final Documents\Marketing\ADS Pictures\ADS in Karuguza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686800" cy="1600199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Formation pour les dépôts de vente de médicaments accrédités</a:t>
            </a:r>
            <a:br>
              <a:rPr lang="fr-FR" dirty="0"/>
            </a:br>
            <a:r>
              <a:rPr lang="fr-FR" i="1" dirty="0"/>
              <a:t>Ouganda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2819400"/>
            <a:ext cx="9067800" cy="1447800"/>
          </a:xfrm>
        </p:spPr>
        <p:txBody>
          <a:bodyPr>
            <a:noAutofit/>
          </a:bodyPr>
          <a:lstStyle/>
          <a:p>
            <a:pPr algn="ctr"/>
            <a:r>
              <a:rPr lang="fr-FR" sz="3600" dirty="0"/>
              <a:t>Module 3 : Session 11</a:t>
            </a:r>
          </a:p>
          <a:p>
            <a:pPr algn="ctr"/>
            <a:r>
              <a:rPr lang="fr-FR" sz="3600" dirty="0"/>
              <a:t>Affections du nez, de la bouche et de la gorge</a:t>
            </a:r>
            <a:endParaRPr lang="fr-FR" sz="36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4572000"/>
            <a:ext cx="3458447" cy="212994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85800" y="5486400"/>
            <a:ext cx="3052635" cy="953388"/>
            <a:chOff x="553715" y="5257800"/>
            <a:chExt cx="3052635" cy="9533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Mesures générales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620000" cy="5257800"/>
          </a:xfrm>
        </p:spPr>
        <p:txBody>
          <a:bodyPr>
            <a:noAutofit/>
          </a:bodyPr>
          <a:lstStyle/>
          <a:p>
            <a:pPr marL="339725" lvl="0" indent="-339725"/>
            <a:r>
              <a:rPr lang="fr-FR" sz="2800" dirty="0"/>
              <a:t>1. Dites au patient que la rhinite allergique est incurable mais que les médicaments peuvent contrôler les symptômes.</a:t>
            </a:r>
          </a:p>
          <a:p>
            <a:pPr marL="0" lvl="0" indent="0"/>
            <a:r>
              <a:rPr lang="fr-FR" sz="2800" dirty="0"/>
              <a:t>2. Donnez au patient les conseils suivants : </a:t>
            </a:r>
          </a:p>
          <a:p>
            <a:pPr marL="400050" lvl="1" indent="0">
              <a:buNone/>
            </a:pPr>
            <a:r>
              <a:rPr lang="fr-FR" dirty="0"/>
              <a:t>a. Tuer les cafards qui sont dans sa maison.</a:t>
            </a:r>
          </a:p>
          <a:p>
            <a:pPr marL="738188" lvl="1" indent="-338138">
              <a:buNone/>
            </a:pPr>
            <a:r>
              <a:rPr lang="fr-FR" dirty="0"/>
              <a:t>b. Éviter de s’exposer aux substances auxquelles il ou elle est allergique, comme les aérosols d’insecticide</a:t>
            </a:r>
            <a:r>
              <a:rPr lang="en-US" dirty="0"/>
              <a:t> </a:t>
            </a:r>
            <a:r>
              <a:rPr lang="fr-FR" dirty="0"/>
              <a:t>.</a:t>
            </a:r>
          </a:p>
          <a:p>
            <a:pPr marL="400050" lvl="1" indent="0">
              <a:buNone/>
            </a:pPr>
            <a:r>
              <a:rPr lang="fr-FR" dirty="0"/>
              <a:t>c. Arrêter de fumer si c’est un fumeur.</a:t>
            </a:r>
          </a:p>
          <a:p>
            <a:pPr marL="400050" lvl="1" indent="0">
              <a:buNone/>
            </a:pPr>
            <a:r>
              <a:rPr lang="fr-FR" dirty="0"/>
              <a:t>d. Ne pas avoir de chat dans la maison.</a:t>
            </a:r>
          </a:p>
          <a:p>
            <a:pPr marL="400050" lvl="1" indent="0">
              <a:buNone/>
            </a:pPr>
            <a:r>
              <a:rPr lang="fr-FR" dirty="0"/>
              <a:t>e. Ne pas se mettre de parfum.</a:t>
            </a:r>
          </a:p>
          <a:p>
            <a:pPr marL="914400" lvl="1" indent="-514350">
              <a:buFont typeface="+mj-lt"/>
              <a:buAutoNum type="alphaLcPeriod"/>
            </a:pPr>
            <a:endParaRPr lang="fr-FR" dirty="0"/>
          </a:p>
          <a:p>
            <a:pPr marL="514350" lvl="0" indent="-514350">
              <a:buFont typeface="+mj-lt"/>
              <a:buAutoNum type="arabicPeriod"/>
            </a:pPr>
            <a:endParaRPr lang="fr-FR" sz="2800" dirty="0"/>
          </a:p>
          <a:p>
            <a:pPr>
              <a:buFont typeface="Arial" pitchFamily="34" charset="0"/>
              <a:buChar char="•"/>
            </a:pPr>
            <a:endParaRPr lang="fr-FR" sz="3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Mesures générales </a:t>
            </a:r>
            <a:r>
              <a:rPr lang="en-US" b="0" dirty="0"/>
              <a:t>(2)</a:t>
            </a:r>
            <a:endParaRPr lang="en-US" sz="4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95400"/>
            <a:ext cx="7848600" cy="5105400"/>
          </a:xfrm>
        </p:spPr>
        <p:txBody>
          <a:bodyPr>
            <a:noAutofit/>
          </a:bodyPr>
          <a:lstStyle/>
          <a:p>
            <a:pPr marL="0" indent="0"/>
            <a:r>
              <a:rPr lang="en-US" sz="2800" dirty="0"/>
              <a:t>2. (</a:t>
            </a:r>
            <a:r>
              <a:rPr lang="fr-FR" sz="2800" dirty="0"/>
              <a:t>Donnez au patient les conseils suivants – suite) :</a:t>
            </a:r>
            <a:endParaRPr lang="en-US" sz="2800" dirty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r>
              <a:rPr lang="en-GB" dirty="0"/>
              <a:t>f. </a:t>
            </a:r>
            <a:r>
              <a:rPr lang="fr-FR" dirty="0"/>
              <a:t>Retirer tous les tapis en laine, et n’avoir que du carrelage ou des tapis en plastique dans sa maison</a:t>
            </a:r>
            <a:r>
              <a:rPr lang="en-GB" dirty="0"/>
              <a:t>.</a:t>
            </a:r>
          </a:p>
          <a:p>
            <a:pPr marL="400050" lvl="1" indent="0">
              <a:buNone/>
            </a:pPr>
            <a:r>
              <a:rPr lang="en-GB" dirty="0"/>
              <a:t>g. </a:t>
            </a:r>
            <a:r>
              <a:rPr lang="fr-FR" dirty="0"/>
              <a:t>Laver régulièrement les draps des lits, par exemple deux fois par semaine</a:t>
            </a:r>
            <a:r>
              <a:rPr lang="en-GB" dirty="0"/>
              <a:t>.</a:t>
            </a:r>
            <a:r>
              <a:rPr lang="en-US" dirty="0"/>
              <a:t> </a:t>
            </a:r>
          </a:p>
          <a:p>
            <a:pPr marL="400050" lvl="1" indent="0">
              <a:buNone/>
            </a:pPr>
            <a:r>
              <a:rPr lang="en-US" dirty="0"/>
              <a:t>h. </a:t>
            </a:r>
            <a:r>
              <a:rPr lang="fr-FR" dirty="0"/>
              <a:t>Éliminer toute la poussière de la maison à l’aide d’une serpillière mouillée au lieu d’un balai</a:t>
            </a:r>
            <a:r>
              <a:rPr lang="en-US" dirty="0"/>
              <a:t>.</a:t>
            </a:r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/>
              <a:t>Traitement médicamenteux pour la rhinite allergique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b="1" dirty="0"/>
              <a:t>Chlorphéniramine</a:t>
            </a:r>
          </a:p>
          <a:p>
            <a:pPr>
              <a:buFont typeface="Arial" pitchFamily="34" charset="0"/>
              <a:buChar char="•"/>
            </a:pPr>
            <a:endParaRPr lang="fr-FR" b="1" i="1" dirty="0"/>
          </a:p>
          <a:p>
            <a:endParaRPr lang="fr-FR" b="1" i="1" dirty="0"/>
          </a:p>
          <a:p>
            <a:endParaRPr lang="fr-FR" b="1" i="1" dirty="0"/>
          </a:p>
          <a:p>
            <a:pPr>
              <a:buFont typeface="Arial" pitchFamily="34" charset="0"/>
              <a:buChar char="•"/>
            </a:pPr>
            <a:r>
              <a:rPr lang="fr-FR" sz="2400" b="1" dirty="0"/>
              <a:t>Cétirizine</a:t>
            </a:r>
            <a:endParaRPr lang="fr-FR" sz="2400" dirty="0"/>
          </a:p>
          <a:p>
            <a:pPr>
              <a:buNone/>
            </a:pPr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738414"/>
              </p:ext>
            </p:extLst>
          </p:nvPr>
        </p:nvGraphicFramePr>
        <p:xfrm>
          <a:off x="1676400" y="2133600"/>
          <a:ext cx="6705602" cy="1699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8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Adultes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4 mg 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3 fois par jour pendant 3 semaines</a:t>
                      </a:r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Enfants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2 mg 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3 fois par jour pendant 3 semaines</a:t>
                      </a:r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176777"/>
              </p:ext>
            </p:extLst>
          </p:nvPr>
        </p:nvGraphicFramePr>
        <p:xfrm>
          <a:off x="1752598" y="4343400"/>
          <a:ext cx="6705602" cy="2156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8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b="0" i="0" noProof="0" dirty="0"/>
                        <a:t>Adultes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10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1 fois par jour pendant 3 semaines</a:t>
                      </a:r>
                      <a:endParaRPr lang="fr-FR" noProof="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Enfants</a:t>
                      </a:r>
                      <a:r>
                        <a:rPr lang="fr-FR" sz="1800" b="0" i="0" baseline="0" noProof="0" dirty="0"/>
                        <a:t> </a:t>
                      </a:r>
                      <a:r>
                        <a:rPr lang="fr-FR" sz="1800" b="0" i="0" noProof="0" dirty="0"/>
                        <a:t>6-12 ans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10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1 fois par jour pendant 3 semaines</a:t>
                      </a:r>
                      <a:endParaRPr lang="fr-FR" noProof="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Enfants 1-5 ans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5 mg 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1 fois par jour pendant 3 semaines</a:t>
                      </a:r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668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Directives d’orientation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fr-FR" sz="3200" dirty="0"/>
              <a:t>Orientez :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Les patients qui ne réagissent à aucun traitement indiqué ci-dessus</a:t>
            </a:r>
            <a:r>
              <a:rPr lang="fr-FR" sz="2800" dirty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Les patients qui présentent une forte congestion des voies nasales et des maux de tête</a:t>
            </a:r>
            <a:r>
              <a:rPr lang="fr-FR" sz="2800" dirty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Les patientes enceintes</a:t>
            </a:r>
            <a:endParaRPr lang="fr-FR" sz="2800" dirty="0"/>
          </a:p>
          <a:p>
            <a:pPr lvl="0">
              <a:buFont typeface="Arial" pitchFamily="34" charset="0"/>
              <a:buChar char="•"/>
            </a:pPr>
            <a:r>
              <a:rPr lang="fr-FR" dirty="0"/>
              <a:t>Les nourrissons 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676400"/>
            <a:ext cx="7086600" cy="20574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Le rhume</a:t>
            </a:r>
            <a:endParaRPr lang="fr-FR" sz="40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Définition et généralités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417638"/>
            <a:ext cx="7924800" cy="510235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Le rhume est une infection virale bénigne affectant le nez et la gorge</a:t>
            </a:r>
            <a:r>
              <a:rPr lang="en-US" sz="28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Les enfants ont tendance à avoir le rhume plus souvent que les adultes</a:t>
            </a:r>
            <a:r>
              <a:rPr lang="en-US" sz="28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 rhume se guérit spontanément et les symptômes disparaissent généralement en 10 jours</a:t>
            </a:r>
            <a:r>
              <a:rPr lang="en-US" sz="2800" dirty="0"/>
              <a:t>.</a:t>
            </a:r>
          </a:p>
          <a:p>
            <a:r>
              <a:rPr lang="en-US" sz="2800" b="1" dirty="0"/>
              <a:t>Mode de transmission 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 rhume se transmet par des gouttelettes libérées dans l’air par les éternuements ou la toux</a:t>
            </a:r>
            <a:r>
              <a:rPr lang="en-US" sz="2800" dirty="0"/>
              <a:t>.</a:t>
            </a:r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Signes et symptômes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sz="2800" dirty="0"/>
              <a:t>Éternuements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Écoulement nasal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Nez bouché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Irritabilité 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Mal de gorge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Fièvre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Toux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Faiblesse générale du corps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  <p:pic>
        <p:nvPicPr>
          <p:cNvPr id="4" name="Picture 2" descr="C:\Users\lgwoyita\AppData\Local\Microsoft\Windows\Temporary Internet Files\Content.IE5\R16CL9WU\MC9003609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733800"/>
            <a:ext cx="1595628" cy="1807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Mesures générales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500" y="1295400"/>
            <a:ext cx="8115300" cy="5562600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sz="2600" dirty="0"/>
              <a:t>Le patient doit :</a:t>
            </a:r>
          </a:p>
          <a:p>
            <a:pPr lvl="1"/>
            <a:r>
              <a:rPr lang="fr-FR" sz="2400" dirty="0"/>
              <a:t>Boire plein de boissons chaudes.</a:t>
            </a:r>
          </a:p>
          <a:p>
            <a:pPr lvl="1"/>
            <a:r>
              <a:rPr lang="fr-FR" sz="2400" dirty="0"/>
              <a:t>Rester alité.</a:t>
            </a:r>
          </a:p>
          <a:p>
            <a:pPr lvl="1"/>
            <a:r>
              <a:rPr lang="fr-FR" sz="2400" dirty="0"/>
              <a:t>Se laver souvent les mains.</a:t>
            </a:r>
          </a:p>
          <a:p>
            <a:pPr lvl="1"/>
            <a:r>
              <a:rPr lang="fr-FR" sz="2400" dirty="0"/>
              <a:t>Utiliser des gouttes de solution saline normale pour se déboucher les narines</a:t>
            </a:r>
            <a:r>
              <a:rPr lang="en-US" sz="2400" dirty="0"/>
              <a:t> </a:t>
            </a:r>
            <a:r>
              <a:rPr lang="fr-FR" sz="2400" dirty="0"/>
              <a:t>et mieux respirer. </a:t>
            </a:r>
          </a:p>
          <a:p>
            <a:pPr lvl="1"/>
            <a:r>
              <a:rPr lang="fr-FR" sz="2400" dirty="0"/>
              <a:t>Manger une alimentation équilibrée contenant des fruits et des légumes.</a:t>
            </a:r>
          </a:p>
          <a:p>
            <a:pPr lvl="1"/>
            <a:r>
              <a:rPr lang="fr-FR" sz="2400" dirty="0"/>
              <a:t>Rester au chaud.</a:t>
            </a:r>
          </a:p>
          <a:p>
            <a:pPr lvl="0">
              <a:buFont typeface="Arial" pitchFamily="34" charset="0"/>
              <a:buChar char="•"/>
            </a:pPr>
            <a:r>
              <a:rPr lang="fr-FR" sz="2600" dirty="0"/>
              <a:t>La mère doit continuer à allaiter un enfant qui tète encore. </a:t>
            </a:r>
          </a:p>
          <a:p>
            <a:pPr lvl="0">
              <a:buFont typeface="Arial" pitchFamily="34" charset="0"/>
              <a:buChar char="•"/>
            </a:pPr>
            <a:r>
              <a:rPr lang="fr-FR" sz="2600" dirty="0"/>
              <a:t>Les autres doivent éviter tout contact avec la personne infectée.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Traitement pour le rhume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b="1" dirty="0"/>
              <a:t>Gouttes de solution saline normale</a:t>
            </a:r>
          </a:p>
          <a:p>
            <a:pPr>
              <a:buFont typeface="Arial" pitchFamily="34" charset="0"/>
              <a:buChar char="•"/>
            </a:pPr>
            <a:endParaRPr lang="fr-FR" b="1" i="1" dirty="0"/>
          </a:p>
          <a:p>
            <a:endParaRPr lang="fr-FR" b="1" i="1" dirty="0"/>
          </a:p>
          <a:p>
            <a:endParaRPr lang="fr-FR" b="1" i="1" dirty="0"/>
          </a:p>
          <a:p>
            <a:pPr>
              <a:buFont typeface="Arial" pitchFamily="34" charset="0"/>
              <a:buChar char="•"/>
            </a:pPr>
            <a:r>
              <a:rPr lang="fr-FR" sz="2400" b="1" dirty="0"/>
              <a:t>Cétirizine</a:t>
            </a:r>
            <a:endParaRPr lang="fr-FR" sz="2400" dirty="0"/>
          </a:p>
          <a:p>
            <a:pPr>
              <a:buNone/>
            </a:pPr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358460"/>
              </p:ext>
            </p:extLst>
          </p:nvPr>
        </p:nvGraphicFramePr>
        <p:xfrm>
          <a:off x="1676400" y="2133600"/>
          <a:ext cx="6705602" cy="1699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Adultes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1 goutte dans chaque narine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4 fois par jour pendant 5 jours</a:t>
                      </a:r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Enfants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1 goutte dans chaque narine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4 fois par jour pendant 5 jours</a:t>
                      </a:r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801577"/>
              </p:ext>
            </p:extLst>
          </p:nvPr>
        </p:nvGraphicFramePr>
        <p:xfrm>
          <a:off x="1752598" y="4343400"/>
          <a:ext cx="6705602" cy="2156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8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b="0" i="0" noProof="0" dirty="0"/>
                        <a:t>Adultes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10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fois par jour pendant 3 semaines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Enfants</a:t>
                      </a:r>
                      <a:r>
                        <a:rPr lang="fr-FR" sz="1800" b="0" i="0" baseline="0" noProof="0" dirty="0"/>
                        <a:t> </a:t>
                      </a:r>
                      <a:r>
                        <a:rPr lang="fr-FR" sz="1800" b="0" i="0" noProof="0" dirty="0"/>
                        <a:t>6-12 ans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10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fois par jour pendant 3 semaines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Enfants 1-5 ans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5 mg 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fois par jour pendant 3 semaines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138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Médicaments pour le rhume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7696200" cy="4949952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Les médicaments pour le rhume combinent plusieurs remèdes.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fr-FR" dirty="0"/>
              <a:t>La combinaison cible les symptômes comme le blocage des voies nasales, l’écoulement nasal et la fièvre.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fr-FR" dirty="0"/>
              <a:t>La plupart des médicaments pour le rhume contiennent un ou plusieurs des produits suivants: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dirty="0"/>
              <a:t>Chlorphéniramine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dirty="0"/>
              <a:t>Paracétamol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dirty="0"/>
              <a:t>Pseudoéphédrine</a:t>
            </a:r>
          </a:p>
          <a:p>
            <a:pPr>
              <a:buFont typeface="Arial" pitchFamily="34" charset="0"/>
              <a:buChar char="•"/>
            </a:pPr>
            <a:endParaRPr lang="fr-FR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7543800" cy="4873752"/>
          </a:xfrm>
        </p:spPr>
        <p:txBody>
          <a:bodyPr>
            <a:normAutofit fontScale="92500"/>
          </a:bodyPr>
          <a:lstStyle/>
          <a:p>
            <a:pPr marL="0" indent="0"/>
            <a:r>
              <a:rPr lang="fr-FR" sz="2800" dirty="0"/>
              <a:t>Après avoir participé activement à cette session, la personne pourra :</a:t>
            </a:r>
          </a:p>
          <a:p>
            <a:pPr marL="280988" indent="-280988"/>
            <a:r>
              <a:rPr lang="fr-FR" sz="2800" dirty="0"/>
              <a:t>1. Décrire comment évaluer un patient qui a le nez qui coule et qui éternue.</a:t>
            </a:r>
          </a:p>
          <a:p>
            <a:pPr marL="406400" indent="-406400"/>
            <a:r>
              <a:rPr lang="fr-FR" sz="2800" dirty="0"/>
              <a:t>2. Décrire comment évaluer un patient qui a des lésions muqueuses dans la bouche.</a:t>
            </a:r>
          </a:p>
          <a:p>
            <a:pPr marL="0" indent="0"/>
            <a:r>
              <a:rPr lang="fr-FR" sz="2800" dirty="0"/>
              <a:t>3. Décrire comment évaluer un patient atteint d’amygdalite.</a:t>
            </a:r>
          </a:p>
          <a:p>
            <a:pPr marL="339725" indent="-339725"/>
            <a:r>
              <a:rPr lang="fr-FR" sz="2800" dirty="0"/>
              <a:t>4. Montrer comment conseiller un patient ou la personne responsable du patient pour traiter ces affections du nez, de la bouche ou de la gorge.</a:t>
            </a:r>
          </a:p>
          <a:p>
            <a:pPr>
              <a:buFont typeface="Arial" pitchFamily="34" charset="0"/>
              <a:buChar char="•"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607046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/>
              <a:t>Actions des ingrédients des médicaments pour le rhume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47613781"/>
              </p:ext>
            </p:extLst>
          </p:nvPr>
        </p:nvGraphicFramePr>
        <p:xfrm>
          <a:off x="762000" y="1600200"/>
          <a:ext cx="7620000" cy="293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b="1" i="0" noProof="0" dirty="0"/>
                        <a:t>Ingrédient </a:t>
                      </a:r>
                      <a:endParaRPr lang="fr-FR" sz="28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b="1" i="0" noProof="0" dirty="0"/>
                        <a:t>Action</a:t>
                      </a:r>
                      <a:endParaRPr lang="fr-FR" sz="28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noProof="0" dirty="0"/>
                        <a:t>Chlorphéniramine </a:t>
                      </a:r>
                      <a:endParaRPr lang="fr-FR" sz="2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Réduit l’écoulement nasal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fr-FR" sz="2400" noProof="0" dirty="0"/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Arrête les éternuements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fr-FR" sz="2400" noProof="0" dirty="0"/>
                        <a:t> </a:t>
                      </a:r>
                      <a:endParaRPr lang="fr-FR" sz="2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noProof="0" dirty="0"/>
                        <a:t>Pseudoéphédrine </a:t>
                      </a:r>
                      <a:endParaRPr lang="fr-FR" sz="2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Réduit le blocage nasal </a:t>
                      </a:r>
                      <a:r>
                        <a:rPr lang="fr-FR" sz="2400" noProof="0" dirty="0"/>
                        <a:t> </a:t>
                      </a:r>
                      <a:endParaRPr lang="fr-FR" sz="2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noProof="0" dirty="0"/>
                        <a:t>Paracétamol </a:t>
                      </a:r>
                      <a:endParaRPr lang="fr-FR" sz="2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Fait baisser la fièvre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fr-FR" sz="2400" noProof="0" dirty="0"/>
                        <a:t> 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Soulage les maux de tête et douleurs musculaires</a:t>
                      </a:r>
                      <a:r>
                        <a:rPr lang="fr-FR" sz="2400" noProof="0" dirty="0"/>
                        <a:t> </a:t>
                      </a:r>
                      <a:endParaRPr lang="fr-FR" sz="2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/>
              <a:t>Noms des médicaments pour le rhume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371600"/>
            <a:ext cx="7772400" cy="5486400"/>
          </a:xfrm>
        </p:spPr>
        <p:txBody>
          <a:bodyPr>
            <a:noAutofit/>
          </a:bodyPr>
          <a:lstStyle/>
          <a:p>
            <a:pPr marL="0" indent="0"/>
            <a:r>
              <a:rPr lang="fr-FR" sz="2800" dirty="0"/>
              <a:t>La plupart des médicaments suivants s’achètent sans ordonnance, même aux dépôts de vente de médicaments de Classe C :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Sirop Cold cap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Flucold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Sirop Sinarest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Vitamine C</a:t>
            </a:r>
          </a:p>
          <a:p>
            <a:pPr marL="0" indent="0"/>
            <a:r>
              <a:rPr lang="fr-FR" sz="2800" b="1" dirty="0"/>
              <a:t>Remarque :</a:t>
            </a:r>
          </a:p>
          <a:p>
            <a:pPr lvl="1">
              <a:buFont typeface="Arial" pitchFamily="34" charset="0"/>
              <a:buChar char="•"/>
            </a:pPr>
            <a:r>
              <a:rPr lang="fr-FR" sz="2200" dirty="0"/>
              <a:t>Les antibiotiques NE sont PAS efficaces contre les infections virales.</a:t>
            </a:r>
          </a:p>
          <a:p>
            <a:pPr lvl="1">
              <a:buFont typeface="Arial" pitchFamily="34" charset="0"/>
              <a:buChar char="•"/>
            </a:pPr>
            <a:r>
              <a:rPr lang="fr-FR" sz="2200" dirty="0"/>
              <a:t>NE donnez PAS d’antibiotiques aux patients souffrant d’un rhume</a:t>
            </a:r>
            <a:r>
              <a:rPr lang="en-US" sz="2200" dirty="0"/>
              <a:t>.</a:t>
            </a:r>
            <a:r>
              <a:rPr lang="fr-FR" sz="2200" dirty="0"/>
              <a:t> 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23092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Directives d’orientation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fr-FR" dirty="0"/>
              <a:t>Orientez </a:t>
            </a:r>
            <a:r>
              <a:rPr lang="fr-FR" sz="3200" dirty="0"/>
              <a:t>: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Les patients dont les symptômes durent plus de 7 jours.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Les patients souffrant d’un rhume et qui ont du mal à respirer. 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Les patients souffrant d’asthme ou qui sont infectés par le VIH.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Les patients souffrant d’un rhume associé à un écoulement nasal épais et purulent</a:t>
            </a:r>
            <a:r>
              <a:rPr lang="en-US" sz="2800" dirty="0"/>
              <a:t>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9038120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Évaluation du patient </a:t>
            </a:r>
            <a:r>
              <a:rPr lang="fr-FR" sz="4000" b="1" dirty="0"/>
              <a:t>– Nez (1)</a:t>
            </a:r>
            <a:endParaRPr lang="fr-FR" sz="4000" b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87881692"/>
              </p:ext>
            </p:extLst>
          </p:nvPr>
        </p:nvGraphicFramePr>
        <p:xfrm>
          <a:off x="457200" y="1479112"/>
          <a:ext cx="8153400" cy="41019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1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6888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500" b="1" i="0" noProof="0" dirty="0"/>
                        <a:t>Question à poser au patient ou à la personne responsable</a:t>
                      </a:r>
                      <a:endParaRPr lang="fr-FR" sz="15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500" b="1" i="0" noProof="0" dirty="0"/>
                        <a:t>Remarques </a:t>
                      </a:r>
                      <a:endParaRPr lang="fr-FR" sz="15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8995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Depuis combien de temps présentez- ces symptômes 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fr-FR" sz="1500" noProof="0" dirty="0"/>
                        <a:t>?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symptômes du rhume tendent à durer 10 jours au plus, même sans traitement</a:t>
                      </a:r>
                      <a:r>
                        <a:rPr lang="fr-FR" sz="15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symptômes de la rhinite allergique peuvent durer des semaines, voire des mois</a:t>
                      </a:r>
                      <a:r>
                        <a:rPr lang="fr-FR" sz="15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cas d’éternuements et les écoulements nasaux qui durent depuis plus d’1 mois doivent être orientés vers un centre de santé III ou IV</a:t>
                      </a:r>
                      <a:r>
                        <a:rPr lang="fr-FR" sz="1500" noProof="0" dirty="0"/>
                        <a:t>.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9038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fr-FR" sz="1500" noProof="0" dirty="0"/>
                        <a:t>Quels autres symptômes présentez-vous ?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rhumes sont souvent associés à de la fièvre et à une faiblesse générale du corps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fr-FR" sz="15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patients atteints de rhinite allergique se plaignent aussi de démangeaisons nasales et aux yeux, de picotement de la gorge mais ils n’ont pas de fièvre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fr-FR" sz="1500" noProof="0" dirty="0"/>
                        <a:t>.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735325"/>
              </p:ext>
            </p:extLst>
          </p:nvPr>
        </p:nvGraphicFramePr>
        <p:xfrm>
          <a:off x="495300" y="5581015"/>
          <a:ext cx="8153400" cy="1426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1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75640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fr-FR" sz="1500" noProof="0" dirty="0"/>
                        <a:t>De quelle couleur est l’écoulement nasal ? 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 </a:t>
                      </a: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 écoulement nasal clair est en général causé par le rhume et la rhinite allergique</a:t>
                      </a:r>
                      <a:r>
                        <a:rPr lang="en-US" sz="150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 écoulement nasal épais et jaunâtre indique souvent une infection des sinus (sinusite), il vous faut donc orienter le patient immédiatement.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79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Évaluation du patient </a:t>
            </a:r>
            <a:r>
              <a:rPr lang="en-US" sz="3600" b="0" dirty="0"/>
              <a:t>(2)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41256032"/>
              </p:ext>
            </p:extLst>
          </p:nvPr>
        </p:nvGraphicFramePr>
        <p:xfrm>
          <a:off x="685800" y="1828800"/>
          <a:ext cx="7772400" cy="43032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8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3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73406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Quelle est la fréquence de vos éternuements ?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 éternuements matinaux en salves sont généralement causés par la rhinite allergique</a:t>
                      </a:r>
                      <a:r>
                        <a:rPr lang="fr-FR" sz="15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 éternuements accompagnés d’écoulements nasaux qui ont lieu toute la journée sont causés par le rhume</a:t>
                      </a:r>
                      <a:r>
                        <a:rPr lang="fr-FR" sz="1500" noProof="0" dirty="0"/>
                        <a:t>.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0213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 sont déclenchés les symptômes d’éternuement et d’écoulement nasal clair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fr-FR" sz="1500" noProof="0" dirty="0"/>
                        <a:t>?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patients atteints de rhinite allergique ont souvent des symptômes d’éternuement et d’écoulement nasal lorsqu’ils sont exposés au froid, à la poussière, à la peinture à l’huile, ou aux aérosols d’insecticide</a:t>
                      </a:r>
                      <a:r>
                        <a:rPr lang="fr-FR" sz="15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patients qui ont le rhume présentent les symptômes tout le temps, qu’il fasse froid ou chaud</a:t>
                      </a:r>
                      <a:r>
                        <a:rPr lang="fr-FR" sz="1500" noProof="0" dirty="0"/>
                        <a:t>.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1181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 traitement, le cas échéant, a été donné jusqu’à maintenant pour cette affection </a:t>
                      </a:r>
                      <a:r>
                        <a:rPr lang="fr-FR" sz="1500" noProof="0" dirty="0"/>
                        <a:t>?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 question permet de connaître la réponse à un traitement</a:t>
                      </a:r>
                      <a:r>
                        <a:rPr lang="fr-FR" sz="15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guider pour le traitement à prescrire au patient</a:t>
                      </a:r>
                      <a:r>
                        <a:rPr lang="fr-FR" sz="1500" noProof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à savoir quand orienter le patient, surtout ceux présentant des symptômes chroniques</a:t>
                      </a:r>
                      <a:r>
                        <a:rPr lang="fr-FR" sz="1500" noProof="0" dirty="0"/>
                        <a:t>.</a:t>
                      </a:r>
                      <a:endParaRPr lang="fr-FR" sz="1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61581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Affections du nez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20616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752600"/>
            <a:ext cx="7162800" cy="16002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Lésions muqueuses dans la bouche</a:t>
            </a:r>
          </a:p>
        </p:txBody>
      </p:sp>
    </p:spTree>
    <p:extLst>
      <p:ext uri="{BB962C8B-B14F-4D97-AF65-F5344CB8AC3E}">
        <p14:creationId xmlns:p14="http://schemas.microsoft.com/office/powerpoint/2010/main" val="3964264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Définition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772400" cy="502615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Les lésions muqueuses dans la bouche sont l’une des plaintes les plus courantes au dépôt de médicaments.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Les enfants comme les adultes se plaignent d’avoir des lésions muqueuses dans la bouche. 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Les causes courantes des lésions muqueuses dans la bouche incluent les suivantes :</a:t>
            </a:r>
          </a:p>
          <a:p>
            <a:pPr lvl="1"/>
            <a:r>
              <a:rPr lang="fr-FR" sz="2400" dirty="0"/>
              <a:t>Muguet buccal </a:t>
            </a:r>
          </a:p>
          <a:p>
            <a:pPr lvl="1"/>
            <a:r>
              <a:rPr lang="fr-FR" sz="2400" dirty="0"/>
              <a:t>Herpès simple </a:t>
            </a:r>
          </a:p>
          <a:p>
            <a:pPr lvl="1"/>
            <a:r>
              <a:rPr lang="fr-FR" sz="2400" dirty="0">
                <a:highlight>
                  <a:srgbClr val="FFFF00"/>
                </a:highlight>
              </a:rPr>
              <a:t>Rhume </a:t>
            </a:r>
            <a:r>
              <a:rPr lang="fr-FR" sz="2400" dirty="0">
                <a:solidFill>
                  <a:srgbClr val="FF0000"/>
                </a:solidFill>
                <a:highlight>
                  <a:srgbClr val="FFFF00"/>
                </a:highlight>
              </a:rPr>
              <a:t>(different from Word which reads tonsilitis here -amygdalite)</a:t>
            </a:r>
            <a:endParaRPr lang="fr-FR" sz="2400" dirty="0">
              <a:highlight>
                <a:srgbClr val="FFFF00"/>
              </a:highlight>
            </a:endParaRPr>
          </a:p>
          <a:p>
            <a:pPr>
              <a:buFont typeface="Arial" pitchFamily="34" charset="0"/>
              <a:buChar char="•"/>
            </a:pPr>
            <a:endParaRPr lang="fr-FR" sz="3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Lésions muqueuses dans la bouche</a:t>
            </a:r>
          </a:p>
        </p:txBody>
      </p:sp>
    </p:spTree>
    <p:extLst>
      <p:ext uri="{BB962C8B-B14F-4D97-AF65-F5344CB8AC3E}">
        <p14:creationId xmlns:p14="http://schemas.microsoft.com/office/powerpoint/2010/main" val="5948870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057400"/>
            <a:ext cx="6400800" cy="13716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Muguet buccal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Autofit/>
          </a:bodyPr>
          <a:lstStyle/>
          <a:p>
            <a:pPr algn="ctr"/>
            <a:r>
              <a:rPr lang="fr-FR" dirty="0"/>
              <a:t>Affections du nez, de la gorge et de la bouche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7543800" cy="4873752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fr-FR" sz="2600" dirty="0"/>
              <a:t>Les maladies du nez, de la gorge et de la bouche que nous couvrirons dans cette session sont les suivantes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Nez</a:t>
            </a:r>
          </a:p>
          <a:p>
            <a:pPr lvl="1" indent="-342900"/>
            <a:r>
              <a:rPr lang="fr-FR" sz="2000" dirty="0"/>
              <a:t>Écoulement du nez et éternuements</a:t>
            </a:r>
          </a:p>
          <a:p>
            <a:pPr lvl="1" indent="-342900"/>
            <a:r>
              <a:rPr lang="fr-FR" sz="2000" dirty="0"/>
              <a:t>Rhinite allergique</a:t>
            </a:r>
          </a:p>
          <a:p>
            <a:pPr lvl="1" indent="-342900"/>
            <a:r>
              <a:rPr lang="fr-FR" sz="2000" dirty="0"/>
              <a:t>Rhume et grippe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Bouche</a:t>
            </a:r>
          </a:p>
          <a:p>
            <a:pPr lvl="1" indent="-342900"/>
            <a:r>
              <a:rPr lang="fr-FR" sz="2000" dirty="0"/>
              <a:t>Lésions muqueuses dans la bouche</a:t>
            </a:r>
          </a:p>
          <a:p>
            <a:pPr lvl="1" indent="-342900"/>
            <a:r>
              <a:rPr lang="fr-FR" sz="2000" dirty="0"/>
              <a:t>Muguet buccal</a:t>
            </a:r>
          </a:p>
          <a:p>
            <a:pPr lvl="1" indent="-342900"/>
            <a:r>
              <a:rPr lang="fr-FR" sz="2000" dirty="0"/>
              <a:t>Herpès simple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400" dirty="0"/>
              <a:t>Gorge</a:t>
            </a:r>
          </a:p>
          <a:p>
            <a:pPr lvl="1" indent="-342900"/>
            <a:r>
              <a:rPr lang="fr-FR" sz="2000" dirty="0"/>
              <a:t>Mal de gorge</a:t>
            </a:r>
          </a:p>
          <a:p>
            <a:pPr lvl="1" indent="-342900"/>
            <a:r>
              <a:rPr lang="fr-FR" sz="2000" dirty="0"/>
              <a:t>Amygdalite</a:t>
            </a:r>
          </a:p>
          <a:p>
            <a:pPr>
              <a:buFont typeface="Arial" pitchFamily="34" charset="0"/>
              <a:buChar char="•"/>
            </a:pPr>
            <a:endParaRPr lang="fr-FR" sz="2800" dirty="0"/>
          </a:p>
          <a:p>
            <a:pPr>
              <a:buFont typeface="Arial" pitchFamily="34" charset="0"/>
              <a:buChar char="•"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0679719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Définition </a:t>
            </a:r>
            <a:r>
              <a:rPr lang="fr-FR"/>
              <a:t>et généralités</a:t>
            </a:r>
            <a:endParaRPr lang="fr-FR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696200" cy="5026152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fr-FR" dirty="0"/>
              <a:t>Le muguet buccal est une infection fongique (ou mycose) de la bouche associée à des taches blanches sur la langue et les joues.</a:t>
            </a:r>
            <a:endParaRPr lang="fr-FR" sz="2800" dirty="0"/>
          </a:p>
          <a:p>
            <a:endParaRPr lang="fr-FR" sz="3000" b="1" i="1" dirty="0"/>
          </a:p>
          <a:p>
            <a:r>
              <a:rPr lang="fr-FR" sz="3000" b="1" dirty="0"/>
              <a:t>Les facteurs de risque du muguet buccal incluent :</a:t>
            </a:r>
            <a:endParaRPr lang="fr-FR" sz="3000" dirty="0"/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Un déficit immunitaire, par exemple, infection VIH</a:t>
            </a:r>
            <a:r>
              <a:rPr lang="en-US" sz="2800" dirty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Le diabète sucré 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L’utilisation prolongée d’antibiotiques 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Causes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Le muguet buccal est causé par un champignon appelé </a:t>
            </a:r>
            <a:r>
              <a:rPr lang="fr-FR" i="1" dirty="0"/>
              <a:t>Candida albican</a:t>
            </a:r>
            <a:r>
              <a:rPr lang="en-US" i="1" dirty="0"/>
              <a:t>s</a:t>
            </a:r>
            <a:r>
              <a:rPr lang="fr-FR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Ce champignon est toujours présent dans notre corps et disponible en petite quantité. 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Il cause une maladie lorsque sa quantité augmente, par exemple, lors de déficit immunitaire ou à la suite de l’utilisation chronique d’antibiotiques).</a:t>
            </a:r>
          </a:p>
          <a:p>
            <a:pPr>
              <a:buFont typeface="Arial" pitchFamily="34" charset="0"/>
              <a:buChar char="•"/>
            </a:pPr>
            <a:endParaRPr lang="fr-FR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Signes et symptômes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4416552" cy="4572000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sz="3200" dirty="0"/>
              <a:t>Revêtement blanc sur la langue, les joues </a:t>
            </a:r>
          </a:p>
          <a:p>
            <a:pPr lvl="0">
              <a:buFont typeface="Arial" pitchFamily="34" charset="0"/>
              <a:buChar char="•"/>
            </a:pPr>
            <a:r>
              <a:rPr lang="fr-FR" sz="3200" dirty="0"/>
              <a:t>Bouche sèche </a:t>
            </a:r>
          </a:p>
          <a:p>
            <a:pPr lvl="0">
              <a:buFont typeface="Arial" pitchFamily="34" charset="0"/>
              <a:buChar char="•"/>
            </a:pPr>
            <a:r>
              <a:rPr lang="fr-FR" sz="3200" dirty="0"/>
              <a:t>Douleur lors de la déglutition</a:t>
            </a:r>
          </a:p>
          <a:p>
            <a:pPr>
              <a:buFont typeface="Arial" pitchFamily="34" charset="0"/>
              <a:buChar char="•"/>
            </a:pPr>
            <a:r>
              <a:rPr lang="fr-FR" sz="3200" dirty="0"/>
              <a:t>Fièvre</a:t>
            </a:r>
          </a:p>
        </p:txBody>
      </p:sp>
      <p:pic>
        <p:nvPicPr>
          <p:cNvPr id="5" name="Content Placeholder 4" descr="Severe oral candidiasis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3657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Mesures générales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dirty="0"/>
              <a:t>Améliorez l’hygiène buccale</a:t>
            </a:r>
            <a:r>
              <a:rPr lang="fr-FR" sz="3200" dirty="0"/>
              <a:t>. 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Évitez l’utilisation inutile d’antibiotiques à large spectre</a:t>
            </a:r>
            <a:r>
              <a:rPr lang="fr-FR" sz="3200" dirty="0"/>
              <a:t>.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Traitement médicamenteux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648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3200" b="1" dirty="0"/>
              <a:t>Suspension orale de Nystatine</a:t>
            </a:r>
            <a:endParaRPr lang="fr-FR" sz="3200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b="1" i="1" dirty="0"/>
          </a:p>
          <a:p>
            <a:pPr marL="0" indent="0"/>
            <a:r>
              <a:rPr lang="fr-FR" sz="2800" b="1" dirty="0"/>
              <a:t>Remarque :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/>
              <a:t>La suspension orale de nystatine doit être agitée avant d’en mesurer la dose. 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/>
              <a:t>La suspension orale de nystatine doit être maintenue dans la bouche pendant 10 minutes au moins avant de l’avaler.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331817"/>
              </p:ext>
            </p:extLst>
          </p:nvPr>
        </p:nvGraphicFramePr>
        <p:xfrm>
          <a:off x="1143000" y="2438400"/>
          <a:ext cx="60960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solidFill>
                            <a:schemeClr val="bg1"/>
                          </a:solidFill>
                        </a:rPr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solidFill>
                            <a:schemeClr val="bg1"/>
                          </a:solidFill>
                        </a:rPr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solidFill>
                            <a:schemeClr val="bg1"/>
                          </a:solidFill>
                        </a:rPr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noProof="0" dirty="0"/>
                        <a:t>Enfants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 dirty="0"/>
                        <a:t>100.000 unités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 dirty="0"/>
                        <a:t>4 fois par jour pendant 7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Directives d’orientation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fr-FR" sz="3200" dirty="0"/>
              <a:t>Orientez 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dirty="0"/>
              <a:t>Les patients qui ne réagissent pas à la suspension orale de nystatine</a:t>
            </a:r>
            <a:r>
              <a:rPr lang="fr-FR" sz="3200" dirty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Les patients qui ont mal lors de la déglutition</a:t>
            </a:r>
            <a:r>
              <a:rPr lang="fr-FR" sz="3200" dirty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Les patients infectés par le virus VIH, atteints de muguet buccal</a:t>
            </a:r>
            <a:r>
              <a:rPr lang="fr-FR" sz="3200" dirty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Les nourrissons de moins de 1 mois</a:t>
            </a:r>
            <a:r>
              <a:rPr lang="fr-FR" sz="3200" dirty="0"/>
              <a:t>.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00200"/>
            <a:ext cx="7391400" cy="20574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Herpès simple (boutons de fièvre)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Définition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L’herpès simple se manifeste par des toutes petites cloques dans la région des lèvres et des narines.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L’herpès simple est incurable et revient chaque fois que la température du corps augmente (fièvre), en raison du paludisme, du rhume, etc.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Les patients infectés par le virus VIH présentent souvent une forme sévère d’herpès simple.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Cause et mode </a:t>
            </a:r>
            <a:r>
              <a:rPr lang="fr-FR" dirty="0"/>
              <a:t>de t</a:t>
            </a:r>
            <a:r>
              <a:rPr lang="fr-FR" sz="4000" b="1" dirty="0"/>
              <a:t>ransmission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L’herpès simple est causé par un virus : le virus herpes simplex de type 1.</a:t>
            </a:r>
          </a:p>
          <a:p>
            <a:pPr marL="0" indent="0"/>
            <a:endParaRPr lang="fr-FR" sz="3200" i="1" dirty="0"/>
          </a:p>
          <a:p>
            <a:pPr marL="0" indent="0"/>
            <a:r>
              <a:rPr lang="fr-FR" sz="3200" b="1" dirty="0"/>
              <a:t>Mode de transmission :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Il se transmet par contact direct avec une personne infectée par ce virus, par exemple, les baisers.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 virus herpes simplex pénètre habituellement dans le corps par une lésion cutanée près ou à l’intérieur de la bouche.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Signes et symptômes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sz="2800" dirty="0"/>
              <a:t>Cloques dans la région de la bouche et du nez</a:t>
            </a:r>
            <a:r>
              <a:rPr lang="en-US" sz="2800" dirty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Fièvre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Mal de gorge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Sensation de picotement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0"/>
            <a:ext cx="7239000" cy="17526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Écoulement du nez et éternuements</a:t>
            </a:r>
            <a:endParaRPr lang="fr-FR" sz="40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Mesures générales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772400" cy="5135562"/>
          </a:xfrm>
        </p:spPr>
        <p:txBody>
          <a:bodyPr>
            <a:noAutofit/>
          </a:bodyPr>
          <a:lstStyle/>
          <a:p>
            <a:pPr marL="0" lvl="0" indent="0"/>
            <a:r>
              <a:rPr lang="fr-FR" sz="2800" b="1" dirty="0"/>
              <a:t>Soins :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Gardez propre la zone infectée.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Nettoyez les lésions avec un antiseptique, comme l’alcool chirurgical, pour qu’elles sèchent.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Veillez à ce que l’enfant ne touche pas la zone infectée afin d’éviter une infection bactérienne.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Utilisez de la vaseline en baume pour les lèvres pour maintenir les cloques hydratées.  </a:t>
            </a:r>
          </a:p>
          <a:p>
            <a:pPr marL="0" lvl="0" indent="0"/>
            <a:r>
              <a:rPr lang="fr-FR" sz="2800" b="1" dirty="0"/>
              <a:t>Prévention :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N’embrassez personne afin d’éviter la transmission à d’autres.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Traitement médicamenteux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L’herpès simple se guérit généralement sans traitement médicamenteux en 6 à 10 jours.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Les cas graves, surtout chez les patients immunodéprimés, peuvent nécessiter un traitement médicamenteux.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Directives d’orientation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fr-FR" sz="3200" dirty="0"/>
              <a:t>Orientez :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Les patients souffrant d’herpès simple grave vers un établissement de santé III ou IV.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Les patients infectés par le virus VIH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Les enfants âgés de moins de 1 an</a:t>
            </a:r>
            <a:endParaRPr lang="en-US" dirty="0"/>
          </a:p>
          <a:p>
            <a:pPr marL="0" lvl="0" indent="0"/>
            <a:endParaRPr lang="en-US" dirty="0"/>
          </a:p>
          <a:p>
            <a:br>
              <a:rPr lang="fr-FR" dirty="0"/>
            </a:br>
            <a:endParaRPr lang="fr-FR" sz="3200" b="1" cap="all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Évaluation du patient </a:t>
            </a:r>
            <a:r>
              <a:rPr lang="fr-FR" sz="4000" b="1" dirty="0"/>
              <a:t>– Bouche (1) 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82995703"/>
              </p:ext>
            </p:extLst>
          </p:nvPr>
        </p:nvGraphicFramePr>
        <p:xfrm>
          <a:off x="685800" y="1676400"/>
          <a:ext cx="7696200" cy="45506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2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3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0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Question à poser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Raison</a:t>
                      </a:r>
                      <a:endParaRPr lang="fr-FR" sz="1800" b="1" i="0" noProof="0" dirty="0">
                        <a:solidFill>
                          <a:srgbClr val="FF0000"/>
                        </a:solidFill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6016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600" noProof="0" dirty="0"/>
                        <a:t>De quelle couleur sont les lésions ?</a:t>
                      </a:r>
                      <a:endParaRPr lang="fr-FR" sz="16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noProof="0" dirty="0"/>
                        <a:t>Des taches sur la langue ou les joues peuvent indiquer la présence de muguet buccal.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i="1" noProof="0" dirty="0"/>
                        <a:t>On peut administrer de la nystatine en suspension orale ou en comprimés aux patients atteints de muguet buccal.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 lésions rouges indiquent une infection bactérienne ou virale</a:t>
                      </a:r>
                      <a:r>
                        <a:rPr lang="fr-FR" sz="16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patients présentant des lésions rouges peuvent être soulagés par des applications de glycérine boratée, ou de pénicilline V si l’on soupçonne une infection</a:t>
                      </a:r>
                      <a:r>
                        <a:rPr lang="fr-FR" sz="1600" i="1" noProof="0" dirty="0"/>
                        <a:t>. </a:t>
                      </a:r>
                      <a:endParaRPr lang="fr-FR" sz="1600" i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9383">
                <a:tc>
                  <a:txBody>
                    <a:bodyPr/>
                    <a:lstStyle/>
                    <a:p>
                      <a:pPr marL="342900" marR="0" indent="-3429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fr-FR" sz="16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patient a-t-il de la fièvre 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lésions buccales associées à une forte fièvre indiquerait une infection bactérienne</a:t>
                      </a:r>
                      <a:r>
                        <a:rPr lang="fr-FR" sz="1600" noProof="0" dirty="0"/>
                        <a:t>. </a:t>
                      </a:r>
                      <a:endParaRPr lang="fr-FR" sz="16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Évaluation du patient </a:t>
            </a:r>
            <a:r>
              <a:rPr lang="fr-FR" b="0" dirty="0"/>
              <a:t>(2)</a:t>
            </a:r>
            <a:r>
              <a:rPr lang="fr-FR" dirty="0"/>
              <a:t> </a:t>
            </a:r>
            <a:endParaRPr lang="fr-FR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84904972"/>
              </p:ext>
            </p:extLst>
          </p:nvPr>
        </p:nvGraphicFramePr>
        <p:xfrm>
          <a:off x="685800" y="1676400"/>
          <a:ext cx="7772400" cy="45485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88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33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Question à poser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Justification de la question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fr-FR" sz="16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Quels autres symptômes le patient présente-t-il 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lésions muqueuses dans la bouche associées à un écoulement nasal et une congestion nasale peuvent être causées par le rhume.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lésions muqueuses dans la bouche chez une personne présentant des éruptions cutanées semblables à celle du VIH et une perte de poids peuvent être causées par le muguet buccal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patients infectés par le VIH qui souffrent de lésions muqueuses dans la bouche doivent être orientés immédiatement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 traitement avez-vous suivi jusqu’à présent </a:t>
                      </a:r>
                      <a:r>
                        <a:rPr lang="fr-FR" sz="16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Permet de savoir le traitement suivi par le patient jusqu’à présent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à sélectionner les médicaments à administrer au patient</a:t>
                      </a:r>
                      <a:r>
                        <a:rPr lang="fr-FR" sz="16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 </a:t>
                      </a:r>
                      <a:endParaRPr lang="fr-FR" sz="16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0"/>
            <a:ext cx="7467600" cy="20574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Mal de gorge/amygdalite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/>
              <a:t>Mal de gorge : Définition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Le mal de gorge entraîne une douleur lors de la déglutition.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Les causes du mal de gorge incluent :</a:t>
            </a:r>
          </a:p>
          <a:p>
            <a:pPr marL="857250" lvl="1" indent="-457200"/>
            <a:r>
              <a:rPr lang="fr-FR" dirty="0"/>
              <a:t>L’infection par des virus</a:t>
            </a:r>
            <a:r>
              <a:rPr lang="fr-FR" sz="3200" dirty="0"/>
              <a:t> </a:t>
            </a:r>
          </a:p>
          <a:p>
            <a:pPr marL="857250" lvl="1" indent="-457200"/>
            <a:r>
              <a:rPr lang="fr-FR" dirty="0"/>
              <a:t>Les produits chimiques (comme la fumée de cigarette</a:t>
            </a:r>
            <a:r>
              <a:rPr lang="fr-FR" sz="3200" dirty="0"/>
              <a:t>)</a:t>
            </a:r>
          </a:p>
          <a:p>
            <a:pPr marL="857250" lvl="1" indent="-457200"/>
            <a:r>
              <a:rPr lang="fr-FR" dirty="0"/>
              <a:t>Les blessures (comme après avoir avalé une arête de poisson</a:t>
            </a:r>
            <a:r>
              <a:rPr lang="fr-FR" sz="3200" dirty="0"/>
              <a:t>) </a:t>
            </a:r>
          </a:p>
          <a:p>
            <a:pPr marL="857250" lvl="1" indent="-457200"/>
            <a:r>
              <a:rPr lang="fr-FR" dirty="0"/>
              <a:t>L’allergie ou la sécrétion rétro-nasale</a:t>
            </a:r>
            <a:endParaRPr lang="fr-FR" sz="2400" dirty="0"/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fr-FR" b="1" dirty="0"/>
              <a:t>Mal de gorge : Prise en charge et 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Prise en charge</a:t>
            </a:r>
          </a:p>
          <a:p>
            <a:pPr marL="857250" lvl="1" indent="-457200"/>
            <a:r>
              <a:rPr lang="fr-FR" sz="1900" dirty="0"/>
              <a:t>Sucez des pastilles (par exemple, Strepsils).</a:t>
            </a:r>
          </a:p>
          <a:p>
            <a:pPr marL="857250" lvl="1" indent="-457200"/>
            <a:r>
              <a:rPr lang="fr-FR" sz="1900" dirty="0"/>
              <a:t>Gargarisez-vous avec de l’eau tiède salée. </a:t>
            </a:r>
          </a:p>
          <a:p>
            <a:pPr marL="857250" lvl="1" indent="-457200"/>
            <a:r>
              <a:rPr lang="fr-FR" sz="2100" dirty="0"/>
              <a:t>Prenez des antalgiques (par exemple, ibuprofène ou paracétamol).</a:t>
            </a:r>
          </a:p>
          <a:p>
            <a:pPr marL="857250" lvl="1" indent="-457200"/>
            <a:r>
              <a:rPr lang="fr-FR" sz="2100" dirty="0"/>
              <a:t>Buvez beaucoup de liquides.</a:t>
            </a:r>
          </a:p>
          <a:p>
            <a:pPr marL="857250" lvl="1" indent="-457200"/>
            <a:r>
              <a:rPr lang="fr-FR" sz="2100" dirty="0"/>
              <a:t>Reposez-vous.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Raisons pour orienter le patient</a:t>
            </a:r>
          </a:p>
          <a:p>
            <a:pPr marL="857250" lvl="1" indent="-457200"/>
            <a:r>
              <a:rPr lang="fr-FR" sz="2100" dirty="0"/>
              <a:t>Un mal de gorge intense accompagné de toux et si la douleur intense causée par la déglutition fait saliver le patient.</a:t>
            </a:r>
            <a:r>
              <a:rPr lang="fr-FR" sz="1900" dirty="0"/>
              <a:t>  </a:t>
            </a:r>
          </a:p>
          <a:p>
            <a:pPr marL="857250" lvl="1" indent="-457200"/>
            <a:r>
              <a:rPr lang="fr-FR" sz="2100" dirty="0"/>
              <a:t>Une fièvre persistante de plus de 38 °C (thermomètre de la clinique).</a:t>
            </a:r>
          </a:p>
          <a:p>
            <a:pPr marL="857250" lvl="1" indent="-457200"/>
            <a:r>
              <a:rPr lang="fr-FR" sz="2100" dirty="0"/>
              <a:t>Des maux de tête, douleurs abdominales ou vomissements associés au mal de gorge. </a:t>
            </a:r>
          </a:p>
          <a:p>
            <a:pPr marL="857250" lvl="1" indent="-457200"/>
            <a:r>
              <a:rPr lang="fr-FR" sz="1900" dirty="0"/>
              <a:t>Une respiration difficile.</a:t>
            </a:r>
          </a:p>
          <a:p>
            <a:pPr marL="857250" lvl="1" indent="-457200"/>
            <a:r>
              <a:rPr lang="fr-FR" sz="2100" dirty="0"/>
              <a:t>Des signes de déshydratation (bouche sèche, yeux enfoncés, grande faiblesse et/ou diminution du débit urinaire).</a:t>
            </a:r>
          </a:p>
          <a:p>
            <a:pPr lvl="1">
              <a:buFont typeface="Arial" pitchFamily="34" charset="0"/>
              <a:buChar char="•"/>
            </a:pPr>
            <a:endParaRPr lang="fr-FR" sz="1900" dirty="0"/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0302772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Amygdalite : Définition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L’amygdalite est une inflammation des amygdales (dans la gorge).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plupart des cas d’amygdalite sont causés par des infections virales, même si un petit pourcentage est d’origine bactérienne.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L’amygdalite est plus courante chez les enfants. 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159571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Signes et symptômes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3962400" cy="4724400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dirty="0"/>
              <a:t>Douleur lors de la déglutition</a:t>
            </a:r>
            <a:r>
              <a:rPr lang="en-US" dirty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Fièvre supérieure à 39,5 °C</a:t>
            </a:r>
            <a:r>
              <a:rPr lang="fr-FR" b="1" dirty="0">
                <a:solidFill>
                  <a:srgbClr val="FF0000"/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Mal de tête  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Vomissements 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Gonflement des ganglions lymphatiques</a:t>
            </a:r>
          </a:p>
          <a:p>
            <a:pPr lvl="0">
              <a:buFont typeface="Arial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Écoulement/infection des amygdales</a:t>
            </a:r>
          </a:p>
          <a:p>
            <a:pPr>
              <a:buFont typeface="Arial" pitchFamily="34" charset="0"/>
              <a:buChar char="•"/>
            </a:pPr>
            <a:endParaRPr lang="fr-FR" sz="3000" dirty="0"/>
          </a:p>
        </p:txBody>
      </p:sp>
      <p:pic>
        <p:nvPicPr>
          <p:cNvPr id="5" name="Content Placeholder 4" descr="tonsilitis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3886199" cy="411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752400" y="5853651"/>
            <a:ext cx="3339312" cy="302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5000"/>
              </a:lnSpc>
              <a:spcAft>
                <a:spcPts val="1000"/>
              </a:spcAft>
            </a:pPr>
            <a:r>
              <a:rPr lang="fr-FR" sz="1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 d’un enfant atteint d’amygdalite</a:t>
            </a:r>
            <a:endParaRPr lang="fr-FR" sz="14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Définition et généralités</a:t>
            </a:r>
            <a:endParaRPr lang="fr-FR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/>
              <a:t>Un écoulement nasal clair et des éternuements sont deux des symptômes courants manifestés chez les enfants comme chez les adultes.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La majorité des personnes responsables d’enfants (les mères) disent généralement que leurs enfants ont une grippe chronique.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Un écoulement nasal clair et des éternuements sont fréquemment associés aux : </a:t>
            </a:r>
          </a:p>
          <a:p>
            <a:pPr lvl="1"/>
            <a:r>
              <a:rPr lang="fr-FR" sz="2400" dirty="0"/>
              <a:t>Rhumes </a:t>
            </a:r>
          </a:p>
          <a:p>
            <a:pPr lvl="1"/>
            <a:r>
              <a:rPr lang="fr-FR" sz="2400" dirty="0"/>
              <a:t>Rhinites allergiques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/>
              <a:t>Ces deux affections touchent davantage les enfants que les adultes.</a:t>
            </a:r>
          </a:p>
          <a:p>
            <a:pPr>
              <a:buFont typeface="Arial" pitchFamily="34" charset="0"/>
              <a:buChar char="•"/>
            </a:pPr>
            <a:endParaRPr lang="fr-FR" sz="2800" dirty="0"/>
          </a:p>
          <a:p>
            <a:pPr>
              <a:buFont typeface="Arial" pitchFamily="34" charset="0"/>
              <a:buChar char="•"/>
            </a:pPr>
            <a:endParaRPr lang="fr-FR" sz="28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Mesures générales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924800" cy="4873752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dirty="0"/>
              <a:t>Encouragez le patient à boire beaucoup de liquides, comme du jus de fruit de la passion.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Conseillez au patient de s’aliter jusqu’à ce que les symptômes diminuent.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Conseillez au patient de consommer des aliments semi-solides, comme du porridge, qui peut s’avaler facilement.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Conseillez au patient de se rincer la bouche avec de l’eau tiède, salée.</a:t>
            </a:r>
          </a:p>
          <a:p>
            <a:pPr>
              <a:buFont typeface="Arial" pitchFamily="34" charset="0"/>
              <a:buChar char="•"/>
            </a:pPr>
            <a:endParaRPr lang="fr-FR" sz="3200" dirty="0"/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/>
              <a:t>Traitement médicamenteux – antalgiques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/>
              <a:t>Recommandés pour soulager la douleur</a:t>
            </a:r>
          </a:p>
          <a:p>
            <a:pPr>
              <a:buFont typeface="Arial" pitchFamily="34" charset="0"/>
              <a:buChar char="•"/>
            </a:pPr>
            <a:endParaRPr lang="fr-FR" sz="1000" b="1" i="1" dirty="0"/>
          </a:p>
          <a:p>
            <a:pPr>
              <a:buFont typeface="Arial" pitchFamily="34" charset="0"/>
              <a:buChar char="•"/>
            </a:pPr>
            <a:r>
              <a:rPr lang="fr-FR" sz="2400" b="1" dirty="0"/>
              <a:t>Paracétamol</a:t>
            </a:r>
          </a:p>
          <a:p>
            <a:pPr>
              <a:buFont typeface="Arial" pitchFamily="34" charset="0"/>
              <a:buChar char="•"/>
            </a:pPr>
            <a:endParaRPr lang="fr-FR" b="1" i="1" dirty="0"/>
          </a:p>
          <a:p>
            <a:endParaRPr lang="fr-FR" b="1" i="1" dirty="0"/>
          </a:p>
          <a:p>
            <a:endParaRPr lang="fr-FR" b="1" i="1" dirty="0"/>
          </a:p>
          <a:p>
            <a:pPr>
              <a:buFont typeface="Arial" pitchFamily="34" charset="0"/>
              <a:buChar char="•"/>
            </a:pPr>
            <a:r>
              <a:rPr lang="fr-FR" sz="2400" b="1" dirty="0"/>
              <a:t>Ibuprofène</a:t>
            </a:r>
            <a:endParaRPr lang="fr-FR" sz="2400" dirty="0"/>
          </a:p>
          <a:p>
            <a:pPr>
              <a:buNone/>
            </a:pPr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432777"/>
              </p:ext>
            </p:extLst>
          </p:nvPr>
        </p:nvGraphicFramePr>
        <p:xfrm>
          <a:off x="1676400" y="2667000"/>
          <a:ext cx="6705602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8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600" b="0" i="0" noProof="0" dirty="0">
                          <a:solidFill>
                            <a:schemeClr val="tx1"/>
                          </a:solidFill>
                        </a:rPr>
                        <a:t>6-12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500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3 fois par jour pendant 3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600" b="0" i="0" noProof="0" dirty="0">
                          <a:solidFill>
                            <a:schemeClr val="tx1"/>
                          </a:solidFill>
                        </a:rPr>
                        <a:t>2-5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250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3 fois par jour pendant 3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0" i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mois-1 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125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3 fois par jour pendant 3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765467"/>
              </p:ext>
            </p:extLst>
          </p:nvPr>
        </p:nvGraphicFramePr>
        <p:xfrm>
          <a:off x="1752598" y="4953000"/>
          <a:ext cx="6705602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600" b="0" i="0" noProof="0" dirty="0">
                          <a:solidFill>
                            <a:schemeClr val="tx1"/>
                          </a:solidFill>
                        </a:rPr>
                        <a:t>6-12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200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3 fois par jour pendant 3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600" b="0" i="0" noProof="0" dirty="0">
                          <a:solidFill>
                            <a:schemeClr val="tx1"/>
                          </a:solidFill>
                        </a:rPr>
                        <a:t>1-5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100 mg (1/2 comprimé)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3 fois par jour pendant 3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46055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Traitement médicamenteux – antibiotiques</a:t>
            </a:r>
            <a:endParaRPr lang="fr-FR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1600" dirty="0"/>
              <a:t>Recommandés dans les cas où l’on soupçonne une infection bactérienne (par exemple, une fièvre dépassant 39,5 °C et un écoulement provenant des amygdales</a:t>
            </a:r>
            <a:r>
              <a:rPr lang="en-US" sz="1600" dirty="0"/>
              <a:t> </a:t>
            </a:r>
            <a:r>
              <a:rPr lang="fr-FR" sz="1600" dirty="0"/>
              <a:t>).</a:t>
            </a:r>
          </a:p>
          <a:p>
            <a:pPr>
              <a:buFont typeface="Arial" pitchFamily="34" charset="0"/>
              <a:buChar char="•"/>
            </a:pPr>
            <a:endParaRPr lang="fr-FR" sz="1000" b="1" i="1" dirty="0"/>
          </a:p>
          <a:p>
            <a:pPr>
              <a:buFont typeface="Arial" pitchFamily="34" charset="0"/>
              <a:buChar char="•"/>
            </a:pPr>
            <a:r>
              <a:rPr lang="fr-FR" sz="2400" b="1" dirty="0"/>
              <a:t>Pénicilline V</a:t>
            </a:r>
          </a:p>
          <a:p>
            <a:pPr>
              <a:buFont typeface="Arial" pitchFamily="34" charset="0"/>
              <a:buChar char="•"/>
            </a:pPr>
            <a:endParaRPr lang="fr-FR" b="1" i="1" dirty="0"/>
          </a:p>
          <a:p>
            <a:endParaRPr lang="fr-FR" b="1" i="1" dirty="0"/>
          </a:p>
          <a:p>
            <a:pPr>
              <a:spcBef>
                <a:spcPts val="1800"/>
              </a:spcBef>
              <a:buFont typeface="Arial" pitchFamily="34" charset="0"/>
              <a:buChar char="•"/>
            </a:pPr>
            <a:r>
              <a:rPr lang="fr-FR" sz="2400" b="1" i="1" dirty="0"/>
              <a:t>Amoxicilline</a:t>
            </a:r>
            <a:endParaRPr lang="fr-FR" sz="2400" dirty="0"/>
          </a:p>
          <a:p>
            <a:pPr>
              <a:buNone/>
            </a:pPr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382316"/>
              </p:ext>
            </p:extLst>
          </p:nvPr>
        </p:nvGraphicFramePr>
        <p:xfrm>
          <a:off x="1658005" y="2823369"/>
          <a:ext cx="6705602" cy="125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4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600" b="0" i="0" noProof="0" dirty="0">
                          <a:solidFill>
                            <a:schemeClr val="tx1"/>
                          </a:solidFill>
                        </a:rPr>
                        <a:t>6-12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250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4 fois par jour pendant 10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600" b="0" i="0" noProof="0" dirty="0">
                          <a:solidFill>
                            <a:schemeClr val="tx1"/>
                          </a:solidFill>
                        </a:rPr>
                        <a:t>2-5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125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4 fois par jour pendant 10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26921"/>
              </p:ext>
            </p:extLst>
          </p:nvPr>
        </p:nvGraphicFramePr>
        <p:xfrm>
          <a:off x="1752598" y="4800600"/>
          <a:ext cx="6705602" cy="125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600" b="0" i="0" noProof="0" dirty="0">
                          <a:solidFill>
                            <a:schemeClr val="tx1"/>
                          </a:solidFill>
                        </a:rPr>
                        <a:t>6-12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250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3 fois par jour pendant 10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600" b="0" i="0" noProof="0" dirty="0">
                          <a:solidFill>
                            <a:schemeClr val="tx1"/>
                          </a:solidFill>
                        </a:rPr>
                        <a:t>1-5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125 mg (5 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3 fois par jour pendant 10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2701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Exercice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Mal de gorge ou amygdalite ?</a:t>
            </a:r>
          </a:p>
        </p:txBody>
      </p:sp>
    </p:spTree>
    <p:extLst>
      <p:ext uri="{BB962C8B-B14F-4D97-AF65-F5344CB8AC3E}">
        <p14:creationId xmlns:p14="http://schemas.microsoft.com/office/powerpoint/2010/main" val="16168552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Directives d’orientation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fr-FR" sz="3200" dirty="0"/>
              <a:t>Orientez :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Les patients qui ne réagissent pas au traitement.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Les patients qui ont une forte fièvre.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Les patients qui se plaignent d’avoir du mal à déglutir ou à ouvrir la bouche.</a:t>
            </a:r>
          </a:p>
          <a:p>
            <a:pPr lvl="0">
              <a:buFont typeface="Arial" pitchFamily="34" charset="0"/>
              <a:buChar char="•"/>
            </a:pPr>
            <a:r>
              <a:rPr lang="fr-FR" sz="2800" dirty="0"/>
              <a:t>Les patients souffrant d’une douleur intense et ayant la voix enrouée.</a:t>
            </a:r>
          </a:p>
          <a:p>
            <a:pPr>
              <a:buFont typeface="Arial" pitchFamily="34" charset="0"/>
              <a:buChar char="•"/>
            </a:pPr>
            <a:endParaRPr lang="fr-FR" sz="2800" dirty="0"/>
          </a:p>
          <a:p>
            <a:pPr>
              <a:buFont typeface="Arial" pitchFamily="34" charset="0"/>
              <a:buChar char="•"/>
            </a:pPr>
            <a:endParaRPr lang="fr-FR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52600"/>
            <a:ext cx="7086600" cy="1905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La </a:t>
            </a:r>
            <a:r>
              <a:rPr lang="fr-FR" sz="4000" b="1" dirty="0"/>
              <a:t>Rhinite allergique</a:t>
            </a:r>
            <a:r>
              <a:rPr lang="en-US" sz="4000" b="1" dirty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Définition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La rhinite allergique est une maladie inflammatoire chronique du nez caractérisée par des éternuements et un écoulement nasal</a:t>
            </a:r>
            <a:r>
              <a:rPr lang="en-US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Elle est plus courante chez les personnes ayant des antécédents d’allergies, comme l’asthme et l’eczéma</a:t>
            </a:r>
            <a:r>
              <a:rPr lang="en-US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La rhinite allergique est plus fréquente chez les enfants que les adultes</a:t>
            </a:r>
            <a:r>
              <a:rPr lang="en-US" dirty="0"/>
              <a:t>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Signes et symptômes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772400" cy="4648200"/>
          </a:xfrm>
        </p:spPr>
        <p:txBody>
          <a:bodyPr>
            <a:no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Éternuement en salves, surtout le matin </a:t>
            </a:r>
            <a:endParaRPr lang="en-US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Narines bouchées</a:t>
            </a:r>
            <a:endParaRPr lang="en-US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Écoulement nasal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Écoulement rétro-nasal de mucus dans la gorge</a:t>
            </a:r>
            <a:r>
              <a:rPr lang="en-US" sz="2800" dirty="0"/>
              <a:t>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Toux </a:t>
            </a:r>
            <a:endParaRPr lang="en-US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Démangeaison du nez </a:t>
            </a:r>
            <a:endParaRPr lang="en-US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Démangeaison des yeux </a:t>
            </a:r>
            <a:endParaRPr lang="en-US" sz="28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800" dirty="0"/>
              <a:t>Démangeaison de l’oreille 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Picotement de la gorge</a:t>
            </a:r>
            <a:r>
              <a:rPr lang="en-US" sz="2800" dirty="0"/>
              <a:t> </a:t>
            </a:r>
            <a:r>
              <a:rPr lang="fr-FR" sz="2800" dirty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Causes de la rhinite allergique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848600" cy="4949952"/>
          </a:xfrm>
        </p:spPr>
        <p:txBody>
          <a:bodyPr>
            <a:noAutofit/>
          </a:bodyPr>
          <a:lstStyle/>
          <a:p>
            <a:pPr marL="0" indent="0"/>
            <a:r>
              <a:rPr lang="fr-FR" sz="2800" dirty="0"/>
              <a:t>Les patients peuvent manifester des symptômes après avoir été exposés à l’une des substances suivantes :</a:t>
            </a:r>
          </a:p>
          <a:p>
            <a:pPr lvl="2"/>
            <a:r>
              <a:rPr lang="fr-FR" sz="2800" dirty="0"/>
              <a:t>Poussière</a:t>
            </a:r>
          </a:p>
          <a:p>
            <a:pPr lvl="2"/>
            <a:r>
              <a:rPr lang="fr-FR" sz="2800" dirty="0"/>
              <a:t>Air froid pendant la saison des pluies </a:t>
            </a:r>
          </a:p>
          <a:p>
            <a:pPr lvl="2"/>
            <a:r>
              <a:rPr lang="fr-FR" sz="2800" dirty="0"/>
              <a:t>Fumée du tabac </a:t>
            </a:r>
          </a:p>
          <a:p>
            <a:pPr lvl="2"/>
            <a:r>
              <a:rPr lang="fr-FR" sz="2800" dirty="0"/>
              <a:t>Parfums </a:t>
            </a:r>
          </a:p>
          <a:p>
            <a:pPr lvl="2"/>
            <a:r>
              <a:rPr lang="fr-FR" sz="2800" dirty="0"/>
              <a:t>Peinture à l’huile </a:t>
            </a:r>
          </a:p>
          <a:p>
            <a:pPr lvl="2"/>
            <a:r>
              <a:rPr lang="fr-FR" sz="2800" dirty="0"/>
              <a:t>Aérosols d’insecticide (Doom)</a:t>
            </a:r>
          </a:p>
          <a:p>
            <a:pPr lvl="2"/>
            <a:r>
              <a:rPr lang="fr-FR" sz="2800" dirty="0"/>
              <a:t>Cafards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2814</TotalTime>
  <Words>2681</Words>
  <Application>Microsoft Office PowerPoint</Application>
  <PresentationFormat>On-screen Show (4:3)</PresentationFormat>
  <Paragraphs>417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Arial</vt:lpstr>
      <vt:lpstr>Calibri</vt:lpstr>
      <vt:lpstr>Cambria</vt:lpstr>
      <vt:lpstr>Courier New</vt:lpstr>
      <vt:lpstr>Wingdings</vt:lpstr>
      <vt:lpstr>Office Theme</vt:lpstr>
      <vt:lpstr>Formation pour les dépôts de vente de médicaments accrédités Ouganda</vt:lpstr>
      <vt:lpstr>Objectifs</vt:lpstr>
      <vt:lpstr>Affections du nez, de la gorge et de la bouche</vt:lpstr>
      <vt:lpstr>Écoulement du nez et éternuements</vt:lpstr>
      <vt:lpstr>Définition et généralités</vt:lpstr>
      <vt:lpstr>La Rhinite allergique </vt:lpstr>
      <vt:lpstr>Définition</vt:lpstr>
      <vt:lpstr>Signes et symptômes </vt:lpstr>
      <vt:lpstr>Causes de la rhinite allergique</vt:lpstr>
      <vt:lpstr>Mesures générales (1) </vt:lpstr>
      <vt:lpstr>Mesures générales (2)</vt:lpstr>
      <vt:lpstr>Traitement médicamenteux pour la rhinite allergique</vt:lpstr>
      <vt:lpstr>Directives d’orientation</vt:lpstr>
      <vt:lpstr>Le rhume</vt:lpstr>
      <vt:lpstr>Définition et généralités</vt:lpstr>
      <vt:lpstr>Signes et symptômes </vt:lpstr>
      <vt:lpstr>Mesures générales</vt:lpstr>
      <vt:lpstr>Traitement pour le rhume</vt:lpstr>
      <vt:lpstr>Médicaments pour le rhume </vt:lpstr>
      <vt:lpstr>Actions des ingrédients des médicaments pour le rhume</vt:lpstr>
      <vt:lpstr>Noms des médicaments pour le rhume</vt:lpstr>
      <vt:lpstr>Directives d’orientation</vt:lpstr>
      <vt:lpstr>Évaluation du patient – Nez (1)</vt:lpstr>
      <vt:lpstr>Évaluation du patient (2)</vt:lpstr>
      <vt:lpstr>Exercice 1</vt:lpstr>
      <vt:lpstr>Lésions muqueuses dans la bouche</vt:lpstr>
      <vt:lpstr>Définition et généralités</vt:lpstr>
      <vt:lpstr>Exercice 2</vt:lpstr>
      <vt:lpstr>Muguet buccal </vt:lpstr>
      <vt:lpstr>Définition et généralités</vt:lpstr>
      <vt:lpstr>Causes </vt:lpstr>
      <vt:lpstr>Signes et symptômes </vt:lpstr>
      <vt:lpstr>Mesures générales </vt:lpstr>
      <vt:lpstr>Traitement médicamenteux </vt:lpstr>
      <vt:lpstr>Directives d’orientation</vt:lpstr>
      <vt:lpstr>Herpès simple (boutons de fièvre)</vt:lpstr>
      <vt:lpstr>Définition et généralités</vt:lpstr>
      <vt:lpstr>Cause et mode de transmission </vt:lpstr>
      <vt:lpstr>Signes et symptômes </vt:lpstr>
      <vt:lpstr>Mesures générales</vt:lpstr>
      <vt:lpstr>Traitement médicamenteux</vt:lpstr>
      <vt:lpstr>Directives d’orientation</vt:lpstr>
      <vt:lpstr>Évaluation du patient – Bouche (1)  </vt:lpstr>
      <vt:lpstr>Évaluation du patient (2) </vt:lpstr>
      <vt:lpstr>Mal de gorge/amygdalite </vt:lpstr>
      <vt:lpstr>Mal de gorge : Définition et généralités</vt:lpstr>
      <vt:lpstr>Mal de gorge : Prise en charge et orientation</vt:lpstr>
      <vt:lpstr>Amygdalite : Définition et généralités</vt:lpstr>
      <vt:lpstr>Signes et symptômes </vt:lpstr>
      <vt:lpstr>Mesures générales</vt:lpstr>
      <vt:lpstr>Traitement médicamenteux – antalgiques</vt:lpstr>
      <vt:lpstr>Traitement médicamenteux – antibiotiques</vt:lpstr>
      <vt:lpstr>Exercice 3</vt:lpstr>
      <vt:lpstr>Directives d’orientation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217</cp:revision>
  <dcterms:created xsi:type="dcterms:W3CDTF">2011-09-08T16:26:48Z</dcterms:created>
  <dcterms:modified xsi:type="dcterms:W3CDTF">2019-05-16T16:30:28Z</dcterms:modified>
</cp:coreProperties>
</file>