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273" r:id="rId4"/>
    <p:sldId id="320" r:id="rId5"/>
    <p:sldId id="335" r:id="rId6"/>
    <p:sldId id="260" r:id="rId7"/>
    <p:sldId id="261" r:id="rId8"/>
    <p:sldId id="375" r:id="rId9"/>
    <p:sldId id="352" r:id="rId10"/>
    <p:sldId id="374" r:id="rId11"/>
    <p:sldId id="376" r:id="rId12"/>
    <p:sldId id="381" r:id="rId13"/>
    <p:sldId id="359" r:id="rId14"/>
    <p:sldId id="360" r:id="rId15"/>
    <p:sldId id="263" r:id="rId16"/>
    <p:sldId id="321" r:id="rId17"/>
    <p:sldId id="372" r:id="rId18"/>
    <p:sldId id="377" r:id="rId19"/>
    <p:sldId id="349" r:id="rId20"/>
    <p:sldId id="380" r:id="rId21"/>
    <p:sldId id="378" r:id="rId22"/>
    <p:sldId id="379" r:id="rId23"/>
    <p:sldId id="356" r:id="rId24"/>
    <p:sldId id="382" r:id="rId25"/>
    <p:sldId id="272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4" clrIdx="0"/>
  <p:cmAuthor id="7" name="Fabienne Boulongne-Collier" initials="FB [7]" lastIdx="1" clrIdx="7"/>
  <p:cmAuthor id="1" name="Fabienne Boulongne-Collier" initials="FB" lastIdx="1" clrIdx="1"/>
  <p:cmAuthor id="8" name="Fabienne Boulongne-Collier" initials="FB [8]" lastIdx="1" clrIdx="8"/>
  <p:cmAuthor id="2" name="Fabienne Boulongne-Collier" initials="FB [2]" lastIdx="1" clrIdx="2"/>
  <p:cmAuthor id="9" name="Fabienne Boulongne-Collier" initials="FB [9]" lastIdx="1" clrIdx="9"/>
  <p:cmAuthor id="3" name="Fabienne Boulongne-Collier" initials="FB [3]" lastIdx="1" clrIdx="3"/>
  <p:cmAuthor id="4" name="Fabienne Boulongne-Collier" initials="FB [4]" lastIdx="1" clrIdx="4"/>
  <p:cmAuthor id="5" name="Fabienne Boulongne-Collier" initials="FB [5]" lastIdx="1" clrIdx="5"/>
  <p:cmAuthor id="6" name="Fabienne Boulongne-Collier" initials="FB [6]" lastIdx="1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 autoAdjust="0"/>
    <p:restoredTop sz="94181" autoAdjust="0"/>
  </p:normalViewPr>
  <p:slideViewPr>
    <p:cSldViewPr>
      <p:cViewPr varScale="1">
        <p:scale>
          <a:sx n="107" d="100"/>
          <a:sy n="107" d="100"/>
        </p:scale>
        <p:origin x="133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2416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noProof="0" dirty="0"/>
              <a:t>Décès chez les nouveau-nés</a:t>
            </a:r>
          </a:p>
        </c:rich>
      </c:tx>
      <c:layout>
        <c:manualLayout>
          <c:xMode val="edge"/>
          <c:yMode val="edge"/>
          <c:x val="0.51566091954022997"/>
          <c:y val="8.333333333333349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Newborn Deaths 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24Hours</c:v>
                </c:pt>
                <c:pt idx="1">
                  <c:v>6days</c:v>
                </c:pt>
                <c:pt idx="2">
                  <c:v>3weeks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EE-4086-9B66-ACDAAFB267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overlay val="0"/>
      <c:txPr>
        <a:bodyPr/>
        <a:lstStyle/>
        <a:p>
          <a:pPr>
            <a:defRPr lang="fr-FR" noProof="0"/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12A5E5E-B995-4CE4-8D8A-D2D3E5BC8E1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39A8E1F-3D19-4551-B010-509CB21C49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039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16/05/2019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34272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r>
              <a:rPr lang="en-US" i="1" dirty="0"/>
              <a:t>Uganda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Seller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962400"/>
            <a:ext cx="3779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fr-FR" dirty="0"/>
              <a:t>Formation pour les dépôts de vente de médicaments accrédités</a:t>
            </a:r>
            <a:br>
              <a:rPr lang="fr-FR" dirty="0"/>
            </a:br>
            <a:r>
              <a:rPr lang="fr-FR" i="1" dirty="0"/>
              <a:t>Ouganda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371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r-FR" sz="3400" dirty="0"/>
              <a:t>Module 3 : Session 18</a:t>
            </a:r>
          </a:p>
          <a:p>
            <a:pPr algn="ctr"/>
            <a:r>
              <a:rPr lang="fr-FR" sz="3400" dirty="0"/>
              <a:t>Soins généraux pour les femmes enceintes et les nouveau-nés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191000"/>
            <a:ext cx="2819400" cy="20908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66" y="5550840"/>
            <a:ext cx="1221649" cy="995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867400"/>
            <a:ext cx="1753498" cy="4975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(</a:t>
            </a:r>
            <a:r>
              <a:rPr lang="fr-FR" dirty="0"/>
              <a:t>Expliquer à la femme enceinte ce qu’elle peut attendre de ses visites prénatales, suite)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Conseils généraux sur la façon de rester en bonne santé pendant la grossesse et d’avoir un accouchement sans risque </a:t>
            </a:r>
            <a:r>
              <a:rPr lang="en-US" dirty="0"/>
              <a:t>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Une alimentation </a:t>
            </a:r>
            <a:r>
              <a:rPr lang="fr-FR" sz="2800" dirty="0"/>
              <a:t>saine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</a:t>
            </a:r>
            <a:r>
              <a:rPr lang="fr-FR" sz="2800" dirty="0"/>
              <a:t>Se reposer et dormir suffisamment</a:t>
            </a:r>
            <a:endParaRPr lang="en-US" sz="28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</a:t>
            </a:r>
            <a:r>
              <a:rPr lang="fr-FR" sz="2800" dirty="0"/>
              <a:t>Prévention du paludisme</a:t>
            </a:r>
            <a:endParaRPr lang="en-US" sz="28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</a:t>
            </a:r>
            <a:r>
              <a:rPr lang="fr-FR" sz="2800" dirty="0"/>
              <a:t>Recherche de soins en cas de signes d’alerte</a:t>
            </a:r>
            <a:endParaRPr lang="en-US" sz="2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Conseils sur les soins du nouveau-né</a:t>
            </a:r>
            <a:r>
              <a:rPr lang="en-US" dirty="0"/>
              <a:t>.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Rôle du DVMA dans les soins prénatals </a:t>
            </a:r>
            <a:r>
              <a:rPr lang="en-US" dirty="0"/>
              <a:t>(3)</a:t>
            </a:r>
          </a:p>
        </p:txBody>
      </p:sp>
    </p:spTree>
    <p:extLst>
      <p:ext uri="{BB962C8B-B14F-4D97-AF65-F5344CB8AC3E}">
        <p14:creationId xmlns:p14="http://schemas.microsoft.com/office/powerpoint/2010/main" val="734046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Rôle du DVMA dans les soins prénatals </a:t>
            </a:r>
            <a:r>
              <a:rPr lang="en-US" dirty="0"/>
              <a:t>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458200" cy="4876800"/>
          </a:xfrm>
        </p:spPr>
        <p:txBody>
          <a:bodyPr>
            <a:normAutofit/>
          </a:bodyPr>
          <a:lstStyle/>
          <a:p>
            <a:pPr marL="571500" indent="-514350">
              <a:buClrTx/>
              <a:buFont typeface="+mj-lt"/>
              <a:buAutoNum type="arabicPeriod" startAt="3"/>
            </a:pPr>
            <a:r>
              <a:rPr lang="fr-FR" dirty="0"/>
              <a:t>Conseils sur la façon de prendre en charge les troubles mineurs pendant la grossesse.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956336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Expliquer à une femme enceinte en quoi consisteront les visites prénatales.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3113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01000" cy="1219200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/>
              <a:t>Prise en charge des troubles mineurs pendant la grossesse (1)</a:t>
            </a:r>
            <a:endParaRPr lang="fr-FR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53747633"/>
              </p:ext>
            </p:extLst>
          </p:nvPr>
        </p:nvGraphicFramePr>
        <p:xfrm>
          <a:off x="685800" y="1505866"/>
          <a:ext cx="7924800" cy="51063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5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9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07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b="1" noProof="0" dirty="0"/>
                        <a:t>Problème </a:t>
                      </a:r>
                      <a:endParaRPr lang="fr-FR" sz="2000" b="1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b="1" noProof="0" dirty="0"/>
                        <a:t>Mesure</a:t>
                      </a:r>
                      <a:endParaRPr lang="fr-FR" sz="2000" b="1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8016">
                <a:tc>
                  <a:txBody>
                    <a:bodyPr/>
                    <a:lstStyle/>
                    <a:p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Nausée matinale 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(vomissements qui se manifestent pendant le premier trimestre) </a:t>
                      </a:r>
                      <a:endParaRPr lang="fr-FR" sz="20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/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Éviter</a:t>
                      </a:r>
                      <a:r>
                        <a:rPr lang="en-GB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cuisiner des aliments frits et épicés.</a:t>
                      </a:r>
                      <a:endParaRPr lang="en-US" sz="2000" dirty="0">
                        <a:effectLst/>
                      </a:endParaRPr>
                    </a:p>
                    <a:p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Grignoter des encas secs (comme des biscuits, du popcorn, etc.)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Constipation </a:t>
                      </a:r>
                      <a:endParaRPr lang="fr-FR" sz="20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Manger davantage de légumes et de fruits</a:t>
                      </a:r>
                      <a:r>
                        <a:rPr lang="fr-FR" sz="20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Boire beaucoup d’eau</a:t>
                      </a:r>
                      <a:r>
                        <a:rPr lang="fr-FR" sz="2000" noProof="0" dirty="0"/>
                        <a:t>.</a:t>
                      </a:r>
                      <a:endParaRPr lang="fr-FR" sz="20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15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Hémorroïdes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fr-FR" sz="2000" noProof="0" dirty="0"/>
                        <a:t> </a:t>
                      </a:r>
                      <a:endParaRPr lang="fr-FR" sz="20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Manger davantage de légumes et de fruits</a:t>
                      </a:r>
                      <a:r>
                        <a:rPr lang="fr-FR" sz="20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Boire beaucoup d’eau</a:t>
                      </a:r>
                      <a:r>
                        <a:rPr lang="fr-FR" sz="2000" noProof="0" dirty="0"/>
                        <a:t>.</a:t>
                      </a:r>
                      <a:endParaRPr lang="fr-FR" sz="2000" kern="1200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15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Douleurs lombaires </a:t>
                      </a:r>
                      <a:endParaRPr lang="fr-FR" sz="20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Faire des exercices simples, comme la marche</a:t>
                      </a:r>
                      <a:r>
                        <a:rPr lang="fr-FR" sz="2000" noProof="0" dirty="0">
                          <a:solidFill>
                            <a:schemeClr val="tx1"/>
                          </a:solidFill>
                        </a:rPr>
                        <a:t>. </a:t>
                      </a:r>
                      <a:endParaRPr lang="fr-FR" sz="2000" noProof="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2706394"/>
              </p:ext>
            </p:extLst>
          </p:nvPr>
        </p:nvGraphicFramePr>
        <p:xfrm>
          <a:off x="762000" y="1509268"/>
          <a:ext cx="7696200" cy="44203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27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9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Brûlures d’estomac </a:t>
                      </a:r>
                      <a:r>
                        <a:rPr lang="fr-FR" sz="1800" noProof="0" dirty="0"/>
                        <a:t> </a:t>
                      </a:r>
                      <a:endParaRPr lang="fr-FR" sz="18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Manger des petites quantités de nourriture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coucher avec la tête surélevée à l’aide d’oreillers ou de blocs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Manger au moins 3 heures avant l’heure du coucher</a:t>
                      </a:r>
                      <a:r>
                        <a:rPr lang="fr-FR" sz="1800" noProof="0" dirty="0"/>
                        <a:t>.</a:t>
                      </a:r>
                      <a:endParaRPr lang="fr-FR" sz="18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Envies de nourriture </a:t>
                      </a:r>
                      <a:endParaRPr lang="fr-FR" sz="18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noProof="0" dirty="0"/>
                        <a:t>Suivre une alimentation équilibrée.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noProof="0" dirty="0"/>
                        <a:t>Ne pas manger de terre ou d’argile.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Manger davantage de légumes et de fruits</a:t>
                      </a:r>
                      <a:r>
                        <a:rPr lang="fr-FR" sz="1800" noProof="0" dirty="0"/>
                        <a:t>.</a:t>
                      </a:r>
                      <a:endParaRPr lang="fr-FR" sz="18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Salivation excessive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 pas s’inquiéter, ce problème disparaîtra</a:t>
                      </a:r>
                      <a:r>
                        <a:rPr lang="fr-FR" sz="1800" noProof="0" dirty="0"/>
                        <a:t>.</a:t>
                      </a:r>
                      <a:endParaRPr lang="fr-FR" sz="18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Enflure des jambes </a:t>
                      </a:r>
                      <a:endParaRPr lang="fr-FR" sz="18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noProof="0" dirty="0">
                          <a:latin typeface="+mj-lt"/>
                          <a:ea typeface="Calibri"/>
                          <a:cs typeface="Times New Roman"/>
                        </a:rPr>
                        <a:t>Ne pas s’inquiéter, ce n’est pas grave</a:t>
                      </a:r>
                      <a:r>
                        <a:rPr lang="fr-FR" sz="1800" baseline="0" noProof="0" dirty="0">
                          <a:latin typeface="+mj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Surélever les jambes pendant au moins 1 heure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fr-FR" sz="1800" baseline="0" noProof="0" dirty="0">
                          <a:latin typeface="+mj-lt"/>
                          <a:ea typeface="Calibri"/>
                          <a:cs typeface="Times New Roman"/>
                        </a:rPr>
                        <a:t>.</a:t>
                      </a:r>
                      <a:endParaRPr lang="fr-FR" sz="1800" noProof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01000" cy="1219200"/>
          </a:xfrm>
        </p:spPr>
        <p:txBody>
          <a:bodyPr>
            <a:noAutofit/>
          </a:bodyPr>
          <a:lstStyle/>
          <a:p>
            <a:pPr algn="ctr"/>
            <a:r>
              <a:rPr lang="fr-FR" dirty="0"/>
              <a:t>Prise en charge de troubles mineurs pendant la grossesse </a:t>
            </a:r>
            <a:r>
              <a:rPr lang="en-US" sz="4000" dirty="0"/>
              <a:t>(2)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Signes d’alerte pendant la grossesse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678363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fr-FR" b="1" dirty="0"/>
              <a:t>ORIENTEZ</a:t>
            </a:r>
            <a:r>
              <a:rPr lang="fr-FR" dirty="0"/>
              <a:t> une femme enceinte si l’un ou l’autre des signes suivants se manifestaient 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sz="2400" dirty="0"/>
              <a:t>Rupture de la poche des eaux</a:t>
            </a:r>
            <a:endParaRPr lang="fr-FR" sz="2400" strike="sngStrike" dirty="0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sz="2400" dirty="0"/>
              <a:t>Tout saignement vaginal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sz="2400" dirty="0"/>
              <a:t>Température très élevée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sz="2400" dirty="0"/>
              <a:t>Maux de tête intense ou vertige</a:t>
            </a:r>
            <a:r>
              <a:rPr lang="en-US" sz="2400" dirty="0"/>
              <a:t> 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sz="2400" dirty="0"/>
              <a:t>Enflure des pieds, des mains ou du visage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sz="2400" dirty="0"/>
              <a:t>Crises ou convulsions</a:t>
            </a:r>
            <a:r>
              <a:rPr lang="en-US" sz="2400" dirty="0"/>
              <a:t> 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sz="2400" dirty="0"/>
              <a:t>Pâleur ou fatigue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sz="2400" dirty="0"/>
              <a:t>Si le bébé ne bouge plus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146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Soins postnatals et des nouveau-nés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Nouveau-nés à risque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moitié (50 %) des décès chez les bébés surviennent dans les 24 heures qui suivent la naissance (le premier jour). </a:t>
            </a:r>
          </a:p>
          <a:p>
            <a:r>
              <a:rPr lang="fr-FR" dirty="0"/>
              <a:t>Les trois-quarts (75 %) des décès chez les bébés surviennent à la fin de la première semaine après la naissance, ou 7 jours. 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r>
              <a:rPr lang="fr-FR" sz="1600" dirty="0">
                <a:solidFill>
                  <a:schemeClr val="accent1"/>
                </a:solidFill>
              </a:rPr>
              <a:t>24 heures</a:t>
            </a:r>
          </a:p>
          <a:p>
            <a:r>
              <a:rPr lang="fr-FR" sz="1600" dirty="0">
                <a:solidFill>
                  <a:srgbClr val="C00000"/>
                </a:solidFill>
              </a:rPr>
              <a:t>6 jours</a:t>
            </a:r>
          </a:p>
          <a:p>
            <a:r>
              <a:rPr lang="fr-FR" sz="1600" dirty="0">
                <a:solidFill>
                  <a:schemeClr val="accent3"/>
                </a:solidFill>
              </a:rPr>
              <a:t>3 semaines</a:t>
            </a:r>
          </a:p>
          <a:p>
            <a:endParaRPr lang="fr-FR" dirty="0">
              <a:solidFill>
                <a:schemeClr val="accent1"/>
              </a:solidFill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432236805"/>
              </p:ext>
            </p:extLst>
          </p:nvPr>
        </p:nvGraphicFramePr>
        <p:xfrm>
          <a:off x="2476500" y="4343400"/>
          <a:ext cx="44196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57809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Soins postnatals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Toutes les mères et leurs bébés doivent se rendre à quatre visites médicales postnatales au moins au cours des 6 premières semaines. </a:t>
            </a:r>
          </a:p>
          <a:p>
            <a:r>
              <a:rPr lang="fr-FR" dirty="0"/>
              <a:t>Encouragez l’allaitement précoce et exclusif pendant les 6 premiers mois.</a:t>
            </a:r>
          </a:p>
          <a:p>
            <a:r>
              <a:rPr lang="fr-FR" dirty="0"/>
              <a:t>Les mères doivent appliquer une solution ou un gel de chlorhexidine tous les jours à la base du cordon ombilical pendant la première semaine de la vie du bébé. </a:t>
            </a:r>
          </a:p>
          <a:p>
            <a:r>
              <a:rPr lang="fr-FR" dirty="0"/>
              <a:t>Les mères doivent prendre des suppléments de fer et d’acide folique pendant 3 mois au moins après l’accouchement.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190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Signes d’alerte chez les nouveau-nés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2400" dirty="0"/>
              <a:t>Les </a:t>
            </a:r>
            <a:r>
              <a:rPr lang="fr-FR" dirty="0"/>
              <a:t>nouveau-nés </a:t>
            </a:r>
            <a:r>
              <a:rPr lang="fr-FR" sz="2400" dirty="0"/>
              <a:t>peuvent tomber malades et décéder très rapidement, ils doivent donc être ORIENTÉS IMMÉDIATEMENT — de jour comme de nuit — s’ils présentent les signes d’alerte suivants :</a:t>
            </a:r>
          </a:p>
          <a:p>
            <a:r>
              <a:rPr lang="fr-FR" sz="2100" dirty="0"/>
              <a:t>Gêne respiratoire ou dépression du thorax  </a:t>
            </a:r>
          </a:p>
          <a:p>
            <a:r>
              <a:rPr lang="fr-FR" sz="2100" dirty="0"/>
              <a:t>Crises </a:t>
            </a:r>
          </a:p>
          <a:p>
            <a:r>
              <a:rPr lang="fr-FR" sz="2100" dirty="0"/>
              <a:t>Fièvre </a:t>
            </a:r>
          </a:p>
          <a:p>
            <a:r>
              <a:rPr lang="fr-FR" sz="2100" dirty="0"/>
              <a:t>Froids au toucher </a:t>
            </a:r>
          </a:p>
          <a:p>
            <a:r>
              <a:rPr lang="fr-FR" sz="2100" dirty="0"/>
              <a:t>Saignement </a:t>
            </a:r>
          </a:p>
          <a:p>
            <a:r>
              <a:rPr lang="fr-FR" sz="2100" dirty="0"/>
              <a:t>Ne tètent pas </a:t>
            </a:r>
          </a:p>
          <a:p>
            <a:r>
              <a:rPr lang="fr-FR" sz="2100" dirty="0"/>
              <a:t>Jaunissement de la paume des mains et de la plante des pieds</a:t>
            </a:r>
            <a:r>
              <a:rPr lang="en-US" sz="2100" dirty="0"/>
              <a:t> </a:t>
            </a:r>
          </a:p>
          <a:p>
            <a:r>
              <a:rPr lang="fr-FR" sz="2000" dirty="0"/>
              <a:t>Diarrhée</a:t>
            </a:r>
            <a:endParaRPr lang="fr-FR" sz="2400" dirty="0"/>
          </a:p>
          <a:p>
            <a:pPr marL="0" indent="0" algn="ctr">
              <a:buNone/>
            </a:pPr>
            <a:r>
              <a:rPr lang="fr-FR" dirty="0">
                <a:solidFill>
                  <a:srgbClr val="FF0000"/>
                </a:solidFill>
              </a:rPr>
              <a:t>Aucun nouveau-né ne doit être pris en charge au DVMA.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4854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Après avoir participé activement à cette session, la personne pourra </a:t>
            </a:r>
            <a:r>
              <a:rPr lang="fr-FR" sz="3000" dirty="0"/>
              <a:t>:</a:t>
            </a:r>
          </a:p>
          <a:p>
            <a:pPr marL="344488" indent="-344488">
              <a:buNone/>
            </a:pPr>
            <a:r>
              <a:rPr lang="fr-FR" sz="2600" dirty="0"/>
              <a:t>1. </a:t>
            </a:r>
            <a:r>
              <a:rPr lang="fr-FR" sz="2200" dirty="0"/>
              <a:t>Décrire le rôle du DVMA dans les soins à prodiguer aux nouveau-nés et aux femmes enceintes de la communauté.</a:t>
            </a:r>
          </a:p>
          <a:p>
            <a:pPr marL="344488" indent="-344488">
              <a:buNone/>
            </a:pPr>
            <a:r>
              <a:rPr lang="fr-FR" sz="2200" dirty="0"/>
              <a:t>2. Décrire les signes d’alerte chez un nouveau-né qui nécessitent une ORIENTATION URGENTE.</a:t>
            </a:r>
          </a:p>
          <a:p>
            <a:pPr marL="344488" indent="-344488">
              <a:buNone/>
            </a:pPr>
            <a:r>
              <a:rPr lang="fr-FR" sz="2200" dirty="0"/>
              <a:t>3. Décrire les signes d’alerte chez une femme enceinte qui nécessitent une ORIENTATION URGENTE.</a:t>
            </a:r>
          </a:p>
          <a:p>
            <a:pPr marL="0" indent="0">
              <a:buNone/>
            </a:pPr>
            <a:r>
              <a:rPr lang="fr-FR" sz="2200" dirty="0"/>
              <a:t>4. Décrire les avantages des soins prénatals</a:t>
            </a:r>
            <a:r>
              <a:rPr lang="en-US" sz="2200" dirty="0"/>
              <a:t> et postnatals</a:t>
            </a:r>
            <a:r>
              <a:rPr lang="fr-FR" sz="2200" dirty="0"/>
              <a:t>.</a:t>
            </a:r>
          </a:p>
          <a:p>
            <a:pPr marL="344488" indent="-344488">
              <a:buNone/>
            </a:pPr>
            <a:r>
              <a:rPr lang="fr-FR" sz="2200" dirty="0"/>
              <a:t>5. Expliquer comment prendre en charge les troubles mineurs qui se manifestent pendant la grossesse</a:t>
            </a:r>
            <a:r>
              <a:rPr lang="fr-FR" sz="2600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Signes d’alerte chez les nouveau-nés </a:t>
            </a:r>
            <a:r>
              <a:rPr lang="en-US" dirty="0"/>
              <a:t>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La mère et la famille doivent se rendre le plus tôt possible au centre de santé si un bébé présente l’un des signes d’alerte suivants </a:t>
            </a:r>
            <a:r>
              <a:rPr lang="en-US" dirty="0"/>
              <a:t>: </a:t>
            </a:r>
          </a:p>
          <a:p>
            <a:r>
              <a:rPr lang="fr-FR" dirty="0"/>
              <a:t>Difficulté pour téter (« verrouillage » inefficace, mauvaise succion), écoulement de pus provenant des yeux ou pustules sur la peau</a:t>
            </a:r>
            <a:r>
              <a:rPr lang="en-US" dirty="0"/>
              <a:t>.</a:t>
            </a:r>
          </a:p>
          <a:p>
            <a:r>
              <a:rPr lang="fr-FR" dirty="0"/>
              <a:t>Cordon ombilical irrité avec suintement de pus ou de sang</a:t>
            </a:r>
            <a:r>
              <a:rPr lang="en-US" dirty="0"/>
              <a:t>.  </a:t>
            </a:r>
          </a:p>
          <a:p>
            <a:r>
              <a:rPr lang="fr-FR" dirty="0"/>
              <a:t>Jaunissement des yeux ou de la peau</a:t>
            </a:r>
            <a:r>
              <a:rPr lang="en-US" dirty="0"/>
              <a:t>. </a:t>
            </a:r>
          </a:p>
          <a:p>
            <a:r>
              <a:rPr lang="fr-FR" dirty="0"/>
              <a:t>Ulcères buccaux ou muguet buccal (taches blanches). Expliquez que ces taches sont différentes du lait maternel caillé dans la bouche du bébé, qui est normal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fr-FR" sz="2600" dirty="0">
                <a:solidFill>
                  <a:srgbClr val="FF0000"/>
                </a:solidFill>
              </a:rPr>
              <a:t>Aucun nouveau-né ne doit être pris en charge au DVMA</a:t>
            </a:r>
            <a:r>
              <a:rPr lang="en-US" sz="2600" dirty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443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/>
              <a:t>Signes d’alerte chez les mères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Les mères NE DOIVENT PAS ATTENDRE et aller immédiatement à l’hôpital ou dans un centre de santé ― de jour comme de nuit ― si elles présentent l’un des signes d’alerte suivants : </a:t>
            </a:r>
          </a:p>
          <a:p>
            <a:r>
              <a:rPr lang="fr-FR" dirty="0"/>
              <a:t>Le saignement vaginal est plus abondant</a:t>
            </a:r>
          </a:p>
          <a:p>
            <a:r>
              <a:rPr lang="fr-FR" dirty="0"/>
              <a:t>Crises </a:t>
            </a:r>
          </a:p>
          <a:p>
            <a:r>
              <a:rPr lang="fr-FR" dirty="0"/>
              <a:t>Respiration rapide ou difficile </a:t>
            </a:r>
          </a:p>
          <a:p>
            <a:r>
              <a:rPr lang="fr-FR" dirty="0"/>
              <a:t>Fièvre et trop grande faiblesse pour se lever</a:t>
            </a:r>
          </a:p>
          <a:p>
            <a:r>
              <a:rPr lang="fr-FR" dirty="0"/>
              <a:t>Maux de tête intenses avec vision trouble</a:t>
            </a:r>
          </a:p>
          <a:p>
            <a:r>
              <a:rPr lang="fr-FR" dirty="0"/>
              <a:t>Douleur, rougeur ou enflure au mollet</a:t>
            </a:r>
          </a:p>
          <a:p>
            <a:r>
              <a:rPr lang="fr-FR" dirty="0"/>
              <a:t>Essoufflement ou douleur thoracique</a:t>
            </a:r>
          </a:p>
        </p:txBody>
      </p:sp>
    </p:spTree>
    <p:extLst>
      <p:ext uri="{BB962C8B-B14F-4D97-AF65-F5344CB8AC3E}">
        <p14:creationId xmlns:p14="http://schemas.microsoft.com/office/powerpoint/2010/main" val="25344028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/>
              <a:t>Signes d’alerte chez les mères </a:t>
            </a:r>
            <a:r>
              <a:rPr lang="en-US" dirty="0"/>
              <a:t>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Signes d’alerte (suite) : </a:t>
            </a:r>
          </a:p>
          <a:p>
            <a:r>
              <a:rPr lang="fr-FR" dirty="0"/>
              <a:t>Seins ou mamelons gonflés, rouges ou sensibles</a:t>
            </a:r>
          </a:p>
          <a:p>
            <a:r>
              <a:rPr lang="fr-FR" dirty="0"/>
              <a:t>Problèmes d’urination ou de fuites</a:t>
            </a:r>
          </a:p>
          <a:p>
            <a:r>
              <a:rPr lang="fr-FR" dirty="0"/>
              <a:t>Douleur plus intense ou infection dans le périnée</a:t>
            </a:r>
          </a:p>
          <a:p>
            <a:r>
              <a:rPr lang="fr-FR" dirty="0"/>
              <a:t>Infection dans la région de la plaie (rougeur, enflure, douleur ou pus dans le site de la plaie) </a:t>
            </a:r>
          </a:p>
          <a:p>
            <a:r>
              <a:rPr lang="fr-FR" dirty="0"/>
              <a:t>Pertes vaginales malodorantes</a:t>
            </a:r>
          </a:p>
          <a:p>
            <a:r>
              <a:rPr lang="fr-FR" dirty="0"/>
              <a:t>Dépression grave ou comportement suicidaire (idées, plan, tentative)</a:t>
            </a:r>
          </a:p>
        </p:txBody>
      </p:sp>
    </p:spTree>
    <p:extLst>
      <p:ext uri="{BB962C8B-B14F-4D97-AF65-F5344CB8AC3E}">
        <p14:creationId xmlns:p14="http://schemas.microsoft.com/office/powerpoint/2010/main" val="12719918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8" y="128588"/>
            <a:ext cx="8750300" cy="657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 descr="150Mother feeding her baby vers August 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5875" y="3008312"/>
            <a:ext cx="202882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445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</a:rPr>
              <a:t>Recommandations nationales pour l’allaitement des bébés</a:t>
            </a:r>
          </a:p>
        </p:txBody>
      </p:sp>
      <p:sp>
        <p:nvSpPr>
          <p:cNvPr id="1126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990600"/>
            <a:ext cx="3733800" cy="2286000"/>
          </a:xfrm>
        </p:spPr>
        <p:txBody>
          <a:bodyPr>
            <a:normAutofit/>
          </a:bodyPr>
          <a:lstStyle/>
          <a:p>
            <a:pPr marL="274320" indent="-274320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fr-FR" sz="2200" dirty="0"/>
              <a:t>Commencez l’allaitement au cours de l’heure qui suit la naissance</a:t>
            </a:r>
            <a:endParaRPr lang="fr-FR" altLang="sw-KE" sz="2200" dirty="0"/>
          </a:p>
          <a:p>
            <a:pPr marL="274320" indent="-274320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fr-FR" sz="2200" dirty="0"/>
              <a:t>Allaiter exclusivement de la naissance à l’âge de 6 mois</a:t>
            </a:r>
            <a:r>
              <a:rPr lang="fr-FR" altLang="sw-KE" sz="2300" dirty="0"/>
              <a:t>.</a:t>
            </a:r>
          </a:p>
        </p:txBody>
      </p:sp>
      <p:pic>
        <p:nvPicPr>
          <p:cNvPr id="11270" name="Picture 5" descr="150Breastfeed"/>
          <p:cNvPicPr>
            <a:picLocks noChangeAspect="1" noChangeArrowheads="1"/>
          </p:cNvPicPr>
          <p:nvPr/>
        </p:nvPicPr>
        <p:blipFill>
          <a:blip r:embed="rId4" cstate="print"/>
          <a:srcRect b="44444"/>
          <a:stretch>
            <a:fillRect/>
          </a:stretch>
        </p:blipFill>
        <p:spPr bwMode="auto">
          <a:xfrm>
            <a:off x="838200" y="2819400"/>
            <a:ext cx="247650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774700" y="5257800"/>
            <a:ext cx="36988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320" indent="-274320">
              <a:spcBef>
                <a:spcPts val="600"/>
              </a:spcBef>
              <a:spcAft>
                <a:spcPts val="600"/>
              </a:spcAft>
              <a:buClr>
                <a:srgbClr val="FF9933"/>
              </a:buClr>
              <a:buFontTx/>
              <a:buChar char="•"/>
              <a:tabLst>
                <a:tab pos="342900" algn="l"/>
              </a:tabLst>
            </a:pPr>
            <a:r>
              <a:rPr lang="fr-FR" sz="2400" dirty="0"/>
              <a:t>Continuez l’allaitement jusqu’à l’âge de 2 ans ou plus</a:t>
            </a:r>
            <a:r>
              <a:rPr lang="fr-FR" altLang="sw-KE" sz="2400" dirty="0"/>
              <a:t>. </a:t>
            </a:r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3886200" y="3386138"/>
            <a:ext cx="3048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320" indent="-274320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Arial" pitchFamily="34" charset="0"/>
              <a:buChar char="•"/>
            </a:pPr>
            <a:r>
              <a:rPr lang="fr-FR" sz="2400" dirty="0"/>
              <a:t>Donnez des aliments complémentaires à tous les enfants, à partir de 6 mois</a:t>
            </a:r>
            <a:r>
              <a:rPr lang="fr-FR" altLang="sw-KE" sz="2400" dirty="0"/>
              <a:t>.</a:t>
            </a:r>
          </a:p>
        </p:txBody>
      </p:sp>
      <p:pic>
        <p:nvPicPr>
          <p:cNvPr id="11273" name="Picture 8" descr="Feeding in Bed possi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000125"/>
            <a:ext cx="3733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Conseils relatifs à la grossesse et au nouveau-né.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1093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Où orienter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667000"/>
            <a:ext cx="8001000" cy="1981200"/>
          </a:xfrm>
        </p:spPr>
        <p:txBody>
          <a:bodyPr>
            <a:noAutofit/>
          </a:bodyPr>
          <a:lstStyle/>
          <a:p>
            <a:pPr marL="0" indent="0">
              <a:buClr>
                <a:srgbClr val="FF0000"/>
              </a:buClr>
              <a:buNone/>
            </a:pPr>
            <a:r>
              <a:rPr lang="fr-FR" sz="3200" dirty="0"/>
              <a:t>Les vendeurs des DVMA doivent tenir une liste actualisée des établissements sanitaires (et leurs adresses) pour y orienter les mères et les enfants.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01000" cy="1295400"/>
          </a:xfrm>
        </p:spPr>
        <p:txBody>
          <a:bodyPr>
            <a:noAutofit/>
          </a:bodyPr>
          <a:lstStyle/>
          <a:p>
            <a:pPr algn="ctr"/>
            <a:r>
              <a:rPr lang="fr-FR" sz="2800" dirty="0"/>
              <a:t>Rôle du DVMA dans les soins prodigués aux nouveau-nés et aux femmes enceintes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dirty="0"/>
              <a:t>Le vendeur d’un DVMA doit procurer les services suivants aux nouveau-nés et aux femmes enceintes :  </a:t>
            </a:r>
          </a:p>
          <a:p>
            <a:pPr lvl="0"/>
            <a:r>
              <a:rPr lang="fr-FR" sz="2200" dirty="0"/>
              <a:t>Évaluation et orientation en cas de signes d’alerte.</a:t>
            </a:r>
            <a:r>
              <a:rPr lang="fr-FR" sz="2200" dirty="0">
                <a:solidFill>
                  <a:srgbClr val="FF0000"/>
                </a:solidFill>
              </a:rPr>
              <a:t> </a:t>
            </a:r>
          </a:p>
          <a:p>
            <a:pPr lvl="0"/>
            <a:r>
              <a:rPr lang="fr-FR" sz="2200" dirty="0"/>
              <a:t>Informations sur les soins prénatals prodigués par les établissements de santé.</a:t>
            </a:r>
          </a:p>
          <a:p>
            <a:pPr lvl="0"/>
            <a:r>
              <a:rPr lang="fr-FR" sz="2200" dirty="0"/>
              <a:t>Conseils sur la prise en charge de troubles mineurs manifestés pendant la grossesse.</a:t>
            </a:r>
          </a:p>
          <a:p>
            <a:pPr lvl="0"/>
            <a:r>
              <a:rPr lang="fr-FR" sz="2200" dirty="0"/>
              <a:t>Informations sur les accouchements en milieu sanitaire.</a:t>
            </a:r>
          </a:p>
          <a:p>
            <a:pPr lvl="0"/>
            <a:r>
              <a:rPr lang="fr-FR" sz="2200" dirty="0"/>
              <a:t>Informations sur les soins postnatals.</a:t>
            </a:r>
          </a:p>
          <a:p>
            <a:pPr lvl="0"/>
            <a:r>
              <a:rPr lang="fr-FR" sz="2200" dirty="0"/>
              <a:t>Orientation pour le dépistage régulier et les soins du VIH.</a:t>
            </a:r>
          </a:p>
          <a:p>
            <a:r>
              <a:rPr lang="fr-FR" sz="2200" dirty="0"/>
              <a:t>Informations sur les méthodes de PF.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325562"/>
          </a:xfrm>
        </p:spPr>
        <p:txBody>
          <a:bodyPr>
            <a:noAutofit/>
          </a:bodyPr>
          <a:lstStyle/>
          <a:p>
            <a:pPr algn="ctr"/>
            <a:r>
              <a:rPr lang="fr-FR" sz="3200" dirty="0"/>
              <a:t>Impact de certaines pratiques auprès des mères et des nouveau-nés dans la communauté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22437"/>
            <a:ext cx="8001000" cy="4525963"/>
          </a:xfrm>
        </p:spPr>
        <p:txBody>
          <a:bodyPr>
            <a:normAutofit fontScale="92500"/>
          </a:bodyPr>
          <a:lstStyle/>
          <a:p>
            <a:pPr>
              <a:buClrTx/>
            </a:pPr>
            <a:r>
              <a:rPr lang="fr-FR" dirty="0"/>
              <a:t>De nombreuses naissances ont lieu à la maison. </a:t>
            </a:r>
          </a:p>
          <a:p>
            <a:pPr>
              <a:buClrTx/>
            </a:pPr>
            <a:r>
              <a:rPr lang="fr-FR" dirty="0"/>
              <a:t>Même si les accouchements se déroulent en milieu sanitaire, les mères et les bébés rentrent souvent </a:t>
            </a:r>
            <a:r>
              <a:rPr lang="en-US" dirty="0"/>
              <a:t>à la </a:t>
            </a:r>
            <a:r>
              <a:rPr lang="fr-FR" dirty="0"/>
              <a:t>maison 24 heures (ou plus tôt) après la naissance.</a:t>
            </a:r>
          </a:p>
          <a:p>
            <a:pPr>
              <a:buClrTx/>
            </a:pPr>
            <a:r>
              <a:rPr lang="fr-FR" dirty="0"/>
              <a:t>Si le nouveau-né semble présenter un problème de santé, la cause peut être considérée « mystique », et la famille ne cherchera pas d’aide médicale.</a:t>
            </a:r>
          </a:p>
          <a:p>
            <a:pPr>
              <a:buClrTx/>
            </a:pPr>
            <a:r>
              <a:rPr lang="fr-FR" dirty="0"/>
              <a:t>Les jeunes mamans restent chez elles et n’ont pas toujours accès aux soins dont elles pourraient avoir besoin. </a:t>
            </a:r>
          </a:p>
          <a:p>
            <a:endParaRPr lang="fr-FR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4384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Conseil pour la femme enceinte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/>
          <a:lstStyle/>
          <a:p>
            <a:pPr algn="ctr"/>
            <a:r>
              <a:rPr lang="fr-FR" dirty="0"/>
              <a:t>Visites prénatales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200" dirty="0"/>
              <a:t>Ce sont les visites qu’une mère fait à l’établissement de santé pendant sa grossesse pour s’assurer qu</a:t>
            </a:r>
            <a:r>
              <a:rPr lang="en-US" sz="3200" dirty="0"/>
              <a:t>e </a:t>
            </a:r>
            <a:r>
              <a:rPr lang="fr-FR" sz="32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Elle-même et l’enfant qu’elle porte sont en bonne santé.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Qu’ils se développent tous deux normalement.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Qu’elle comprend comment rester en bonne santé et bien se développer.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458200" cy="4876800"/>
          </a:xfrm>
        </p:spPr>
        <p:txBody>
          <a:bodyPr>
            <a:normAutofit lnSpcReduction="10000"/>
          </a:bodyPr>
          <a:lstStyle/>
          <a:p>
            <a:pPr marL="514350" indent="-457200">
              <a:buClrTx/>
              <a:buFont typeface="+mj-lt"/>
              <a:buAutoNum type="arabicPeriod"/>
            </a:pPr>
            <a:r>
              <a:rPr lang="fr-FR" sz="3200" dirty="0"/>
              <a:t>Dire à une femme enceinte quand elle doit commencer ses visites prénatales et combien elle devrait en faire.</a:t>
            </a:r>
          </a:p>
          <a:p>
            <a:pPr lvl="1">
              <a:buClr>
                <a:srgbClr val="FF0000"/>
              </a:buClr>
            </a:pPr>
            <a:endParaRPr lang="fr-FR" sz="3200" dirty="0"/>
          </a:p>
          <a:p>
            <a:pPr marL="514350" indent="-457200">
              <a:buClrTx/>
              <a:buFont typeface="+mj-lt"/>
              <a:buAutoNum type="arabicPeriod"/>
            </a:pPr>
            <a:r>
              <a:rPr lang="fr-FR" sz="3200" dirty="0"/>
              <a:t>Lui expliquer en quoi consisteront les visites prénatales.</a:t>
            </a:r>
          </a:p>
          <a:p>
            <a:pPr marL="514350" indent="-457200">
              <a:buClrTx/>
              <a:buFont typeface="+mj-lt"/>
              <a:buAutoNum type="arabicPeriod"/>
            </a:pPr>
            <a:endParaRPr lang="fr-FR" sz="3200" dirty="0"/>
          </a:p>
          <a:p>
            <a:pPr marL="514350" indent="-457200">
              <a:buClrTx/>
              <a:buFont typeface="+mj-lt"/>
              <a:buAutoNum type="arabicPeriod"/>
            </a:pPr>
            <a:r>
              <a:rPr lang="fr-FR" sz="3200" dirty="0"/>
              <a:t>Lui donner des conseils sur la façon de prendre en charge les troubles mineurs pendant la grossesse.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Rôle du DVMA dans les soins prénatals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Rôle du DVMA pour les soins prénatals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458200" cy="4876800"/>
          </a:xfrm>
        </p:spPr>
        <p:txBody>
          <a:bodyPr>
            <a:normAutofit lnSpcReduction="10000"/>
          </a:bodyPr>
          <a:lstStyle/>
          <a:p>
            <a:pPr marL="514350" indent="-457200">
              <a:buClrTx/>
              <a:buFont typeface="+mj-lt"/>
              <a:buAutoNum type="arabicPeriod"/>
            </a:pPr>
            <a:r>
              <a:rPr lang="fr-FR" sz="3200" dirty="0"/>
              <a:t>Dire à une femme enceinte quand elle doit commencer ses visites prénatales et combien elle devrait en faire :</a:t>
            </a:r>
          </a:p>
          <a:p>
            <a:pPr marL="57150" indent="0">
              <a:buClrTx/>
              <a:buNone/>
            </a:pPr>
            <a:endParaRPr lang="fr-FR" sz="1200" dirty="0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dirty="0"/>
              <a:t>La 1</a:t>
            </a:r>
            <a:r>
              <a:rPr lang="fr-FR" baseline="30000" dirty="0"/>
              <a:t>ere</a:t>
            </a:r>
            <a:r>
              <a:rPr lang="fr-FR" dirty="0"/>
              <a:t> visite doit avoir lieu lorsqu’elle remarque l’absence de règles depuis au moins 2 cycles menstruels.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dirty="0"/>
              <a:t>L’agent de santé lui conseillera quand revenir pour la prochaine visite.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fr-FR" dirty="0"/>
              <a:t>Au moins 4 visites prénatales doivent se faire pendant la grossesse.</a:t>
            </a:r>
          </a:p>
          <a:p>
            <a:pPr marL="57150" indent="0">
              <a:buClrTx/>
              <a:buNone/>
            </a:pP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484427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ClrTx/>
              <a:buFont typeface="+mj-lt"/>
              <a:buAutoNum type="arabicPeriod" startAt="2"/>
            </a:pPr>
            <a:r>
              <a:rPr lang="fr-FR" sz="3200" dirty="0"/>
              <a:t>Expliquer à la femme enceinte ce qu’elle peut attendre de ses visites prénatales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Des analyses de sang et d’urine (pour dépister des maladies).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Un examen médical 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2800" dirty="0"/>
              <a:t> Prise de tension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2800" dirty="0"/>
              <a:t> Pesée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2800" dirty="0"/>
              <a:t> Examen vaginal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sz="2800" dirty="0"/>
              <a:t> Mouvement du bébé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Vaccinations</a:t>
            </a:r>
          </a:p>
          <a:p>
            <a:endParaRPr lang="fr-FR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Rôle du DVMA dans les soins prénatals (2)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8620</TotalTime>
  <Words>1357</Words>
  <Application>Microsoft Office PowerPoint</Application>
  <PresentationFormat>On-screen Show (4:3)</PresentationFormat>
  <Paragraphs>160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Cambria</vt:lpstr>
      <vt:lpstr>Courier New</vt:lpstr>
      <vt:lpstr>Office Theme</vt:lpstr>
      <vt:lpstr>Formation pour les dépôts de vente de médicaments accrédités Ouganda</vt:lpstr>
      <vt:lpstr>Objectifs</vt:lpstr>
      <vt:lpstr>Rôle du DVMA dans les soins prodigués aux nouveau-nés et aux femmes enceintes </vt:lpstr>
      <vt:lpstr>Impact de certaines pratiques auprès des mères et des nouveau-nés dans la communauté  </vt:lpstr>
      <vt:lpstr>Conseil pour la femme enceinte</vt:lpstr>
      <vt:lpstr>Visites prénatales</vt:lpstr>
      <vt:lpstr>Rôle du DVMA dans les soins prénatals</vt:lpstr>
      <vt:lpstr>Rôle du DVMA pour les soins prénatals (1)</vt:lpstr>
      <vt:lpstr>Rôle du DVMA dans les soins prénatals (2)</vt:lpstr>
      <vt:lpstr>Rôle du DVMA dans les soins prénatals (3)</vt:lpstr>
      <vt:lpstr>Rôle du DVMA dans les soins prénatals (4)</vt:lpstr>
      <vt:lpstr>Exercice 1</vt:lpstr>
      <vt:lpstr>Prise en charge des troubles mineurs pendant la grossesse (1)</vt:lpstr>
      <vt:lpstr>Prise en charge de troubles mineurs pendant la grossesse (2)</vt:lpstr>
      <vt:lpstr>Signes d’alerte pendant la grossesse</vt:lpstr>
      <vt:lpstr>Soins postnatals et des nouveau-nés </vt:lpstr>
      <vt:lpstr>Nouveau-nés à risque </vt:lpstr>
      <vt:lpstr>Soins postnatals</vt:lpstr>
      <vt:lpstr>Signes d’alerte chez les nouveau-nés (1) </vt:lpstr>
      <vt:lpstr>Signes d’alerte chez les nouveau-nés (2)</vt:lpstr>
      <vt:lpstr>Signes d’alerte chez les mères (1) </vt:lpstr>
      <vt:lpstr>Signes d’alerte chez les mères (2)</vt:lpstr>
      <vt:lpstr>Recommandations nationales pour l’allaitement des bébés</vt:lpstr>
      <vt:lpstr>Exercice 2</vt:lpstr>
      <vt:lpstr>Où orienter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687</cp:revision>
  <dcterms:created xsi:type="dcterms:W3CDTF">2011-09-08T16:26:48Z</dcterms:created>
  <dcterms:modified xsi:type="dcterms:W3CDTF">2019-05-16T16:35:01Z</dcterms:modified>
</cp:coreProperties>
</file>