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9" r:id="rId36"/>
    <p:sldId id="295" r:id="rId37"/>
    <p:sldId id="296" r:id="rId38"/>
    <p:sldId id="297" r:id="rId39"/>
    <p:sldId id="300" r:id="rId40"/>
    <p:sldId id="301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08"/>
    <p:restoredTop sz="86379"/>
  </p:normalViewPr>
  <p:slideViewPr>
    <p:cSldViewPr>
      <p:cViewPr varScale="1">
        <p:scale>
          <a:sx n="98" d="100"/>
          <a:sy n="98" d="100"/>
        </p:scale>
        <p:origin x="15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6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5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search.yahoo.com/images/view;_ylt=A0PDoYD3FoROKnoAJdWJzbkF;_ylu=X3oDMTBlMTQ4cGxyBHNlYwNzcgRzbGsDaW1n?back=http://images.search.yahoo.com/search/images?p=skin+boils+picture&amp;sado=1&amp;save=0&amp;ei=utf-8&amp;fr=yfp-t-701-s&amp;fr2=sg-gac&amp;b=1&amp;tab=organic&amp;w=1280&amp;h=960&amp;imgurl=www.equipoc.net/main/process5.jpg&amp;rurl=http://www.equipoc.net/main/health.html&amp;size=163.1+KB&amp;name=boils+a+boil+is+a+skin+infection+usually+of+a&amp;p=skin+boils+picture&amp;oid=21189616c3dade30e820ca60517d12d7&amp;fr2=sg-gac&amp;fr=yfp-t-701-s&amp;tt=boils+a+boil+is+a+skin+infection+usually+of+a&amp;b=0&amp;ni=28&amp;no=17&amp;tab=organic&amp;sigr=117psg7jl&amp;sigb=14293u99d&amp;sigi=111udd3s4&amp;.crumb=Z8nR4Fw7wY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images.search.yahoo.com/images/view;_ylt=A0PDoYD3FoROKnoAFNWJzbkF;_ylu=X3oDMTBlMTQ4cGxyBHNlYwNzcgRzbGsDaW1n?back=http://images.search.yahoo.com/search/images?p=skin+boils+picture&amp;sado=1&amp;save=0&amp;ei=utf-8&amp;fr=yfp-t-701-s&amp;fr2=sg-gac&amp;b=1&amp;tab=organic&amp;w=497&amp;h=499&amp;imgurl=www.mrsaskininfection.org/images/skin_boils_furuncle0003.jpg&amp;rurl=http://www.mrsaskininfection.org/mrsasymptoms/skinboils.html&amp;size=155+KB&amp;name=Skin+Boil+-+Furuncle+Picture+0003&amp;p=skin+boils+picture&amp;oid=b3b37f3a3a66228c9266d7fd5b06f450&amp;fr2=sg-gac&amp;fr=yfp-t-701-s&amp;tt=Skin+Boil+-+Furuncle+Picture+0003&amp;b=0&amp;ni=28&amp;no=0&amp;tab=organic&amp;sigr=11samfmvs&amp;sigb=14293u99d&amp;sigi=11sp47u4c&amp;.crumb=Z8nR4Fw7wY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763000" cy="1523999"/>
          </a:xfrm>
        </p:spPr>
        <p:txBody>
          <a:bodyPr>
            <a:noAutofit/>
          </a:bodyPr>
          <a:lstStyle/>
          <a:p>
            <a:r>
              <a:rPr lang="fr-FR" altLang="en-US" sz="3600" i="0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sz="3600" dirty="0"/>
            </a:br>
            <a:r>
              <a:rPr lang="fr-FR" sz="3600" dirty="0"/>
              <a:t>Ouganda</a:t>
            </a:r>
            <a:endParaRPr lang="fr-FR" sz="36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fr-FR" sz="4000" noProof="0" dirty="0">
                <a:solidFill>
                  <a:schemeClr val="bg1"/>
                </a:solidFill>
              </a:rPr>
              <a:t>Module 3 : Session 6 </a:t>
            </a:r>
          </a:p>
          <a:p>
            <a:pPr algn="ctr"/>
            <a:r>
              <a:rPr lang="fr-FR" sz="4000" noProof="0" dirty="0">
                <a:solidFill>
                  <a:schemeClr val="bg1"/>
                </a:solidFill>
              </a:rPr>
              <a:t>Affections cutanées chez les adultes</a:t>
            </a: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578246" y="5544002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772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Appliquez une crème au clotrimazole sur la région affectée bien sèche deux fois par jour pendant 4 semaines.</a:t>
            </a:r>
          </a:p>
          <a:p>
            <a:pPr marL="0" indent="0" eaLnBrk="1" hangingPunct="1"/>
            <a:r>
              <a:rPr lang="fr-FR" b="1" i="1" noProof="0" dirty="0"/>
              <a:t>Ou</a:t>
            </a:r>
            <a:endParaRPr lang="fr-FR" noProof="0" dirty="0"/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Appliquez une pommade de Whitfield</a:t>
            </a:r>
            <a:r>
              <a:rPr lang="fr-FR" dirty="0"/>
              <a:t> sur la région affectée bien sèche deux fois par jour pendant 4 semaines.</a:t>
            </a:r>
            <a:endParaRPr lang="fr-FR" b="1" i="1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Directives </a:t>
            </a:r>
            <a:r>
              <a:rPr lang="fr-FR" sz="4000" dirty="0"/>
              <a:t>d</a:t>
            </a:r>
            <a:r>
              <a:rPr lang="fr-FR" sz="4000" b="1" noProof="0" dirty="0"/>
              <a:t>'orientation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fr-FR" sz="3200" noProof="0" dirty="0"/>
              <a:t>Orientez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Les </a:t>
            </a:r>
            <a:r>
              <a:rPr lang="fr-FR" dirty="0"/>
              <a:t>clients qui ne réagissent pas au traitement après 4 </a:t>
            </a:r>
            <a:r>
              <a:rPr lang="fr-FR" noProof="0" dirty="0"/>
              <a:t>semaines.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Les clients atteints de diabète ou d’une infection due au VIH</a:t>
            </a:r>
            <a:r>
              <a:rPr lang="fr-FR" noProof="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Les clients qui commencent à avoir des lésions dans la zone affectée</a:t>
            </a:r>
            <a:r>
              <a:rPr lang="fr-FR" noProof="0" dirty="0"/>
              <a:t>.</a:t>
            </a:r>
          </a:p>
          <a:p>
            <a:pPr marL="0" indent="0" eaLnBrk="1" hangingPunct="1"/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41438"/>
            <a:ext cx="7620000" cy="29257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La dermatomycose </a:t>
            </a:r>
            <a:endParaRPr lang="fr-FR" sz="4000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924800" cy="4495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d</a:t>
            </a:r>
            <a:r>
              <a:rPr lang="fr-FR" noProof="0" dirty="0"/>
              <a:t>ermatomycose (ou teigne) </a:t>
            </a:r>
            <a:r>
              <a:rPr lang="fr-FR" dirty="0"/>
              <a:t>est une infection de la peau extrêmement contagieuse causée par un champignon.</a:t>
            </a:r>
            <a:endParaRPr lang="fr-FR" noProof="0" dirty="0"/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Elle </a:t>
            </a:r>
            <a:r>
              <a:rPr lang="fr-FR" dirty="0"/>
              <a:t>affecte le thorax, le dos, les bras et la poitrine, autour de la taille et les fesses</a:t>
            </a:r>
            <a:r>
              <a:rPr lang="fr-FR" noProof="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Une </a:t>
            </a:r>
            <a:r>
              <a:rPr lang="fr-FR" dirty="0"/>
              <a:t>mauvaise hygiène personnelle peut mener au développement </a:t>
            </a:r>
            <a:r>
              <a:rPr lang="fr-FR" noProof="0" dirty="0"/>
              <a:t>d’une dermatomycose.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attrape-t-on la dermatomycose ?</a:t>
            </a:r>
            <a:endParaRPr lang="fr-FR" sz="4000" noProof="0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Un contact corporel avec une personne infectée.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En marchant pieds nus.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 partage de vêtements non lavés ou de brosses à cheveux.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De mauvaises habitudes d’hygiène.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Signes et symptômes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30363"/>
            <a:ext cx="7848600" cy="4873625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Taches de forme arrondie sur la peau </a:t>
            </a:r>
            <a:r>
              <a:rPr lang="fr-FR" sz="3200" noProof="0" dirty="0"/>
              <a:t>(anneaux).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Éruption cutanée et démangeaisons.</a:t>
            </a:r>
            <a:endParaRPr lang="fr-FR" sz="3200" noProof="0" dirty="0"/>
          </a:p>
          <a:p>
            <a:pPr lvl="0">
              <a:buFont typeface="Arial" pitchFamily="34" charset="0"/>
              <a:buChar char="•"/>
            </a:pPr>
            <a:r>
              <a:rPr lang="fr-FR" dirty="0"/>
              <a:t>Desquamation / la peau pèle.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Les </a:t>
            </a:r>
            <a:r>
              <a:rPr lang="fr-FR" dirty="0"/>
              <a:t>taches s’étendent lentement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dirty="0"/>
              <a:t>Photo d’une dermatomycose</a:t>
            </a:r>
            <a:endParaRPr lang="fr-FR" sz="4000" b="1" noProof="0" dirty="0"/>
          </a:p>
        </p:txBody>
      </p:sp>
      <p:pic>
        <p:nvPicPr>
          <p:cNvPr id="24579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202180"/>
            <a:ext cx="5486400" cy="404622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Conseillez aux clients : </a:t>
            </a:r>
          </a:p>
          <a:p>
            <a:pPr lvl="1"/>
            <a:r>
              <a:rPr lang="fr-FR" sz="3200" noProof="0" dirty="0"/>
              <a:t>D’améliorer leur hygiène personnelle. </a:t>
            </a:r>
          </a:p>
          <a:p>
            <a:pPr lvl="1"/>
            <a:r>
              <a:rPr lang="fr-FR" sz="3200" noProof="0" dirty="0"/>
              <a:t>D’éviter de partager des vêtements.</a:t>
            </a:r>
          </a:p>
          <a:p>
            <a:pPr lvl="1"/>
            <a:r>
              <a:rPr lang="fr-FR" sz="3200" noProof="0" dirty="0"/>
              <a:t>De laver et repasser leurs vêtements avant de les porter.</a:t>
            </a:r>
          </a:p>
          <a:p>
            <a:pPr lvl="1"/>
            <a:r>
              <a:rPr lang="fr-FR" sz="3200" dirty="0"/>
              <a:t>D’utiliser le médicament en suivant la posologie recommandée pour éviter que la mycose ne revienne</a:t>
            </a:r>
            <a:r>
              <a:rPr lang="en-US" sz="3200" dirty="0"/>
              <a:t>.</a:t>
            </a:r>
            <a:endParaRPr lang="fr-FR" sz="3200" noProof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0" indent="0" eaLnBrk="1" hangingPunct="1"/>
            <a:r>
              <a:rPr lang="fr-FR" sz="3200" noProof="0" dirty="0"/>
              <a:t>Appliquez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Une pommade de Whitfield deux fois par jour pendant 4 semaines.</a:t>
            </a:r>
          </a:p>
          <a:p>
            <a:pPr marL="457200" lvl="1" indent="0">
              <a:buNone/>
            </a:pPr>
            <a:r>
              <a:rPr lang="fr-FR" sz="3200" b="1" i="1" noProof="0" dirty="0"/>
              <a:t>Ou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Une crème à la c</a:t>
            </a:r>
            <a:r>
              <a:rPr lang="fr-FR" sz="3200" noProof="0" dirty="0"/>
              <a:t>lotrimazole deux fois par jour pendant 4 semaines.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Directives </a:t>
            </a:r>
            <a:r>
              <a:rPr lang="fr-FR" sz="4000" dirty="0"/>
              <a:t>d</a:t>
            </a:r>
            <a:r>
              <a:rPr lang="fr-FR" sz="4000" b="1" noProof="0" dirty="0"/>
              <a:t>'orientation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fr-FR" sz="3200" noProof="0" dirty="0"/>
              <a:t>Orientez 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3200" noProof="0" dirty="0"/>
              <a:t>Tous les client qui ne réagissent pas au traitement.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3200" noProof="0" dirty="0"/>
              <a:t>Les clients atteints d’une dermatomycose généralisée.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noProof="0" dirty="0"/>
              <a:t>Objectifs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Après avoir participé activement à cette session, la personne pourra :</a:t>
            </a:r>
          </a:p>
          <a:p>
            <a:pPr marL="339725" indent="-339725"/>
            <a:r>
              <a:rPr lang="fr-FR" sz="2800" noProof="0" dirty="0"/>
              <a:t>1</a:t>
            </a:r>
            <a:r>
              <a:rPr lang="fr-FR" sz="2800" dirty="0"/>
              <a:t>. Établir une correspondance entre les signes et symptômes d’affections cutanées courantes affectant les adultes et ces maladies</a:t>
            </a:r>
            <a:r>
              <a:rPr lang="fr-FR" sz="2800" noProof="0" dirty="0"/>
              <a:t>.</a:t>
            </a:r>
          </a:p>
          <a:p>
            <a:pPr marL="339725" indent="-339725"/>
            <a:r>
              <a:rPr lang="fr-FR" sz="2800" noProof="0" dirty="0"/>
              <a:t>2</a:t>
            </a:r>
            <a:r>
              <a:rPr lang="fr-FR" sz="2800" dirty="0"/>
              <a:t>. Trouver les directives pour la prise en charge de ces affections cutanées courantes dans le Manuel du vendeur DVMA</a:t>
            </a:r>
            <a:r>
              <a:rPr lang="fr-FR" sz="2800" noProof="0" dirty="0"/>
              <a:t>.</a:t>
            </a:r>
          </a:p>
          <a:p>
            <a:pPr marL="280988" indent="-280988"/>
            <a:r>
              <a:rPr lang="fr-FR" sz="2800" noProof="0" dirty="0"/>
              <a:t>3</a:t>
            </a:r>
            <a:r>
              <a:rPr lang="fr-FR" sz="2800" dirty="0"/>
              <a:t>. Démontrer comment conseiller le client au sujet du traitement des affections cutanées</a:t>
            </a:r>
            <a:r>
              <a:rPr lang="fr-FR" sz="2800" noProof="0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28194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noProof="0" dirty="0"/>
              <a:t>L’acné (boutons )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  <a:endParaRPr lang="fr-FR" b="1" noProof="0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L’acné est une affection cutanée courante chez les jeunes</a:t>
            </a:r>
            <a:r>
              <a:rPr lang="fr-FR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Il affecte habituellement le visage, le dos, les épaules et la poitrine</a:t>
            </a:r>
            <a:r>
              <a:rPr lang="fr-FR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majorité des gens avec des boutons ont une peau grasse</a:t>
            </a:r>
            <a:r>
              <a:rPr lang="fr-FR" noProof="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Une </a:t>
            </a:r>
            <a:r>
              <a:rPr lang="fr-FR" dirty="0"/>
              <a:t>sécrétion excessive d’huile bloque les pores de la peau et entraîne la formation de boutons</a:t>
            </a:r>
            <a:r>
              <a:rPr lang="fr-FR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Les personnes les plus à risque pour l’acné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50260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100" noProof="0" dirty="0"/>
              <a:t>Les jeunes de 14 à 19 ans. </a:t>
            </a:r>
          </a:p>
          <a:p>
            <a:pPr>
              <a:buFont typeface="Arial" pitchFamily="34" charset="0"/>
              <a:buChar char="•"/>
            </a:pPr>
            <a:r>
              <a:rPr lang="fr-FR" sz="3100" noProof="0" dirty="0"/>
              <a:t>Les femmes enceintes et </a:t>
            </a:r>
            <a:r>
              <a:rPr lang="fr-FR" sz="3100" dirty="0"/>
              <a:t>les filles pendant les règles</a:t>
            </a:r>
            <a:r>
              <a:rPr lang="fr-FR" sz="3100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3100" noProof="0" dirty="0"/>
              <a:t>Les </a:t>
            </a:r>
            <a:r>
              <a:rPr lang="fr-FR" sz="3100" dirty="0"/>
              <a:t>personnes qui se blanchissent le visage en recourant à des stéroïdes comme le Medevin, le Diprosone, etc. </a:t>
            </a:r>
          </a:p>
          <a:p>
            <a:pPr>
              <a:buFont typeface="Arial" pitchFamily="34" charset="0"/>
              <a:buChar char="•"/>
            </a:pPr>
            <a:r>
              <a:rPr lang="fr-FR" sz="3100" noProof="0" dirty="0"/>
              <a:t>Les </a:t>
            </a:r>
            <a:r>
              <a:rPr lang="fr-FR" sz="3100" dirty="0"/>
              <a:t>femmes qui prennent la pilule contraceptive.</a:t>
            </a:r>
            <a:r>
              <a:rPr lang="fr-FR" sz="3100" noProof="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sz="3100" dirty="0"/>
              <a:t>Les gens avec la peau grasse</a:t>
            </a:r>
            <a:r>
              <a:rPr lang="fr-FR" sz="3100" noProof="0" dirty="0"/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sz="4000" b="1" noProof="0" dirty="0"/>
              <a:t>Signes et symptômes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4220" y="2971800"/>
            <a:ext cx="4259580" cy="3276600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84220" y="6248400"/>
            <a:ext cx="4259580" cy="4667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Adapté de </a:t>
            </a:r>
            <a:r>
              <a:rPr lang="en-US" sz="1200" i="1" dirty="0">
                <a:solidFill>
                  <a:schemeClr val="tx1"/>
                </a:solidFill>
                <a:latin typeface="+mj-lt"/>
              </a:rPr>
              <a:t>Common Skin Diseases in Africa: An Illustrated Guide, par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Colette </a:t>
            </a:r>
            <a:r>
              <a:rPr lang="en-US" sz="1200" dirty="0">
                <a:latin typeface="+mj-lt"/>
              </a:rPr>
              <a:t>V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an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1600200"/>
            <a:ext cx="7848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fr-FR" sz="2800" dirty="0"/>
              <a:t>Éruption de boutons minuscules.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Apparaît sur le visage, la poitrine, les épaules et le dos.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r-FR" sz="4000" b="1" cap="none" noProof="0" dirty="0"/>
              <a:t>Mesures générales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32363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sz="2800" noProof="0" dirty="0"/>
              <a:t>Conseillez au client :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De nettoyer </a:t>
            </a:r>
            <a:r>
              <a:rPr lang="fr-FR" sz="2400" dirty="0"/>
              <a:t>en douceur le visage au moins 2 fois par jour </a:t>
            </a:r>
            <a:r>
              <a:rPr lang="fr-FR" sz="2400" noProof="0" dirty="0"/>
              <a:t>; de ne pas frotter.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De </a:t>
            </a:r>
            <a:r>
              <a:rPr lang="fr-FR" sz="2400" dirty="0"/>
              <a:t>ne pas pincer ni gratter les lésions d’acné</a:t>
            </a:r>
            <a:r>
              <a:rPr lang="fr-FR" sz="2400" noProof="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D’</a:t>
            </a:r>
            <a:r>
              <a:rPr lang="fr-FR" sz="2400" dirty="0"/>
              <a:t>utiliser des nettoyants pour éliminer l’huile superflue</a:t>
            </a:r>
            <a:r>
              <a:rPr lang="fr-FR" sz="2400" noProof="0" dirty="0"/>
              <a:t> (par ex., Clear and Smooth).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D’</a:t>
            </a:r>
            <a:r>
              <a:rPr lang="fr-FR" sz="2400" dirty="0"/>
              <a:t>éviter les produits de maquillage</a:t>
            </a:r>
            <a:r>
              <a:rPr lang="fr-FR" sz="2400" noProof="0" dirty="0"/>
              <a:t> si la peau est grasse.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D’éviter </a:t>
            </a:r>
            <a:r>
              <a:rPr lang="fr-FR" sz="2400" dirty="0"/>
              <a:t>de se</a:t>
            </a:r>
            <a:r>
              <a:rPr lang="en-GB" sz="2400" dirty="0"/>
              <a:t> </a:t>
            </a:r>
            <a:r>
              <a:rPr lang="fr-FR" sz="2400" dirty="0"/>
              <a:t>blanchir le visage avec des stéroïdes</a:t>
            </a:r>
            <a:r>
              <a:rPr lang="en-US" sz="2400" dirty="0"/>
              <a:t> </a:t>
            </a:r>
            <a:r>
              <a:rPr lang="fr-FR" sz="2400" noProof="0" dirty="0"/>
              <a:t>(par ex., crème au bétaméthasone/diproson).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Le traitement de l’acné prend beaucoup de temps.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Le </a:t>
            </a:r>
            <a:r>
              <a:rPr lang="fr-FR" sz="2400" dirty="0"/>
              <a:t>traitement pourrait commencer à agir après 6 à 8 semaines</a:t>
            </a:r>
            <a:r>
              <a:rPr lang="en-US" sz="2400" dirty="0"/>
              <a:t>. </a:t>
            </a:r>
            <a:endParaRPr lang="fr-FR" sz="2400" noProof="0" dirty="0"/>
          </a:p>
          <a:p>
            <a:pPr lvl="1">
              <a:buFont typeface="Arial" pitchFamily="34" charset="0"/>
              <a:buChar char="•"/>
            </a:pPr>
            <a:endParaRPr lang="fr-FR" sz="2400" noProof="0" dirty="0"/>
          </a:p>
          <a:p>
            <a:pPr lvl="1">
              <a:buFont typeface="Arial" pitchFamily="34" charset="0"/>
              <a:buChar char="•"/>
            </a:pPr>
            <a:endParaRPr lang="fr-FR" noProof="0" dirty="0"/>
          </a:p>
          <a:p>
            <a:pPr lvl="1">
              <a:buFont typeface="Arial" pitchFamily="34" charset="0"/>
              <a:buChar char="•"/>
            </a:pPr>
            <a:endParaRPr lang="fr-FR" noProof="0" dirty="0"/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Appliquez des préparations d’acide salicylique (par ex., une pommade au Seproderm) deux fois par jour, après </a:t>
            </a:r>
            <a:r>
              <a:rPr lang="fr-FR" dirty="0"/>
              <a:t>vous être lavé le visage avec un savon pour </a:t>
            </a:r>
            <a:r>
              <a:rPr lang="fr-FR" noProof="0" dirty="0"/>
              <a:t>acné et de l’eau tiède, pendant 3 mois.</a:t>
            </a:r>
          </a:p>
          <a:p>
            <a:pPr eaLnBrk="1" hangingPunct="1"/>
            <a:r>
              <a:rPr lang="fr-FR" b="1" i="1" noProof="0" dirty="0"/>
              <a:t>Ou</a:t>
            </a:r>
            <a:endParaRPr lang="fr-FR" noProof="0" dirty="0"/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Appliquez un gel </a:t>
            </a:r>
            <a:r>
              <a:rPr lang="fr-FR" dirty="0"/>
              <a:t>de peroxyde de benzoyle 5 </a:t>
            </a:r>
            <a:r>
              <a:rPr lang="fr-FR" noProof="0" dirty="0"/>
              <a:t>% 2 fois par jour, pendant au moins 3 mois.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Remarque concernant le traitement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7724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3200" noProof="0" dirty="0"/>
              <a:t>Avisez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Les c</a:t>
            </a:r>
            <a:r>
              <a:rPr lang="fr-FR" sz="2800" noProof="0" dirty="0"/>
              <a:t>lients qui utilisent </a:t>
            </a:r>
            <a:r>
              <a:rPr lang="fr-FR" dirty="0"/>
              <a:t>du peroxyde de benzoyle qu’il peut </a:t>
            </a:r>
            <a:r>
              <a:rPr lang="fr-FR" sz="2800" noProof="0" dirty="0"/>
              <a:t>: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dirty="0"/>
              <a:t>Causer u</a:t>
            </a:r>
            <a:r>
              <a:rPr lang="fr-FR" sz="2400" noProof="0" dirty="0"/>
              <a:t>ne sensation de brûlure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400" noProof="0" dirty="0"/>
              <a:t>Faire peler la peau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400" noProof="0" dirty="0"/>
              <a:t>Assécher la peau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Les c</a:t>
            </a:r>
            <a:r>
              <a:rPr lang="fr-FR" noProof="0" dirty="0"/>
              <a:t>lients qui utilisent des préparations à l’acide salicylique ou </a:t>
            </a:r>
            <a:r>
              <a:rPr lang="fr-FR" dirty="0"/>
              <a:t>du peroxyde de </a:t>
            </a:r>
            <a:r>
              <a:rPr lang="fr-FR" noProof="0" dirty="0"/>
              <a:t>benzoyle d’éviter une exposition prolongée au soleil afin de minimiser les brûlures de la peau.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Directives </a:t>
            </a:r>
            <a:r>
              <a:rPr lang="fr-FR" sz="4000" dirty="0"/>
              <a:t>d</a:t>
            </a:r>
            <a:r>
              <a:rPr lang="fr-FR" sz="4000" b="1" noProof="0" dirty="0"/>
              <a:t>'orientation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3200" noProof="0" dirty="0"/>
              <a:t>Orientez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Les </a:t>
            </a:r>
            <a:r>
              <a:rPr lang="fr-FR" sz="3200" dirty="0"/>
              <a:t>clients qui ne réagissent pas au traitement après 3 mois d’utilisation continue</a:t>
            </a:r>
            <a:r>
              <a:rPr lang="fr-FR" sz="3200" noProof="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Les</a:t>
            </a:r>
            <a:r>
              <a:rPr lang="fr-FR" sz="3200" dirty="0"/>
              <a:t> clients avec beaucoup de boutons sur les épaules et le dos</a:t>
            </a:r>
            <a:r>
              <a:rPr lang="fr-FR" sz="3200" noProof="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Les femmes enceintes avec des boutons.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Les </a:t>
            </a:r>
            <a:r>
              <a:rPr lang="fr-FR" sz="3200" dirty="0"/>
              <a:t>clients qui présentent des </a:t>
            </a:r>
            <a:r>
              <a:rPr lang="fr-FR" sz="3200" noProof="0" dirty="0"/>
              <a:t>boutons contenant du pus.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17638"/>
            <a:ext cx="7924800" cy="3230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L’herpès </a:t>
            </a:r>
            <a:r>
              <a:rPr lang="fr-FR" sz="4000" dirty="0"/>
              <a:t>z</a:t>
            </a:r>
            <a:r>
              <a:rPr lang="fr-FR" sz="4000" b="1" noProof="0" dirty="0"/>
              <a:t>oster </a:t>
            </a:r>
            <a:endParaRPr lang="fr-FR" sz="4000" noProof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772400" cy="4876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L’herpès zoster (zona) </a:t>
            </a:r>
            <a:r>
              <a:rPr lang="fr-FR" dirty="0"/>
              <a:t>est une infection virale de la peau</a:t>
            </a:r>
            <a:r>
              <a:rPr lang="fr-FR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Il </a:t>
            </a:r>
            <a:r>
              <a:rPr lang="fr-FR" dirty="0"/>
              <a:t>est courant chez les personnes vivant avec le VIH et le sida</a:t>
            </a:r>
            <a:r>
              <a:rPr lang="fr-FR" noProof="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noProof="0" dirty="0"/>
              <a:t>Affections cutanées courantes chez les adultes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772400" cy="4645025"/>
          </a:xfrm>
        </p:spPr>
        <p:txBody>
          <a:bodyPr>
            <a:normAutofit/>
          </a:bodyPr>
          <a:lstStyle/>
          <a:p>
            <a:pPr marL="0" indent="0"/>
            <a:r>
              <a:rPr lang="fr-FR" noProof="0" dirty="0"/>
              <a:t>1. Le pied d'athlète  </a:t>
            </a:r>
          </a:p>
          <a:p>
            <a:pPr marL="0" indent="0"/>
            <a:r>
              <a:rPr lang="fr-FR" noProof="0" dirty="0"/>
              <a:t>2. La dermatomycose</a:t>
            </a:r>
          </a:p>
          <a:p>
            <a:pPr marL="0" indent="0"/>
            <a:r>
              <a:rPr lang="fr-FR" noProof="0" dirty="0"/>
              <a:t>3. Les boutons (acné)</a:t>
            </a:r>
          </a:p>
          <a:p>
            <a:pPr marL="0" indent="0"/>
            <a:r>
              <a:rPr lang="fr-FR" noProof="0" dirty="0"/>
              <a:t>4. L’herpès zoster</a:t>
            </a:r>
          </a:p>
          <a:p>
            <a:pPr marL="0" indent="0"/>
            <a:r>
              <a:rPr lang="fr-FR" noProof="0" dirty="0"/>
              <a:t>5. Les furoncles</a:t>
            </a:r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attrape-t-on l’herpès </a:t>
            </a:r>
            <a:r>
              <a:rPr lang="fr-FR" sz="4000" dirty="0"/>
              <a:t>z</a:t>
            </a:r>
            <a:r>
              <a:rPr lang="fr-FR" sz="4000" b="1" noProof="0" dirty="0"/>
              <a:t>oster ? </a:t>
            </a:r>
            <a:endParaRPr lang="fr-FR" sz="4000" noProof="0" dirty="0"/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 marL="0" indent="0"/>
            <a:r>
              <a:rPr lang="fr-FR" sz="2800" dirty="0"/>
              <a:t>L’herpès zoster apparaît quand le virus responsable de la varicelle est activé en raison de l’affaiblissement du système immunitaire du </a:t>
            </a:r>
            <a:r>
              <a:rPr lang="fr-FR" sz="2800" noProof="0" dirty="0"/>
              <a:t>client.</a:t>
            </a:r>
          </a:p>
          <a:p>
            <a:pPr marL="0" indent="0" eaLnBrk="1" hangingPunct="1"/>
            <a:endParaRPr lang="fr-FR" sz="3200" noProof="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Signes et symptômes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696200" cy="460216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Sensation de brûlure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/>
              <a:t>Cloques rouges localisées sur la peau suivant un schéma spécifique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Douleur dans la région affectée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Démangeaisons dans la région affectée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Fièvre et frissons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Maux de tête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/>
              <a:t>Faiblesse générale du corps (malaise)</a:t>
            </a:r>
            <a:br>
              <a:rPr lang="fr-FR" sz="2800" noProof="0" dirty="0"/>
            </a:br>
            <a:endParaRPr lang="fr-FR" sz="2800" noProof="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P</a:t>
            </a:r>
            <a:r>
              <a:rPr lang="fr-FR" sz="4000" b="1" noProof="0" dirty="0"/>
              <a:t>hoto d’un herpès </a:t>
            </a:r>
            <a:r>
              <a:rPr lang="fr-FR" sz="4000" dirty="0"/>
              <a:t>z</a:t>
            </a:r>
            <a:r>
              <a:rPr lang="fr-FR" sz="4000" b="1" noProof="0" dirty="0"/>
              <a:t>oster</a:t>
            </a:r>
            <a:endParaRPr lang="fr-FR" sz="4000" noProof="0" dirty="0"/>
          </a:p>
        </p:txBody>
      </p:sp>
      <p:pic>
        <p:nvPicPr>
          <p:cNvPr id="43011" name="Content Placeholder 4" descr="HZ in 13 yr old girl (5 days)1 - Copy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1600200"/>
            <a:ext cx="4800600" cy="4873625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 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fr-FR" b="1" noProof="0" dirty="0"/>
              <a:t>ORIENTEZ</a:t>
            </a:r>
            <a:r>
              <a:rPr lang="fr-FR" noProof="0" dirty="0"/>
              <a:t> tous les cas d’herpès zoster.</a:t>
            </a:r>
          </a:p>
          <a:p>
            <a:pPr marL="0" indent="0"/>
            <a:endParaRPr lang="fr-FR" sz="2800" noProof="0" dirty="0"/>
          </a:p>
          <a:p>
            <a:pPr marL="0" indent="0"/>
            <a:r>
              <a:rPr lang="fr-FR" noProof="0" dirty="0"/>
              <a:t>Conseillez au client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De maintenir propre la région </a:t>
            </a:r>
            <a:r>
              <a:rPr lang="fr-FR" sz="3200" dirty="0"/>
              <a:t>a</a:t>
            </a:r>
            <a:r>
              <a:rPr lang="fr-FR" sz="3200" noProof="0" dirty="0"/>
              <a:t>ffectée.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De n</a:t>
            </a:r>
            <a:r>
              <a:rPr lang="fr-FR" sz="3200" noProof="0" dirty="0"/>
              <a:t>ettoyer </a:t>
            </a:r>
            <a:r>
              <a:rPr lang="fr-FR" sz="3200" dirty="0"/>
              <a:t>la région affectée avec du peroxyde d’hydrogène ou une solution de Chlorhexidine</a:t>
            </a:r>
            <a:r>
              <a:rPr lang="fr-FR" sz="3200" noProof="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La douleur diminuera.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De faire un dépistage pour le VIH.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Appliquez une </a:t>
            </a:r>
            <a:r>
              <a:rPr lang="fr-FR" noProof="0" dirty="0" err="1"/>
              <a:t>lotio</a:t>
            </a:r>
            <a:r>
              <a:rPr lang="fr-FR" dirty="0"/>
              <a:t>n à la </a:t>
            </a:r>
            <a:r>
              <a:rPr lang="fr-FR" noProof="0" dirty="0"/>
              <a:t>calamine 3 fois par jour pendant 7 jours.</a:t>
            </a:r>
          </a:p>
          <a:p>
            <a:pPr eaLnBrk="1" hangingPunct="1"/>
            <a:r>
              <a:rPr lang="fr-FR" b="1" i="1" noProof="0" dirty="0"/>
              <a:t>Plus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1 g de p</a:t>
            </a:r>
            <a:r>
              <a:rPr lang="fr-FR" noProof="0" dirty="0"/>
              <a:t>aracétamol 3 fois par jour pendant 3-5 jours.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17638"/>
            <a:ext cx="7924800" cy="3230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Les f</a:t>
            </a:r>
            <a:r>
              <a:rPr lang="fr-FR" sz="4000" b="1" noProof="0" dirty="0"/>
              <a:t>uroncles</a:t>
            </a:r>
            <a:endParaRPr lang="fr-FR" sz="4000" noProof="0" dirty="0"/>
          </a:p>
        </p:txBody>
      </p:sp>
    </p:spTree>
    <p:extLst>
      <p:ext uri="{BB962C8B-B14F-4D97-AF65-F5344CB8AC3E}">
        <p14:creationId xmlns:p14="http://schemas.microsoft.com/office/powerpoint/2010/main" val="3243953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 idx="4294967295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b="1" noProof="0" dirty="0"/>
              <a:t>Définition et généralités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9248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fr-FR" dirty="0"/>
              <a:t>Un furoncle est aussi appelé un abcès cutané</a:t>
            </a:r>
            <a:r>
              <a:rPr lang="fr-FR" noProof="0" dirty="0"/>
              <a:t>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fr-FR" dirty="0"/>
              <a:t>C’est une infection bactérienne cutanée profonde et localisée</a:t>
            </a:r>
            <a:r>
              <a:rPr lang="en-US" dirty="0"/>
              <a:t> dans la peau</a:t>
            </a:r>
            <a:r>
              <a:rPr lang="fr-FR" noProof="0" dirty="0"/>
              <a:t>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fr-FR" noProof="0" dirty="0"/>
              <a:t>Les furoncles affectent les adultes et les enfants.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sz="3600" b="1" noProof="0" dirty="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fr-FR" noProof="0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noProof="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fr-FR" sz="4000" noProof="0" dirty="0"/>
              <a:t>Signes et symptômes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1828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fr-FR" sz="2800" dirty="0"/>
              <a:t>Un ou plusieurs gonflements graves, sensibles et douloureux sur le site de l’infection</a:t>
            </a:r>
            <a:r>
              <a:rPr lang="fr-FR" sz="2800" noProof="0" dirty="0"/>
              <a:t>. 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fr-FR" sz="2800" noProof="0" dirty="0"/>
              <a:t>Le site du furoncle peut sembler chaud.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fr-FR" sz="2800" noProof="0" dirty="0"/>
              <a:t>Fièvre</a:t>
            </a:r>
          </a:p>
          <a:p>
            <a:endParaRPr lang="fr-FR" noProof="0" dirty="0"/>
          </a:p>
        </p:txBody>
      </p:sp>
      <p:pic>
        <p:nvPicPr>
          <p:cNvPr id="47108" name="ihover-img" descr="http://ts4.mm.bing.net/images/thumbnail.aspx?q=1264720552519&amp;id=efb742b5c8c53650b9d8e31c17aaeb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657600"/>
            <a:ext cx="3962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ihover-img" descr="http://ts2.mm.bing.net/images/thumbnail.aspx?q=1204626660297&amp;id=ad2ca8a3871752ca4b59cbf893a4a47c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733800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noProof="0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162800" cy="487362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defRPr/>
            </a:pPr>
            <a:r>
              <a:rPr lang="fr-FR" sz="2800" noProof="0" dirty="0"/>
              <a:t>Orientez immédiatement : </a:t>
            </a:r>
          </a:p>
          <a:p>
            <a:pPr marL="857250" lvl="1" indent="-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noProof="0" dirty="0"/>
              <a:t>Les clients avec de la fièvre</a:t>
            </a:r>
          </a:p>
          <a:p>
            <a:pPr marL="857250" lvl="1" indent="-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Les c</a:t>
            </a:r>
            <a:r>
              <a:rPr lang="fr-FR" sz="2400" noProof="0" dirty="0"/>
              <a:t>lients avec </a:t>
            </a:r>
            <a:r>
              <a:rPr lang="fr-FR" sz="2400" dirty="0"/>
              <a:t>une inflammation généralisée du ganglion lymphatique</a:t>
            </a:r>
            <a:endParaRPr lang="fr-FR" sz="2400" noProof="0" dirty="0"/>
          </a:p>
          <a:p>
            <a:pPr marL="0" indent="0">
              <a:lnSpc>
                <a:spcPct val="80000"/>
              </a:lnSpc>
              <a:defRPr/>
            </a:pPr>
            <a:endParaRPr lang="fr-FR" sz="2800" noProof="0" dirty="0"/>
          </a:p>
          <a:p>
            <a:pPr marL="0" indent="0">
              <a:lnSpc>
                <a:spcPct val="80000"/>
              </a:lnSpc>
              <a:defRPr/>
            </a:pPr>
            <a:r>
              <a:rPr lang="fr-FR" sz="2800" noProof="0" dirty="0"/>
              <a:t>Conseillez aux clients 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fr-FR" sz="2400" dirty="0"/>
              <a:t>D’a</a:t>
            </a:r>
            <a:r>
              <a:rPr lang="fr-FR" sz="2400" noProof="0" dirty="0"/>
              <a:t>ppliquer </a:t>
            </a:r>
            <a:r>
              <a:rPr lang="fr-FR" sz="2400" dirty="0"/>
              <a:t>des compresses chaudes ou autres</a:t>
            </a:r>
            <a:r>
              <a:rPr lang="fr-FR" sz="2400" noProof="0" dirty="0"/>
              <a:t>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fr-FR" sz="2400" noProof="0" dirty="0"/>
              <a:t>De prendre des </a:t>
            </a:r>
            <a:r>
              <a:rPr lang="fr-FR" sz="2400" dirty="0"/>
              <a:t>antalgiques, comme le paracétamol, pour soulager la douleur</a:t>
            </a:r>
            <a:r>
              <a:rPr lang="fr-FR" sz="2400" noProof="0" dirty="0"/>
              <a:t> et de chercher une prise en charge supplémentaire.</a:t>
            </a:r>
          </a:p>
          <a:p>
            <a:pPr>
              <a:lnSpc>
                <a:spcPct val="80000"/>
              </a:lnSpc>
              <a:defRPr/>
            </a:pPr>
            <a:endParaRPr lang="fr-FR" sz="2800" b="1" i="1" noProof="0" dirty="0"/>
          </a:p>
          <a:p>
            <a:pPr>
              <a:lnSpc>
                <a:spcPct val="80000"/>
              </a:lnSpc>
              <a:defRPr/>
            </a:pPr>
            <a:r>
              <a:rPr lang="fr-FR" sz="2800" i="1" noProof="0" dirty="0"/>
              <a:t>REMARQUE </a:t>
            </a:r>
            <a:r>
              <a:rPr lang="fr-FR" sz="2800" b="1" i="1" noProof="0" dirty="0"/>
              <a:t>: </a:t>
            </a:r>
            <a:r>
              <a:rPr lang="fr-FR" sz="2600" i="1" noProof="0" dirty="0"/>
              <a:t>Ne percez </a:t>
            </a:r>
            <a:r>
              <a:rPr lang="fr-FR" sz="2600" i="1" u="sng" noProof="0" dirty="0"/>
              <a:t>pas</a:t>
            </a:r>
            <a:r>
              <a:rPr lang="fr-FR" sz="2600" i="1" noProof="0" dirty="0"/>
              <a:t> le furoncle car cela pourrait propager l’infection ailleurs.   </a:t>
            </a:r>
            <a:endParaRPr lang="fr-FR" sz="2800" noProof="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noProof="0" dirty="0"/>
              <a:t>Jeu de tri (Signes/symptômes et affections cutanées)</a:t>
            </a:r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86016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239000" cy="2544763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Le pied d'athlète</a:t>
            </a:r>
            <a:endParaRPr lang="fr-FR" sz="4000" noProof="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noProof="0" dirty="0"/>
              <a:t>Jeux de rôle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64619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6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noProof="0" dirty="0"/>
              <a:t>Le pied d'athlète est une infection fongique qui affecte la peau entre les orteils.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Il </a:t>
            </a:r>
            <a:r>
              <a:rPr lang="fr-FR" sz="2800" dirty="0"/>
              <a:t>est plus courant chez les hommes qui portent constamment des chaussures fermées</a:t>
            </a:r>
            <a:r>
              <a:rPr lang="fr-FR" sz="2800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 </a:t>
            </a:r>
            <a:r>
              <a:rPr lang="fr-FR" sz="2800" dirty="0"/>
              <a:t>quatrième et le cinquième orteils sont le plus souvent les plus affectés</a:t>
            </a:r>
            <a:r>
              <a:rPr lang="fr-FR" sz="2800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 pied d’athlète commence habituellement par une transpiration des</a:t>
            </a:r>
            <a:r>
              <a:rPr lang="en-GB" sz="2800" dirty="0"/>
              <a:t> </a:t>
            </a:r>
            <a:r>
              <a:rPr lang="fr-FR" sz="2800" dirty="0"/>
              <a:t>pieds et une odeur forte, suivies de démangeaisons et la peau entre les orteils commence à peler.</a:t>
            </a:r>
            <a:r>
              <a:rPr lang="en-US" sz="2800" dirty="0"/>
              <a:t> </a:t>
            </a:r>
            <a:endParaRPr lang="fr-FR" sz="2800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attrape-t-on le pied d'athlète ? </a:t>
            </a:r>
            <a:endParaRPr lang="fr-FR" sz="4000" noProof="0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Le </a:t>
            </a:r>
            <a:r>
              <a:rPr lang="fr-FR" dirty="0"/>
              <a:t>pied d’athlète se transmet d’une personne à l’autre </a:t>
            </a:r>
            <a:r>
              <a:rPr lang="fr-FR" sz="3200" noProof="0" dirty="0"/>
              <a:t>: </a:t>
            </a:r>
          </a:p>
          <a:p>
            <a:pPr lvl="1"/>
            <a:r>
              <a:rPr lang="fr-FR" sz="3200" dirty="0"/>
              <a:t>Par c</a:t>
            </a:r>
            <a:r>
              <a:rPr lang="fr-FR" sz="3200" noProof="0" dirty="0"/>
              <a:t>ontact </a:t>
            </a:r>
            <a:r>
              <a:rPr lang="fr-FR" sz="3200" dirty="0"/>
              <a:t>avec la zone affectée </a:t>
            </a:r>
          </a:p>
          <a:p>
            <a:pPr lvl="1"/>
            <a:r>
              <a:rPr lang="fr-FR" sz="3200" dirty="0"/>
              <a:t>En partageant des chaussettes contaminée</a:t>
            </a:r>
            <a:r>
              <a:rPr lang="fr-FR" sz="3200" noProof="0" dirty="0"/>
              <a:t>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Une mauvaise hygiène des pieds peut aussi contribuer au développement du pied d'athlète.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Signes et symptômes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démangeaisons entre les orteils.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 peau entre les orteils pèle.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 peau entre les orteils blanchit.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Une odeur désagréable des pieds.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Une douleur en marchant.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Le pied d’athlète</a:t>
            </a:r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133600"/>
            <a:ext cx="5791200" cy="4082994"/>
          </a:xfrm>
        </p:spPr>
      </p:pic>
      <p:sp>
        <p:nvSpPr>
          <p:cNvPr id="3" name="TextBox 2"/>
          <p:cNvSpPr txBox="1"/>
          <p:nvPr/>
        </p:nvSpPr>
        <p:spPr>
          <a:xfrm>
            <a:off x="1828800" y="16002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Photo d’un pied d'athlète entre les orteils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noProof="0" dirty="0"/>
              <a:t>Conseillez au client :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dirty="0"/>
              <a:t>De b</a:t>
            </a:r>
            <a:r>
              <a:rPr lang="fr-FR" noProof="0" dirty="0"/>
              <a:t>ien s’essuyer les pieds après chaque lavage.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De p</a:t>
            </a:r>
            <a:r>
              <a:rPr lang="fr-FR" noProof="0" dirty="0"/>
              <a:t>orter des chaussettes en coton.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D’</a:t>
            </a:r>
            <a:r>
              <a:rPr lang="fr-FR" dirty="0"/>
              <a:t>appliquer des poudres antifongiques aux pieds s’ils dégagent une odeur désagréable</a:t>
            </a:r>
            <a:r>
              <a:rPr lang="fr-FR" noProof="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noProof="0" dirty="0"/>
              <a:t>De porter des chaussures ouvertes pendant son temps libre.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2824</TotalTime>
  <Words>1343</Words>
  <Application>Microsoft Office PowerPoint</Application>
  <PresentationFormat>On-screen Show (4:3)</PresentationFormat>
  <Paragraphs>179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Courier New</vt:lpstr>
      <vt:lpstr>Office Theme</vt:lpstr>
      <vt:lpstr>Formation pour les dépôts de vente de médicaments accrédités  Ouganda</vt:lpstr>
      <vt:lpstr>Objectifs</vt:lpstr>
      <vt:lpstr>Affections cutanées courantes chez les adultes </vt:lpstr>
      <vt:lpstr>Le pied d'athlète</vt:lpstr>
      <vt:lpstr>Définition et généralités  </vt:lpstr>
      <vt:lpstr>Comment attrape-t-on le pied d'athlète ? </vt:lpstr>
      <vt:lpstr>Signes et symptômes </vt:lpstr>
      <vt:lpstr>Le pied d’athlète</vt:lpstr>
      <vt:lpstr>Mesures générales </vt:lpstr>
      <vt:lpstr>Traitement médicamenteux </vt:lpstr>
      <vt:lpstr>Directives d'orientation</vt:lpstr>
      <vt:lpstr>La dermatomycose </vt:lpstr>
      <vt:lpstr>Définition et généralités </vt:lpstr>
      <vt:lpstr>Comment attrape-t-on la dermatomycose ?</vt:lpstr>
      <vt:lpstr>Signes et symptômes </vt:lpstr>
      <vt:lpstr>Photo d’une dermatomycose</vt:lpstr>
      <vt:lpstr>Mesures générales </vt:lpstr>
      <vt:lpstr>Traitement médicamenteux </vt:lpstr>
      <vt:lpstr>Directives d'orientation</vt:lpstr>
      <vt:lpstr>L’acné (boutons ) </vt:lpstr>
      <vt:lpstr>Définition et généralités </vt:lpstr>
      <vt:lpstr>Les personnes les plus à risque pour l’acné</vt:lpstr>
      <vt:lpstr>Signes et symptômes</vt:lpstr>
      <vt:lpstr>Mesures générales </vt:lpstr>
      <vt:lpstr>Traitement médicamenteux </vt:lpstr>
      <vt:lpstr>Remarque concernant le traitement</vt:lpstr>
      <vt:lpstr>Directives d'orientation</vt:lpstr>
      <vt:lpstr>L’herpès zoster </vt:lpstr>
      <vt:lpstr>Définition et généralités </vt:lpstr>
      <vt:lpstr>Comment attrape-t-on l’herpès zoster ? </vt:lpstr>
      <vt:lpstr>Signes et symptômes </vt:lpstr>
      <vt:lpstr>Photo d’un herpès zoster</vt:lpstr>
      <vt:lpstr>Mesures générales </vt:lpstr>
      <vt:lpstr>Traitement médicamenteux </vt:lpstr>
      <vt:lpstr>Les furoncles</vt:lpstr>
      <vt:lpstr>Définition et généralités</vt:lpstr>
      <vt:lpstr>Signes et symptômes</vt:lpstr>
      <vt:lpstr>Mesures générales</vt:lpstr>
      <vt:lpstr>Exercice 1</vt:lpstr>
      <vt:lpstr>Exercice 2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275</cp:revision>
  <dcterms:created xsi:type="dcterms:W3CDTF">2011-09-08T16:26:48Z</dcterms:created>
  <dcterms:modified xsi:type="dcterms:W3CDTF">2019-05-16T18:49:36Z</dcterms:modified>
</cp:coreProperties>
</file>