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74" r:id="rId14"/>
    <p:sldId id="269" r:id="rId15"/>
    <p:sldId id="270" r:id="rId16"/>
    <p:sldId id="273" r:id="rId17"/>
    <p:sldId id="272" r:id="rId18"/>
    <p:sldId id="271" r:id="rId19"/>
    <p:sldId id="276" r:id="rId20"/>
    <p:sldId id="277" r:id="rId21"/>
    <p:sldId id="278" r:id="rId22"/>
    <p:sldId id="279" r:id="rId23"/>
    <p:sldId id="275"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No. of PMS sealed during enforcement</c:v>
                </c:pt>
              </c:strCache>
            </c:strRef>
          </c:tx>
          <c:spPr>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cat>
            <c:numRef>
              <c:f>Sheet1!$A$2:$A$5</c:f>
              <c:numCache>
                <c:formatCode>General</c:formatCode>
                <c:ptCount val="4"/>
                <c:pt idx="0">
                  <c:v>2014</c:v>
                </c:pt>
                <c:pt idx="1">
                  <c:v>2015</c:v>
                </c:pt>
                <c:pt idx="2">
                  <c:v>2016</c:v>
                </c:pt>
              </c:numCache>
            </c:numRef>
          </c:cat>
          <c:val>
            <c:numRef>
              <c:f>Sheet1!$B$2:$B$5</c:f>
              <c:numCache>
                <c:formatCode>General</c:formatCode>
                <c:ptCount val="4"/>
                <c:pt idx="0">
                  <c:v>68</c:v>
                </c:pt>
                <c:pt idx="1">
                  <c:v>986</c:v>
                </c:pt>
                <c:pt idx="2">
                  <c:v>3506</c:v>
                </c:pt>
              </c:numCache>
            </c:numRef>
          </c:val>
        </c:ser>
        <c:ser>
          <c:idx val="1"/>
          <c:order val="1"/>
          <c:tx>
            <c:strRef>
              <c:f>Sheet1!$C$1</c:f>
              <c:strCache>
                <c:ptCount val="1"/>
                <c:pt idx="0">
                  <c:v>No. of Licenses isssued</c:v>
                </c:pt>
              </c:strCache>
            </c:strRef>
          </c:tx>
          <c:spPr>
            <a:gradFill rotWithShape="1">
              <a:gsLst>
                <a:gs pos="0">
                  <a:schemeClr val="accent2">
                    <a:shade val="85000"/>
                    <a:satMod val="130000"/>
                  </a:schemeClr>
                </a:gs>
                <a:gs pos="34000">
                  <a:schemeClr val="accent2">
                    <a:shade val="87000"/>
                    <a:satMod val="125000"/>
                  </a:schemeClr>
                </a:gs>
                <a:gs pos="70000">
                  <a:schemeClr val="accent2">
                    <a:tint val="100000"/>
                    <a:shade val="90000"/>
                    <a:satMod val="130000"/>
                  </a:schemeClr>
                </a:gs>
                <a:gs pos="100000">
                  <a:schemeClr val="accent2">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cat>
            <c:numRef>
              <c:f>Sheet1!$A$2:$A$5</c:f>
              <c:numCache>
                <c:formatCode>General</c:formatCode>
                <c:ptCount val="4"/>
                <c:pt idx="0">
                  <c:v>2014</c:v>
                </c:pt>
                <c:pt idx="1">
                  <c:v>2015</c:v>
                </c:pt>
                <c:pt idx="2">
                  <c:v>2016</c:v>
                </c:pt>
              </c:numCache>
            </c:numRef>
          </c:cat>
          <c:val>
            <c:numRef>
              <c:f>Sheet1!$C$2:$C$5</c:f>
              <c:numCache>
                <c:formatCode>General</c:formatCode>
                <c:ptCount val="4"/>
                <c:pt idx="0">
                  <c:v>552</c:v>
                </c:pt>
                <c:pt idx="1">
                  <c:v>10103</c:v>
                </c:pt>
                <c:pt idx="2">
                  <c:v>10109</c:v>
                </c:pt>
              </c:numCache>
            </c:numRef>
          </c:val>
        </c:ser>
        <c:dLbls>
          <c:showLegendKey val="0"/>
          <c:showVal val="0"/>
          <c:showCatName val="0"/>
          <c:showSerName val="0"/>
          <c:showPercent val="0"/>
          <c:showBubbleSize val="0"/>
        </c:dLbls>
        <c:gapWidth val="100"/>
        <c:overlap val="-24"/>
        <c:axId val="1906354096"/>
        <c:axId val="1906347024"/>
      </c:barChart>
      <c:catAx>
        <c:axId val="1906354096"/>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906347024"/>
        <c:crosses val="autoZero"/>
        <c:auto val="1"/>
        <c:lblAlgn val="ctr"/>
        <c:lblOffset val="100"/>
        <c:noMultiLvlLbl val="0"/>
      </c:catAx>
      <c:valAx>
        <c:axId val="1906347024"/>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906354096"/>
        <c:crosses val="autoZero"/>
        <c:crossBetween val="between"/>
      </c:valAx>
      <c:spPr>
        <a:noFill/>
        <a:ln>
          <a:noFill/>
        </a:ln>
        <a:effectLst>
          <a:outerShdw blurRad="63500" sx="102000" sy="102000" algn="ctr" rotWithShape="0">
            <a:prstClr val="black">
              <a:alpha val="40000"/>
            </a:prstClr>
          </a:outerShdw>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lt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14-Jun-17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7817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14-Jun-17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21583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14-Jun-17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93097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14-Jun-17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04788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14-Jun-17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3479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14-Jun-17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29655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14-Jun-17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85303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14-Jun-17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66804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1BEF0D-F0BB-DE4B-95CE-6DB70DBA9567}" type="datetimeFigureOut">
              <a:rPr lang="en-US" smtClean="0"/>
              <a:pPr/>
              <a:t>14-Jun-17</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07329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61BEF0D-F0BB-DE4B-95CE-6DB70DBA9567}" type="datetimeFigureOut">
              <a:rPr lang="en-US" smtClean="0"/>
              <a:pPr/>
              <a:t>14-Jun-17</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49167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14-Jun-17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64755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1BEF0D-F0BB-DE4B-95CE-6DB70DBA9567}" type="datetimeFigureOut">
              <a:rPr lang="en-US" smtClean="0"/>
              <a:pPr/>
              <a:t>14-Jun-17</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217C01CDF565}"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0303055"/>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3335" y="309491"/>
            <a:ext cx="11725785" cy="4043810"/>
          </a:xfrm>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txBody>
          <a:bodyPr>
            <a:normAutofit/>
          </a:bodyPr>
          <a:lstStyle/>
          <a:p>
            <a:pPr algn="r">
              <a:lnSpc>
                <a:spcPct val="150000"/>
              </a:lnSpc>
            </a:pPr>
            <a:r>
              <a:rPr lang="en-GB" sz="4000" b="1" dirty="0">
                <a:latin typeface="Verdana" panose="020B0604030504040204" pitchFamily="34" charset="0"/>
                <a:ea typeface="Verdana" panose="020B0604030504040204" pitchFamily="34" charset="0"/>
                <a:cs typeface="Verdana" panose="020B0604030504040204" pitchFamily="34" charset="0"/>
              </a:rPr>
              <a:t>SITUATION ANALYSIS OF THE OPERATION OF PATENT MEDICINES </a:t>
            </a:r>
            <a:r>
              <a:rPr lang="en-GB" sz="4000" b="1" dirty="0" smtClean="0">
                <a:latin typeface="Verdana" panose="020B0604030504040204" pitchFamily="34" charset="0"/>
                <a:ea typeface="Verdana" panose="020B0604030504040204" pitchFamily="34" charset="0"/>
                <a:cs typeface="Verdana" panose="020B0604030504040204" pitchFamily="34" charset="0"/>
              </a:rPr>
              <a:t>VENDORS </a:t>
            </a:r>
            <a:r>
              <a:rPr lang="en-GB" sz="4000" b="1" dirty="0">
                <a:latin typeface="Verdana" panose="020B0604030504040204" pitchFamily="34" charset="0"/>
                <a:ea typeface="Verdana" panose="020B0604030504040204" pitchFamily="34" charset="0"/>
                <a:cs typeface="Verdana" panose="020B0604030504040204" pitchFamily="34" charset="0"/>
              </a:rPr>
              <a:t>IN NIGERIA</a:t>
            </a:r>
            <a:endParaRPr lang="en-US" sz="4000" b="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85458667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65915" y="1111637"/>
            <a:ext cx="10241281" cy="5250525"/>
          </a:xfrm>
        </p:spPr>
        <p:txBody>
          <a:bodyPr>
            <a:normAutofit/>
          </a:bodyPr>
          <a:lstStyle/>
          <a:p>
            <a:pPr marL="0" indent="0" algn="r">
              <a:lnSpc>
                <a:spcPct val="150000"/>
              </a:lnSpc>
              <a:buNone/>
            </a:pPr>
            <a:r>
              <a:rPr lang="en-GB" b="1" dirty="0">
                <a:latin typeface="Verdana" panose="020B0604030504040204" pitchFamily="34" charset="0"/>
                <a:ea typeface="Verdana" panose="020B0604030504040204" pitchFamily="34" charset="0"/>
                <a:cs typeface="Verdana" panose="020B0604030504040204" pitchFamily="34" charset="0"/>
              </a:rPr>
              <a:t>The Place of the PPMVs in the Healthcare Delivery </a:t>
            </a:r>
            <a:r>
              <a:rPr lang="en-GB" b="1" dirty="0" smtClean="0">
                <a:latin typeface="Verdana" panose="020B0604030504040204" pitchFamily="34" charset="0"/>
                <a:ea typeface="Verdana" panose="020B0604030504040204" pitchFamily="34" charset="0"/>
                <a:cs typeface="Verdana" panose="020B0604030504040204" pitchFamily="34" charset="0"/>
              </a:rPr>
              <a:t>System</a:t>
            </a:r>
            <a:endParaRPr lang="en-GB" dirty="0" smtClean="0"/>
          </a:p>
          <a:p>
            <a:pPr>
              <a:lnSpc>
                <a:spcPct val="150000"/>
              </a:lnSpc>
              <a:buClrTx/>
              <a:buFont typeface="Wingdings" panose="05000000000000000000" pitchFamily="2" charset="2"/>
              <a:buChar char="v"/>
            </a:pPr>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The patent medicines shops are the most widely distributed, most readily </a:t>
            </a:r>
            <a:r>
              <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rPr>
              <a:t>accessible </a:t>
            </a:r>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source of healthcare in Nigeria.  By this, they remain the most available source of simple, essential medicines and can be leveraged upon if better repositioned, to initiate and strengthen referral/system in the health sector.</a:t>
            </a:r>
            <a:endParaRPr lang="en-US"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a:lnSpc>
                <a:spcPct val="150000"/>
              </a:lnSpc>
              <a:buClrTx/>
              <a:buFont typeface="Wingdings" panose="05000000000000000000" pitchFamily="2" charset="2"/>
              <a:buChar char="v"/>
            </a:pPr>
            <a:r>
              <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rPr>
              <a:t>In </a:t>
            </a:r>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summary, the place of PPMVs in the healthcare delivery system is that of most readily available source of simple essential medicines for healthcare service delivery and provision of referral service</a:t>
            </a:r>
            <a:endParaRPr lang="en-US"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60022828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smtClean="0">
                <a:latin typeface="Verdana" panose="020B0604030504040204" pitchFamily="34" charset="0"/>
                <a:ea typeface="Verdana" panose="020B0604030504040204" pitchFamily="34" charset="0"/>
                <a:cs typeface="Verdana" panose="020B0604030504040204" pitchFamily="34" charset="0"/>
              </a:rPr>
              <a:t>2.0 REGULATORY MECHANISMS</a:t>
            </a:r>
            <a:endParaRPr lang="en-US" sz="2400" b="1"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1097280" y="1845733"/>
            <a:ext cx="10058400" cy="4477793"/>
          </a:xfrm>
        </p:spPr>
        <p:txBody>
          <a:bodyPr>
            <a:normAutofit/>
          </a:bodyPr>
          <a:lstStyle/>
          <a:p>
            <a:pPr>
              <a:lnSpc>
                <a:spcPct val="250000"/>
              </a:lnSpc>
            </a:pPr>
            <a:r>
              <a:rPr lang="en-GB" dirty="0" smtClean="0"/>
              <a:t>2.1	</a:t>
            </a:r>
            <a:r>
              <a:rPr lang="en-GB" dirty="0" smtClean="0">
                <a:latin typeface="Verdana" panose="020B0604030504040204" pitchFamily="34" charset="0"/>
                <a:ea typeface="Verdana" panose="020B0604030504040204" pitchFamily="34" charset="0"/>
                <a:cs typeface="Verdana" panose="020B0604030504040204" pitchFamily="34" charset="0"/>
              </a:rPr>
              <a:t>Guidelines </a:t>
            </a:r>
            <a:r>
              <a:rPr lang="en-GB" dirty="0">
                <a:latin typeface="Verdana" panose="020B0604030504040204" pitchFamily="34" charset="0"/>
                <a:ea typeface="Verdana" panose="020B0604030504040204" pitchFamily="34" charset="0"/>
                <a:cs typeface="Verdana" panose="020B0604030504040204" pitchFamily="34" charset="0"/>
              </a:rPr>
              <a:t>for PPMV Operations</a:t>
            </a:r>
            <a:endParaRPr lang="en-US" dirty="0">
              <a:latin typeface="Verdana" panose="020B0604030504040204" pitchFamily="34" charset="0"/>
              <a:ea typeface="Verdana" panose="020B0604030504040204" pitchFamily="34" charset="0"/>
              <a:cs typeface="Verdana" panose="020B0604030504040204" pitchFamily="34" charset="0"/>
            </a:endParaRPr>
          </a:p>
          <a:p>
            <a:pPr marL="1355598" lvl="4" indent="-514350">
              <a:lnSpc>
                <a:spcPct val="250000"/>
              </a:lnSpc>
              <a:buFont typeface="+mj-lt"/>
              <a:buAutoNum type="romanLcPeriod"/>
            </a:pPr>
            <a:r>
              <a:rPr lang="en-GB" sz="2000" dirty="0" smtClean="0">
                <a:latin typeface="Verdana" panose="020B0604030504040204" pitchFamily="34" charset="0"/>
                <a:ea typeface="Verdana" panose="020B0604030504040204" pitchFamily="34" charset="0"/>
                <a:cs typeface="Verdana" panose="020B0604030504040204" pitchFamily="34" charset="0"/>
              </a:rPr>
              <a:t>Scope</a:t>
            </a:r>
            <a:endParaRPr lang="en-US" sz="2000" dirty="0">
              <a:latin typeface="Verdana" panose="020B0604030504040204" pitchFamily="34" charset="0"/>
              <a:ea typeface="Verdana" panose="020B0604030504040204" pitchFamily="34" charset="0"/>
              <a:cs typeface="Verdana" panose="020B0604030504040204" pitchFamily="34" charset="0"/>
            </a:endParaRPr>
          </a:p>
          <a:p>
            <a:pPr marL="1355598" lvl="4" indent="-514350">
              <a:lnSpc>
                <a:spcPct val="250000"/>
              </a:lnSpc>
              <a:buFont typeface="+mj-lt"/>
              <a:buAutoNum type="romanLcPeriod"/>
            </a:pPr>
            <a:r>
              <a:rPr lang="en-GB" sz="2000" dirty="0" smtClean="0">
                <a:latin typeface="Verdana" panose="020B0604030504040204" pitchFamily="34" charset="0"/>
                <a:ea typeface="Verdana" panose="020B0604030504040204" pitchFamily="34" charset="0"/>
                <a:cs typeface="Verdana" panose="020B0604030504040204" pitchFamily="34" charset="0"/>
              </a:rPr>
              <a:t>Licensing </a:t>
            </a:r>
            <a:r>
              <a:rPr lang="en-GB" sz="2000" dirty="0">
                <a:latin typeface="Verdana" panose="020B0604030504040204" pitchFamily="34" charset="0"/>
                <a:ea typeface="Verdana" panose="020B0604030504040204" pitchFamily="34" charset="0"/>
                <a:cs typeface="Verdana" panose="020B0604030504040204" pitchFamily="34" charset="0"/>
              </a:rPr>
              <a:t>authority</a:t>
            </a:r>
            <a:endParaRPr lang="en-US" sz="2000" dirty="0">
              <a:latin typeface="Verdana" panose="020B0604030504040204" pitchFamily="34" charset="0"/>
              <a:ea typeface="Verdana" panose="020B0604030504040204" pitchFamily="34" charset="0"/>
              <a:cs typeface="Verdana" panose="020B0604030504040204" pitchFamily="34" charset="0"/>
            </a:endParaRPr>
          </a:p>
          <a:p>
            <a:pPr marL="1355598" lvl="4" indent="-514350">
              <a:lnSpc>
                <a:spcPct val="250000"/>
              </a:lnSpc>
              <a:buFont typeface="+mj-lt"/>
              <a:buAutoNum type="romanLcPeriod"/>
            </a:pPr>
            <a:r>
              <a:rPr lang="en-GB" sz="2000" dirty="0" smtClean="0">
                <a:latin typeface="Verdana" panose="020B0604030504040204" pitchFamily="34" charset="0"/>
                <a:ea typeface="Verdana" panose="020B0604030504040204" pitchFamily="34" charset="0"/>
                <a:cs typeface="Verdana" panose="020B0604030504040204" pitchFamily="34" charset="0"/>
              </a:rPr>
              <a:t>Eligibility</a:t>
            </a:r>
            <a:endParaRPr lang="en-US" sz="2000" dirty="0">
              <a:latin typeface="Verdana" panose="020B0604030504040204" pitchFamily="34" charset="0"/>
              <a:ea typeface="Verdana" panose="020B0604030504040204" pitchFamily="34" charset="0"/>
              <a:cs typeface="Verdana" panose="020B0604030504040204" pitchFamily="34" charset="0"/>
            </a:endParaRPr>
          </a:p>
          <a:p>
            <a:pPr marL="1355598" lvl="4" indent="-514350">
              <a:lnSpc>
                <a:spcPct val="250000"/>
              </a:lnSpc>
              <a:buFont typeface="+mj-lt"/>
              <a:buAutoNum type="romanLcPeriod"/>
            </a:pPr>
            <a:r>
              <a:rPr lang="en-GB" sz="2000" dirty="0" smtClean="0">
                <a:latin typeface="Verdana" panose="020B0604030504040204" pitchFamily="34" charset="0"/>
                <a:ea typeface="Verdana" panose="020B0604030504040204" pitchFamily="34" charset="0"/>
                <a:cs typeface="Verdana" panose="020B0604030504040204" pitchFamily="34" charset="0"/>
              </a:rPr>
              <a:t>Requirements </a:t>
            </a:r>
            <a:r>
              <a:rPr lang="en-GB" sz="2000" dirty="0">
                <a:latin typeface="Verdana" panose="020B0604030504040204" pitchFamily="34" charset="0"/>
                <a:ea typeface="Verdana" panose="020B0604030504040204" pitchFamily="34" charset="0"/>
                <a:cs typeface="Verdana" panose="020B0604030504040204" pitchFamily="34" charset="0"/>
              </a:rPr>
              <a:t>for an application</a:t>
            </a:r>
            <a:endParaRPr lang="en-US" sz="2000" dirty="0">
              <a:latin typeface="Verdana" panose="020B0604030504040204" pitchFamily="34" charset="0"/>
              <a:ea typeface="Verdana" panose="020B0604030504040204" pitchFamily="34" charset="0"/>
              <a:cs typeface="Verdana" panose="020B0604030504040204" pitchFamily="34" charset="0"/>
            </a:endParaRPr>
          </a:p>
          <a:p>
            <a:pPr marL="1355598" lvl="4" indent="-514350">
              <a:buFont typeface="+mj-lt"/>
              <a:buAutoNum type="romanLcPeriod"/>
            </a:pPr>
            <a:endParaRPr lang="en-US"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13678755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7280" y="1133341"/>
            <a:ext cx="10058400" cy="4735753"/>
          </a:xfrm>
        </p:spPr>
        <p:txBody>
          <a:bodyPr>
            <a:normAutofit/>
          </a:bodyPr>
          <a:lstStyle/>
          <a:p>
            <a:pPr>
              <a:lnSpc>
                <a:spcPct val="200000"/>
              </a:lnSpc>
            </a:pPr>
            <a:r>
              <a:rPr lang="en-GB" b="1" dirty="0">
                <a:latin typeface="Verdana" panose="020B0604030504040204" pitchFamily="34" charset="0"/>
                <a:ea typeface="Verdana" panose="020B0604030504040204" pitchFamily="34" charset="0"/>
                <a:cs typeface="Verdana" panose="020B0604030504040204" pitchFamily="34" charset="0"/>
              </a:rPr>
              <a:t>2.0 REGULATORY MECHANISMS</a:t>
            </a:r>
            <a:endParaRPr lang="en-GB" dirty="0" smtClean="0">
              <a:latin typeface="Verdana" panose="020B0604030504040204" pitchFamily="34" charset="0"/>
              <a:ea typeface="Verdana" panose="020B0604030504040204" pitchFamily="34" charset="0"/>
              <a:cs typeface="Verdana" panose="020B0604030504040204" pitchFamily="34" charset="0"/>
            </a:endParaRPr>
          </a:p>
          <a:p>
            <a:pPr>
              <a:lnSpc>
                <a:spcPct val="200000"/>
              </a:lnSpc>
            </a:pPr>
            <a:r>
              <a:rPr lang="en-GB" dirty="0" smtClean="0">
                <a:latin typeface="Verdana" panose="020B0604030504040204" pitchFamily="34" charset="0"/>
                <a:ea typeface="Verdana" panose="020B0604030504040204" pitchFamily="34" charset="0"/>
                <a:cs typeface="Verdana" panose="020B0604030504040204" pitchFamily="34" charset="0"/>
              </a:rPr>
              <a:t>2.2 </a:t>
            </a:r>
            <a:r>
              <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rPr>
              <a:t>Registration </a:t>
            </a:r>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and Licensing</a:t>
            </a:r>
            <a:endParaRPr lang="en-US"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1172718" lvl="3" indent="-514350">
              <a:lnSpc>
                <a:spcPct val="200000"/>
              </a:lnSpc>
              <a:buFont typeface="+mj-lt"/>
              <a:buAutoNum type="romanLcPeriod"/>
            </a:pPr>
            <a:r>
              <a:rPr lang="en-GB" sz="20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Procedures </a:t>
            </a:r>
            <a:r>
              <a:rPr lang="en-GB" sz="2000" dirty="0">
                <a:solidFill>
                  <a:schemeClr val="tx1"/>
                </a:solidFill>
                <a:latin typeface="Verdana" panose="020B0604030504040204" pitchFamily="34" charset="0"/>
                <a:ea typeface="Verdana" panose="020B0604030504040204" pitchFamily="34" charset="0"/>
                <a:cs typeface="Verdana" panose="020B0604030504040204" pitchFamily="34" charset="0"/>
              </a:rPr>
              <a:t>of the issuance</a:t>
            </a:r>
            <a:endParaRPr lang="en-US" sz="20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1172718" lvl="3" indent="-514350">
              <a:lnSpc>
                <a:spcPct val="200000"/>
              </a:lnSpc>
              <a:buFont typeface="+mj-lt"/>
              <a:buAutoNum type="romanLcPeriod"/>
            </a:pPr>
            <a:r>
              <a:rPr lang="en-GB" sz="20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Licensing </a:t>
            </a:r>
            <a:r>
              <a:rPr lang="en-GB" sz="2000" dirty="0">
                <a:solidFill>
                  <a:schemeClr val="tx1"/>
                </a:solidFill>
                <a:latin typeface="Verdana" panose="020B0604030504040204" pitchFamily="34" charset="0"/>
                <a:ea typeface="Verdana" panose="020B0604030504040204" pitchFamily="34" charset="0"/>
                <a:cs typeface="Verdana" panose="020B0604030504040204" pitchFamily="34" charset="0"/>
              </a:rPr>
              <a:t>fees</a:t>
            </a:r>
            <a:endParaRPr lang="en-US" sz="20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1172718" lvl="3" indent="-514350">
              <a:lnSpc>
                <a:spcPct val="200000"/>
              </a:lnSpc>
              <a:buFont typeface="+mj-lt"/>
              <a:buAutoNum type="romanLcPeriod"/>
            </a:pPr>
            <a:r>
              <a:rPr lang="en-GB" sz="20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Condition </a:t>
            </a:r>
            <a:r>
              <a:rPr lang="en-GB" sz="2000" dirty="0">
                <a:solidFill>
                  <a:schemeClr val="tx1"/>
                </a:solidFill>
                <a:latin typeface="Verdana" panose="020B0604030504040204" pitchFamily="34" charset="0"/>
                <a:ea typeface="Verdana" panose="020B0604030504040204" pitchFamily="34" charset="0"/>
                <a:cs typeface="Verdana" panose="020B0604030504040204" pitchFamily="34" charset="0"/>
              </a:rPr>
              <a:t>for renewal of License</a:t>
            </a:r>
            <a:endParaRPr lang="en-US" sz="20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1172718" lvl="3" indent="-514350">
              <a:lnSpc>
                <a:spcPct val="200000"/>
              </a:lnSpc>
              <a:buFont typeface="+mj-lt"/>
              <a:buAutoNum type="romanLcPeriod"/>
            </a:pPr>
            <a:r>
              <a:rPr lang="en-GB" sz="20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Validity </a:t>
            </a:r>
            <a:r>
              <a:rPr lang="en-GB" sz="2000" dirty="0">
                <a:solidFill>
                  <a:schemeClr val="tx1"/>
                </a:solidFill>
                <a:latin typeface="Verdana" panose="020B0604030504040204" pitchFamily="34" charset="0"/>
                <a:ea typeface="Verdana" panose="020B0604030504040204" pitchFamily="34" charset="0"/>
                <a:cs typeface="Verdana" panose="020B0604030504040204" pitchFamily="34" charset="0"/>
              </a:rPr>
              <a:t>of the </a:t>
            </a:r>
            <a:r>
              <a:rPr lang="en-GB" sz="20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License</a:t>
            </a:r>
          </a:p>
          <a:p>
            <a:pPr marL="0" indent="0">
              <a:buNone/>
            </a:pPr>
            <a:endParaRPr lang="en-GB" dirty="0" smtClean="0"/>
          </a:p>
          <a:p>
            <a:pPr marL="0" indent="0">
              <a:buNone/>
            </a:pPr>
            <a:endParaRPr lang="en-US" dirty="0"/>
          </a:p>
        </p:txBody>
      </p:sp>
    </p:spTree>
    <p:extLst>
      <p:ext uri="{BB962C8B-B14F-4D97-AF65-F5344CB8AC3E}">
        <p14:creationId xmlns:p14="http://schemas.microsoft.com/office/powerpoint/2010/main" val="116006039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b="1" dirty="0">
                <a:latin typeface="Verdana" panose="020B0604030504040204" pitchFamily="34" charset="0"/>
                <a:ea typeface="Verdana" panose="020B0604030504040204" pitchFamily="34" charset="0"/>
                <a:cs typeface="Verdana" panose="020B0604030504040204" pitchFamily="34" charset="0"/>
              </a:rPr>
              <a:t>2.0 REGULATORY MECHANISMS</a:t>
            </a:r>
            <a:endParaRPr lang="en-US" sz="2000" dirty="0"/>
          </a:p>
        </p:txBody>
      </p:sp>
      <p:sp>
        <p:nvSpPr>
          <p:cNvPr id="3" name="Content Placeholder 2"/>
          <p:cNvSpPr>
            <a:spLocks noGrp="1"/>
          </p:cNvSpPr>
          <p:nvPr>
            <p:ph idx="1"/>
          </p:nvPr>
        </p:nvSpPr>
        <p:spPr>
          <a:xfrm>
            <a:off x="1097280" y="1845733"/>
            <a:ext cx="10058400" cy="4361883"/>
          </a:xfrm>
        </p:spPr>
        <p:txBody>
          <a:bodyPr/>
          <a:lstStyle/>
          <a:p>
            <a:pPr>
              <a:lnSpc>
                <a:spcPct val="200000"/>
              </a:lnSpc>
            </a:pPr>
            <a:r>
              <a:rPr lang="en-GB" sz="2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2.3	Orientation </a:t>
            </a:r>
            <a:r>
              <a:rPr lang="en-GB" sz="2400" dirty="0">
                <a:solidFill>
                  <a:schemeClr val="tx1"/>
                </a:solidFill>
                <a:latin typeface="Verdana" panose="020B0604030504040204" pitchFamily="34" charset="0"/>
                <a:ea typeface="Verdana" panose="020B0604030504040204" pitchFamily="34" charset="0"/>
                <a:cs typeface="Verdana" panose="020B0604030504040204" pitchFamily="34" charset="0"/>
              </a:rPr>
              <a:t>Programme and Continuing Education </a:t>
            </a:r>
            <a:r>
              <a:rPr lang="en-GB" sz="2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Programme</a:t>
            </a:r>
            <a:endParaRPr lang="en-US" sz="24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a:lnSpc>
                <a:spcPct val="200000"/>
              </a:lnSpc>
            </a:pPr>
            <a:r>
              <a:rPr lang="en-GB" sz="2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2.4	Monitoring </a:t>
            </a:r>
            <a:r>
              <a:rPr lang="en-GB" sz="2400" dirty="0">
                <a:solidFill>
                  <a:schemeClr val="tx1"/>
                </a:solidFill>
                <a:latin typeface="Verdana" panose="020B0604030504040204" pitchFamily="34" charset="0"/>
                <a:ea typeface="Verdana" panose="020B0604030504040204" pitchFamily="34" charset="0"/>
                <a:cs typeface="Verdana" panose="020B0604030504040204" pitchFamily="34" charset="0"/>
              </a:rPr>
              <a:t>and Inspection</a:t>
            </a:r>
            <a:endParaRPr lang="en-US" sz="24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a:lnSpc>
                <a:spcPct val="200000"/>
              </a:lnSpc>
            </a:pPr>
            <a:r>
              <a:rPr lang="en-GB" sz="2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2.5	Activities </a:t>
            </a:r>
            <a:r>
              <a:rPr lang="en-GB" sz="2400" dirty="0">
                <a:solidFill>
                  <a:schemeClr val="tx1"/>
                </a:solidFill>
                <a:latin typeface="Verdana" panose="020B0604030504040204" pitchFamily="34" charset="0"/>
                <a:ea typeface="Verdana" panose="020B0604030504040204" pitchFamily="34" charset="0"/>
                <a:cs typeface="Verdana" panose="020B0604030504040204" pitchFamily="34" charset="0"/>
              </a:rPr>
              <a:t>of PPMV Inspection Committees</a:t>
            </a:r>
            <a:endParaRPr lang="en-US" sz="24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endParaRPr lang="en-US" dirty="0"/>
          </a:p>
        </p:txBody>
      </p:sp>
    </p:spTree>
    <p:extLst>
      <p:ext uri="{BB962C8B-B14F-4D97-AF65-F5344CB8AC3E}">
        <p14:creationId xmlns:p14="http://schemas.microsoft.com/office/powerpoint/2010/main" val="25020746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b="1" dirty="0">
                <a:latin typeface="Verdana" panose="020B0604030504040204" pitchFamily="34" charset="0"/>
                <a:ea typeface="Verdana" panose="020B0604030504040204" pitchFamily="34" charset="0"/>
                <a:cs typeface="Verdana" panose="020B0604030504040204" pitchFamily="34" charset="0"/>
              </a:rPr>
              <a:t>2.0 REGULATORY MECHANISMS</a:t>
            </a:r>
            <a:endParaRPr lang="en-US" sz="2000" dirty="0"/>
          </a:p>
        </p:txBody>
      </p:sp>
      <p:sp>
        <p:nvSpPr>
          <p:cNvPr id="3" name="Content Placeholder 2"/>
          <p:cNvSpPr>
            <a:spLocks noGrp="1"/>
          </p:cNvSpPr>
          <p:nvPr>
            <p:ph idx="1"/>
          </p:nvPr>
        </p:nvSpPr>
        <p:spPr/>
        <p:txBody>
          <a:bodyPr/>
          <a:lstStyle/>
          <a:p>
            <a:pPr algn="just">
              <a:lnSpc>
                <a:spcPct val="200000"/>
              </a:lnSpc>
            </a:pPr>
            <a:r>
              <a:rPr lang="en-GB" dirty="0" smtClean="0"/>
              <a:t>2.6	</a:t>
            </a:r>
            <a:r>
              <a:rPr lang="en-GB" sz="2400" dirty="0" smtClean="0">
                <a:latin typeface="Verdana" panose="020B0604030504040204" pitchFamily="34" charset="0"/>
                <a:ea typeface="Verdana" panose="020B0604030504040204" pitchFamily="34" charset="0"/>
                <a:cs typeface="Verdana" panose="020B0604030504040204" pitchFamily="34" charset="0"/>
              </a:rPr>
              <a:t>The </a:t>
            </a:r>
            <a:r>
              <a:rPr lang="en-GB" sz="2400" dirty="0">
                <a:latin typeface="Verdana" panose="020B0604030504040204" pitchFamily="34" charset="0"/>
                <a:ea typeface="Verdana" panose="020B0604030504040204" pitchFamily="34" charset="0"/>
                <a:cs typeface="Verdana" panose="020B0604030504040204" pitchFamily="34" charset="0"/>
              </a:rPr>
              <a:t>PCN PPMVL-Sign Post </a:t>
            </a:r>
            <a:endParaRPr lang="en-US" sz="2400" dirty="0">
              <a:latin typeface="Verdana" panose="020B0604030504040204" pitchFamily="34" charset="0"/>
              <a:ea typeface="Verdana" panose="020B0604030504040204" pitchFamily="34" charset="0"/>
              <a:cs typeface="Verdana" panose="020B0604030504040204" pitchFamily="34" charset="0"/>
            </a:endParaRPr>
          </a:p>
          <a:p>
            <a:pPr lvl="6" algn="just">
              <a:lnSpc>
                <a:spcPct val="200000"/>
              </a:lnSpc>
            </a:pPr>
            <a:r>
              <a:rPr lang="en-US" sz="2400" dirty="0">
                <a:latin typeface="Verdana" panose="020B0604030504040204" pitchFamily="34" charset="0"/>
                <a:ea typeface="Verdana" panose="020B0604030504040204" pitchFamily="34" charset="0"/>
                <a:cs typeface="Verdana" panose="020B0604030504040204" pitchFamily="34" charset="0"/>
              </a:rPr>
              <a:t>The PCN has approved signpost for patent medicines shops (PMS). The holders of PPMVL are expected to obtain the signpost from the PCN and mount at the front of their shops.</a:t>
            </a:r>
          </a:p>
          <a:p>
            <a:pPr algn="just">
              <a:lnSpc>
                <a:spcPct val="200000"/>
              </a:lnSpc>
            </a:pPr>
            <a:endParaRPr lang="en-US" sz="2400" b="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556916456"/>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GB" sz="2000" dirty="0">
                <a:solidFill>
                  <a:schemeClr val="tx1"/>
                </a:solidFill>
                <a:latin typeface="Verdana" panose="020B0604030504040204" pitchFamily="34" charset="0"/>
                <a:ea typeface="Verdana" panose="020B0604030504040204" pitchFamily="34" charset="0"/>
                <a:cs typeface="Verdana" panose="020B0604030504040204" pitchFamily="34" charset="0"/>
              </a:rPr>
              <a:t>Compliance and Reasons for Non-Compliance to using PCN PPMVL-Sign Post </a:t>
            </a:r>
            <a:endParaRPr lang="en-US" sz="2000" dirty="0"/>
          </a:p>
        </p:txBody>
      </p:sp>
      <p:sp>
        <p:nvSpPr>
          <p:cNvPr id="3" name="Content Placeholder 2"/>
          <p:cNvSpPr>
            <a:spLocks noGrp="1"/>
          </p:cNvSpPr>
          <p:nvPr>
            <p:ph idx="1"/>
          </p:nvPr>
        </p:nvSpPr>
        <p:spPr>
          <a:xfrm>
            <a:off x="759855" y="1828801"/>
            <a:ext cx="10972800" cy="4468968"/>
          </a:xfrm>
        </p:spPr>
        <p:txBody>
          <a:bodyPr>
            <a:normAutofit lnSpcReduction="10000"/>
          </a:bodyPr>
          <a:lstStyle/>
          <a:p>
            <a:pPr lvl="1">
              <a:lnSpc>
                <a:spcPct val="150000"/>
              </a:lnSpc>
              <a:buFont typeface="Wingdings" panose="05000000000000000000" pitchFamily="2" charset="2"/>
              <a:buChar char="Ø"/>
            </a:pPr>
            <a:r>
              <a:rPr lang="en-US" sz="22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Many </a:t>
            </a:r>
            <a:r>
              <a:rPr lang="en-US" sz="2200" dirty="0">
                <a:solidFill>
                  <a:schemeClr val="tx1"/>
                </a:solidFill>
                <a:latin typeface="Verdana" panose="020B0604030504040204" pitchFamily="34" charset="0"/>
                <a:ea typeface="Verdana" panose="020B0604030504040204" pitchFamily="34" charset="0"/>
                <a:cs typeface="Verdana" panose="020B0604030504040204" pitchFamily="34" charset="0"/>
              </a:rPr>
              <a:t>of PPMVL are not complying with the use of the signpost</a:t>
            </a:r>
            <a:r>
              <a:rPr lang="en-US" sz="22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a:t>
            </a:r>
            <a:endParaRPr lang="en-US" sz="22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lvl="1">
              <a:lnSpc>
                <a:spcPct val="150000"/>
              </a:lnSpc>
              <a:buFont typeface="Wingdings" panose="05000000000000000000" pitchFamily="2" charset="2"/>
              <a:buChar char="Ø"/>
            </a:pPr>
            <a:r>
              <a:rPr lang="en-US" sz="2200" dirty="0">
                <a:solidFill>
                  <a:schemeClr val="tx1"/>
                </a:solidFill>
                <a:latin typeface="Verdana" panose="020B0604030504040204" pitchFamily="34" charset="0"/>
                <a:ea typeface="Verdana" panose="020B0604030504040204" pitchFamily="34" charset="0"/>
                <a:cs typeface="Verdana" panose="020B0604030504040204" pitchFamily="34" charset="0"/>
              </a:rPr>
              <a:t>The reasons for non-compliance from records include the following:</a:t>
            </a:r>
          </a:p>
          <a:p>
            <a:pPr lvl="3">
              <a:lnSpc>
                <a:spcPct val="150000"/>
              </a:lnSpc>
            </a:pPr>
            <a:r>
              <a:rPr lang="en-US" sz="2200" dirty="0">
                <a:solidFill>
                  <a:schemeClr val="tx1"/>
                </a:solidFill>
                <a:latin typeface="Verdana" panose="020B0604030504040204" pitchFamily="34" charset="0"/>
                <a:ea typeface="Verdana" panose="020B0604030504040204" pitchFamily="34" charset="0"/>
                <a:cs typeface="Verdana" panose="020B0604030504040204" pitchFamily="34" charset="0"/>
              </a:rPr>
              <a:t>Not designed with input from stakeholders</a:t>
            </a:r>
          </a:p>
          <a:p>
            <a:pPr lvl="3">
              <a:lnSpc>
                <a:spcPct val="150000"/>
              </a:lnSpc>
            </a:pPr>
            <a:r>
              <a:rPr lang="en-US" sz="2200" dirty="0">
                <a:solidFill>
                  <a:schemeClr val="tx1"/>
                </a:solidFill>
                <a:latin typeface="Verdana" panose="020B0604030504040204" pitchFamily="34" charset="0"/>
                <a:ea typeface="Verdana" panose="020B0604030504040204" pitchFamily="34" charset="0"/>
                <a:cs typeface="Verdana" panose="020B0604030504040204" pitchFamily="34" charset="0"/>
              </a:rPr>
              <a:t>Issues of cost</a:t>
            </a:r>
          </a:p>
          <a:p>
            <a:pPr lvl="3">
              <a:lnSpc>
                <a:spcPct val="150000"/>
              </a:lnSpc>
            </a:pPr>
            <a:r>
              <a:rPr lang="en-US" sz="2200" dirty="0">
                <a:solidFill>
                  <a:schemeClr val="tx1"/>
                </a:solidFill>
                <a:latin typeface="Verdana" panose="020B0604030504040204" pitchFamily="34" charset="0"/>
                <a:ea typeface="Verdana" panose="020B0604030504040204" pitchFamily="34" charset="0"/>
                <a:cs typeface="Verdana" panose="020B0604030504040204" pitchFamily="34" charset="0"/>
              </a:rPr>
              <a:t>Issues of quality</a:t>
            </a:r>
          </a:p>
          <a:p>
            <a:pPr lvl="3">
              <a:lnSpc>
                <a:spcPct val="150000"/>
              </a:lnSpc>
            </a:pPr>
            <a:r>
              <a:rPr lang="en-US" sz="2200" dirty="0">
                <a:solidFill>
                  <a:schemeClr val="tx1"/>
                </a:solidFill>
                <a:latin typeface="Verdana" panose="020B0604030504040204" pitchFamily="34" charset="0"/>
                <a:ea typeface="Verdana" panose="020B0604030504040204" pitchFamily="34" charset="0"/>
                <a:cs typeface="Verdana" panose="020B0604030504040204" pitchFamily="34" charset="0"/>
              </a:rPr>
              <a:t>Issues of design</a:t>
            </a:r>
          </a:p>
          <a:p>
            <a:pPr lvl="3">
              <a:lnSpc>
                <a:spcPct val="150000"/>
              </a:lnSpc>
            </a:pPr>
            <a:r>
              <a:rPr lang="en-US" sz="2200" dirty="0">
                <a:solidFill>
                  <a:schemeClr val="tx1"/>
                </a:solidFill>
                <a:latin typeface="Verdana" panose="020B0604030504040204" pitchFamily="34" charset="0"/>
                <a:ea typeface="Verdana" panose="020B0604030504040204" pitchFamily="34" charset="0"/>
                <a:cs typeface="Verdana" panose="020B0604030504040204" pitchFamily="34" charset="0"/>
              </a:rPr>
              <a:t>Inadequate  advocacy </a:t>
            </a:r>
          </a:p>
          <a:p>
            <a:pPr lvl="3">
              <a:lnSpc>
                <a:spcPct val="150000"/>
              </a:lnSpc>
            </a:pPr>
            <a:r>
              <a:rPr lang="en-US" sz="2200" dirty="0">
                <a:solidFill>
                  <a:schemeClr val="tx1"/>
                </a:solidFill>
                <a:latin typeface="Verdana" panose="020B0604030504040204" pitchFamily="34" charset="0"/>
                <a:ea typeface="Verdana" panose="020B0604030504040204" pitchFamily="34" charset="0"/>
                <a:cs typeface="Verdana" panose="020B0604030504040204" pitchFamily="34" charset="0"/>
              </a:rPr>
              <a:t>Low patronage and use</a:t>
            </a:r>
          </a:p>
          <a:p>
            <a:endParaRPr lang="en-US" dirty="0"/>
          </a:p>
        </p:txBody>
      </p:sp>
    </p:spTree>
    <p:extLst>
      <p:ext uri="{BB962C8B-B14F-4D97-AF65-F5344CB8AC3E}">
        <p14:creationId xmlns:p14="http://schemas.microsoft.com/office/powerpoint/2010/main" val="864354645"/>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1142952"/>
          </a:xfrm>
        </p:spPr>
        <p:txBody>
          <a:bodyPr>
            <a:normAutofit/>
          </a:bodyPr>
          <a:lstStyle/>
          <a:p>
            <a:r>
              <a:rPr lang="en-US" sz="2400" b="1" dirty="0" smtClean="0">
                <a:latin typeface="Verdana" panose="020B0604030504040204" pitchFamily="34" charset="0"/>
                <a:ea typeface="Verdana" panose="020B0604030504040204" pitchFamily="34" charset="0"/>
                <a:cs typeface="Verdana" panose="020B0604030504040204" pitchFamily="34" charset="0"/>
              </a:rPr>
              <a:t>3.0 RECORDS OF LICENSURE/ENFORCEMENT ACTIVITIES</a:t>
            </a:r>
            <a:endParaRPr lang="en-US" sz="2400" b="1" dirty="0">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05832183"/>
              </p:ext>
            </p:extLst>
          </p:nvPr>
        </p:nvGraphicFramePr>
        <p:xfrm>
          <a:off x="825879" y="1751528"/>
          <a:ext cx="10584009" cy="4378816"/>
        </p:xfrm>
        <a:graphic>
          <a:graphicData uri="http://schemas.openxmlformats.org/drawingml/2006/table">
            <a:tbl>
              <a:tblPr firstRow="1" bandRow="1">
                <a:effectLst>
                  <a:outerShdw blurRad="63500" sx="102000" sy="102000" algn="ctr" rotWithShape="0">
                    <a:prstClr val="black">
                      <a:alpha val="40000"/>
                    </a:prstClr>
                  </a:outerShdw>
                </a:effectLst>
                <a:tableStyleId>{5C22544A-7EE6-4342-B048-85BDC9FD1C3A}</a:tableStyleId>
              </a:tblPr>
              <a:tblGrid>
                <a:gridCol w="4737794"/>
                <a:gridCol w="1725769"/>
                <a:gridCol w="1828800"/>
                <a:gridCol w="2291646"/>
              </a:tblGrid>
              <a:tr h="882327">
                <a:tc>
                  <a:txBody>
                    <a:bodyPr/>
                    <a:lstStyle/>
                    <a:p>
                      <a:pPr marL="0" marR="0" algn="ctr">
                        <a:lnSpc>
                          <a:spcPct val="150000"/>
                        </a:lnSpc>
                        <a:spcBef>
                          <a:spcPts val="0"/>
                        </a:spcBef>
                        <a:spcAft>
                          <a:spcPts val="1000"/>
                        </a:spcAft>
                        <a:tabLst>
                          <a:tab pos="1080135" algn="l"/>
                        </a:tabLst>
                      </a:pPr>
                      <a:r>
                        <a:rPr lang="en-GB" sz="2000" b="1" dirty="0">
                          <a:effectLst/>
                          <a:latin typeface="Verdana" panose="020B0604030504040204" pitchFamily="34" charset="0"/>
                          <a:ea typeface="Calibri" panose="020F0502020204030204" pitchFamily="34" charset="0"/>
                          <a:cs typeface="Times New Roman" panose="02020603050405020304" pitchFamily="18" charset="0"/>
                        </a:rPr>
                        <a:t>Activity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1000"/>
                        </a:spcAft>
                      </a:pPr>
                      <a:r>
                        <a:rPr lang="en-GB" sz="2000" b="1" dirty="0">
                          <a:effectLst/>
                          <a:latin typeface="Verdana" panose="020B0604030504040204" pitchFamily="34" charset="0"/>
                          <a:ea typeface="Calibri" panose="020F0502020204030204" pitchFamily="34" charset="0"/>
                          <a:cs typeface="Times New Roman" panose="02020603050405020304" pitchFamily="18" charset="0"/>
                        </a:rPr>
                        <a:t>2014</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1000"/>
                        </a:spcAft>
                      </a:pPr>
                      <a:r>
                        <a:rPr lang="en-GB" sz="2000" b="1" dirty="0">
                          <a:effectLst/>
                          <a:latin typeface="Verdana" panose="020B0604030504040204" pitchFamily="34" charset="0"/>
                          <a:ea typeface="Calibri" panose="020F0502020204030204" pitchFamily="34" charset="0"/>
                          <a:cs typeface="Times New Roman" panose="02020603050405020304" pitchFamily="18" charset="0"/>
                        </a:rPr>
                        <a:t>2015</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1000"/>
                        </a:spcAft>
                      </a:pPr>
                      <a:r>
                        <a:rPr lang="en-GB" sz="2000" b="1" dirty="0">
                          <a:effectLst/>
                          <a:latin typeface="Verdana" panose="020B0604030504040204" pitchFamily="34" charset="0"/>
                          <a:ea typeface="Calibri" panose="020F0502020204030204" pitchFamily="34" charset="0"/>
                          <a:cs typeface="Times New Roman" panose="02020603050405020304" pitchFamily="18" charset="0"/>
                        </a:rPr>
                        <a:t>2016</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012514">
                <a:tc>
                  <a:txBody>
                    <a:bodyPr/>
                    <a:lstStyle/>
                    <a:p>
                      <a:pPr marL="0" marR="0" algn="ctr">
                        <a:lnSpc>
                          <a:spcPct val="150000"/>
                        </a:lnSpc>
                        <a:spcBef>
                          <a:spcPts val="0"/>
                        </a:spcBef>
                        <a:spcAft>
                          <a:spcPts val="1000"/>
                        </a:spcAft>
                        <a:tabLst>
                          <a:tab pos="1080135" algn="l"/>
                        </a:tabLst>
                      </a:pPr>
                      <a:r>
                        <a:rPr lang="en-GB" sz="2000" dirty="0" smtClean="0">
                          <a:effectLst/>
                          <a:latin typeface="Verdana" panose="020B0604030504040204" pitchFamily="34" charset="0"/>
                          <a:ea typeface="Calibri" panose="020F0502020204030204" pitchFamily="34" charset="0"/>
                          <a:cs typeface="Times New Roman" panose="02020603050405020304" pitchFamily="18" charset="0"/>
                        </a:rPr>
                        <a:t>Total number </a:t>
                      </a:r>
                      <a:r>
                        <a:rPr lang="en-GB" sz="2000" dirty="0">
                          <a:effectLst/>
                          <a:latin typeface="Verdana" panose="020B0604030504040204" pitchFamily="34" charset="0"/>
                          <a:ea typeface="Calibri" panose="020F0502020204030204" pitchFamily="34" charset="0"/>
                          <a:cs typeface="Times New Roman" panose="02020603050405020304" pitchFamily="18" charset="0"/>
                        </a:rPr>
                        <a:t>of Patent Medicines Shops sealed during enforcement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1000"/>
                        </a:spcAft>
                      </a:pPr>
                      <a:r>
                        <a:rPr lang="en-GB" sz="2000" dirty="0">
                          <a:effectLst/>
                          <a:latin typeface="Verdana" panose="020B0604030504040204" pitchFamily="34" charset="0"/>
                          <a:ea typeface="Calibri" panose="020F0502020204030204" pitchFamily="34" charset="0"/>
                          <a:cs typeface="Times New Roman" panose="02020603050405020304" pitchFamily="18" charset="0"/>
                        </a:rPr>
                        <a:t>68</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1000"/>
                        </a:spcAft>
                      </a:pPr>
                      <a:r>
                        <a:rPr lang="en-GB" sz="2000" dirty="0">
                          <a:effectLst/>
                          <a:latin typeface="Verdana" panose="020B0604030504040204" pitchFamily="34" charset="0"/>
                          <a:ea typeface="Calibri" panose="020F0502020204030204" pitchFamily="34" charset="0"/>
                          <a:cs typeface="Times New Roman" panose="02020603050405020304" pitchFamily="18" charset="0"/>
                        </a:rPr>
                        <a:t>986</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1000"/>
                        </a:spcAft>
                      </a:pPr>
                      <a:r>
                        <a:rPr lang="en-GB" sz="2000">
                          <a:effectLst/>
                          <a:latin typeface="Verdana" panose="020B0604030504040204" pitchFamily="34" charset="0"/>
                          <a:ea typeface="Calibri" panose="020F0502020204030204" pitchFamily="34" charset="0"/>
                          <a:cs typeface="Times New Roman" panose="02020603050405020304" pitchFamily="18" charset="0"/>
                        </a:rPr>
                        <a:t>3, 506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1483975">
                <a:tc>
                  <a:txBody>
                    <a:bodyPr/>
                    <a:lstStyle/>
                    <a:p>
                      <a:pPr marL="0" marR="0" algn="ctr">
                        <a:lnSpc>
                          <a:spcPct val="150000"/>
                        </a:lnSpc>
                        <a:spcBef>
                          <a:spcPts val="0"/>
                        </a:spcBef>
                        <a:spcAft>
                          <a:spcPts val="1000"/>
                        </a:spcAft>
                        <a:tabLst>
                          <a:tab pos="1080135" algn="l"/>
                        </a:tabLst>
                      </a:pPr>
                      <a:r>
                        <a:rPr lang="en-GB" sz="2000" dirty="0" smtClean="0">
                          <a:effectLst/>
                          <a:latin typeface="Verdana" panose="020B0604030504040204" pitchFamily="34" charset="0"/>
                          <a:ea typeface="Calibri" panose="020F0502020204030204" pitchFamily="34" charset="0"/>
                          <a:cs typeface="Times New Roman" panose="02020603050405020304" pitchFamily="18" charset="0"/>
                        </a:rPr>
                        <a:t>Total number </a:t>
                      </a:r>
                      <a:r>
                        <a:rPr lang="en-GB" sz="2000" dirty="0">
                          <a:effectLst/>
                          <a:latin typeface="Verdana" panose="020B0604030504040204" pitchFamily="34" charset="0"/>
                          <a:ea typeface="Calibri" panose="020F0502020204030204" pitchFamily="34" charset="0"/>
                          <a:cs typeface="Times New Roman" panose="02020603050405020304" pitchFamily="18" charset="0"/>
                        </a:rPr>
                        <a:t>of licenses issued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1000"/>
                        </a:spcAft>
                      </a:pPr>
                      <a:r>
                        <a:rPr lang="en-GB" sz="2000" dirty="0" smtClean="0">
                          <a:effectLst/>
                          <a:latin typeface="Verdana" panose="020B0604030504040204" pitchFamily="34" charset="0"/>
                          <a:ea typeface="Calibri" panose="020F0502020204030204" pitchFamily="34" charset="0"/>
                          <a:cs typeface="Times New Roman" panose="02020603050405020304" pitchFamily="18" charset="0"/>
                        </a:rPr>
                        <a:t>5052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1000"/>
                        </a:spcAft>
                      </a:pPr>
                      <a:r>
                        <a:rPr lang="en-GB" sz="2000" dirty="0">
                          <a:effectLst/>
                          <a:latin typeface="Verdana" panose="020B0604030504040204" pitchFamily="34" charset="0"/>
                          <a:ea typeface="Calibri" panose="020F0502020204030204" pitchFamily="34" charset="0"/>
                          <a:cs typeface="Times New Roman" panose="02020603050405020304" pitchFamily="18" charset="0"/>
                        </a:rPr>
                        <a:t>10, 103</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1000"/>
                        </a:spcAft>
                      </a:pPr>
                      <a:r>
                        <a:rPr lang="en-GB" sz="2000" dirty="0">
                          <a:effectLst/>
                          <a:latin typeface="Verdana" panose="020B0604030504040204" pitchFamily="34" charset="0"/>
                          <a:ea typeface="Calibri" panose="020F0502020204030204" pitchFamily="34" charset="0"/>
                          <a:cs typeface="Times New Roman" panose="02020603050405020304" pitchFamily="18" charset="0"/>
                        </a:rPr>
                        <a:t>10, 109</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22215611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1" name="Chart 10"/>
          <p:cNvGraphicFramePr/>
          <p:nvPr>
            <p:extLst>
              <p:ext uri="{D42A27DB-BD31-4B8C-83A1-F6EECF244321}">
                <p14:modId xmlns:p14="http://schemas.microsoft.com/office/powerpoint/2010/main" val="1618667363"/>
              </p:ext>
            </p:extLst>
          </p:nvPr>
        </p:nvGraphicFramePr>
        <p:xfrm>
          <a:off x="1748664" y="887092"/>
          <a:ext cx="8128000" cy="54186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538412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b="1" dirty="0" smtClean="0">
                <a:latin typeface="Verdana" panose="020B0604030504040204" pitchFamily="34" charset="0"/>
                <a:ea typeface="Verdana" panose="020B0604030504040204" pitchFamily="34" charset="0"/>
                <a:cs typeface="Verdana" panose="020B0604030504040204" pitchFamily="34" charset="0"/>
              </a:rPr>
              <a:t>3. NEW STRATEGIES TO RE-POSITIONED PPMV OPERATIONS </a:t>
            </a:r>
            <a:endParaRPr lang="en-US" sz="2000" dirty="0"/>
          </a:p>
        </p:txBody>
      </p:sp>
      <p:sp>
        <p:nvSpPr>
          <p:cNvPr id="3" name="Content Placeholder 2"/>
          <p:cNvSpPr>
            <a:spLocks noGrp="1"/>
          </p:cNvSpPr>
          <p:nvPr>
            <p:ph idx="1"/>
          </p:nvPr>
        </p:nvSpPr>
        <p:spPr>
          <a:xfrm>
            <a:off x="1097279" y="1845734"/>
            <a:ext cx="10841435" cy="4555066"/>
          </a:xfrm>
        </p:spPr>
        <p:txBody>
          <a:bodyPr anchor="ctr"/>
          <a:lstStyle/>
          <a:p>
            <a:pPr algn="just">
              <a:lnSpc>
                <a:spcPct val="200000"/>
              </a:lnSpc>
            </a:pPr>
            <a:r>
              <a:rPr lang="en-GB" dirty="0" smtClean="0"/>
              <a:t>3.1 </a:t>
            </a:r>
            <a:r>
              <a:rPr lang="en-GB" dirty="0" smtClean="0">
                <a:latin typeface="Verdana" panose="020B0604030504040204" pitchFamily="34" charset="0"/>
                <a:ea typeface="Verdana" panose="020B0604030504040204" pitchFamily="34" charset="0"/>
                <a:cs typeface="Verdana" panose="020B0604030504040204" pitchFamily="34" charset="0"/>
              </a:rPr>
              <a:t>New </a:t>
            </a:r>
            <a:r>
              <a:rPr lang="en-GB" dirty="0">
                <a:latin typeface="Verdana" panose="020B0604030504040204" pitchFamily="34" charset="0"/>
                <a:ea typeface="Verdana" panose="020B0604030504040204" pitchFamily="34" charset="0"/>
                <a:cs typeface="Verdana" panose="020B0604030504040204" pitchFamily="34" charset="0"/>
              </a:rPr>
              <a:t>Partnership </a:t>
            </a:r>
            <a:r>
              <a:rPr lang="en-GB">
                <a:latin typeface="Verdana" panose="020B0604030504040204" pitchFamily="34" charset="0"/>
                <a:ea typeface="Verdana" panose="020B0604030504040204" pitchFamily="34" charset="0"/>
                <a:cs typeface="Verdana" panose="020B0604030504040204" pitchFamily="34" charset="0"/>
              </a:rPr>
              <a:t>for </a:t>
            </a:r>
            <a:r>
              <a:rPr lang="en-GB" smtClean="0">
                <a:latin typeface="Verdana" panose="020B0604030504040204" pitchFamily="34" charset="0"/>
                <a:ea typeface="Verdana" panose="020B0604030504040204" pitchFamily="34" charset="0"/>
                <a:cs typeface="Verdana" panose="020B0604030504040204" pitchFamily="34" charset="0"/>
              </a:rPr>
              <a:t>Progress </a:t>
            </a:r>
            <a:r>
              <a:rPr lang="en-GB" dirty="0">
                <a:latin typeface="Verdana" panose="020B0604030504040204" pitchFamily="34" charset="0"/>
                <a:ea typeface="Verdana" panose="020B0604030504040204" pitchFamily="34" charset="0"/>
                <a:cs typeface="Verdana" panose="020B0604030504040204" pitchFamily="34" charset="0"/>
              </a:rPr>
              <a:t>Initiatives.</a:t>
            </a:r>
            <a:endParaRPr lang="en-US" dirty="0">
              <a:latin typeface="Verdana" panose="020B0604030504040204" pitchFamily="34" charset="0"/>
              <a:ea typeface="Verdana" panose="020B0604030504040204" pitchFamily="34" charset="0"/>
              <a:cs typeface="Verdana" panose="020B0604030504040204" pitchFamily="34" charset="0"/>
            </a:endParaRPr>
          </a:p>
          <a:p>
            <a:pPr lvl="2" algn="just">
              <a:lnSpc>
                <a:spcPct val="200000"/>
              </a:lnSpc>
              <a:buFont typeface="Wingdings" panose="05000000000000000000" pitchFamily="2" charset="2"/>
              <a:buChar char="q"/>
            </a:pPr>
            <a:r>
              <a:rPr lang="en-GB" sz="2000" dirty="0">
                <a:latin typeface="Verdana" panose="020B0604030504040204" pitchFamily="34" charset="0"/>
                <a:ea typeface="Verdana" panose="020B0604030504040204" pitchFamily="34" charset="0"/>
                <a:cs typeface="Verdana" panose="020B0604030504040204" pitchFamily="34" charset="0"/>
              </a:rPr>
              <a:t>The PCN has engaged dialogue in its regulatory activities over the operations of the PMVs. The dialogue have culminated in the signing of memorandum of understanding (</a:t>
            </a:r>
            <a:r>
              <a:rPr lang="en-GB" sz="2000" dirty="0" err="1">
                <a:latin typeface="Verdana" panose="020B0604030504040204" pitchFamily="34" charset="0"/>
                <a:ea typeface="Verdana" panose="020B0604030504040204" pitchFamily="34" charset="0"/>
                <a:cs typeface="Verdana" panose="020B0604030504040204" pitchFamily="34" charset="0"/>
              </a:rPr>
              <a:t>MoU</a:t>
            </a:r>
            <a:r>
              <a:rPr lang="en-GB" sz="2000" dirty="0">
                <a:latin typeface="Verdana" panose="020B0604030504040204" pitchFamily="34" charset="0"/>
                <a:ea typeface="Verdana" panose="020B0604030504040204" pitchFamily="34" charset="0"/>
                <a:cs typeface="Verdana" panose="020B0604030504040204" pitchFamily="34" charset="0"/>
              </a:rPr>
              <a:t>) with the relevant associations of the PMVs.</a:t>
            </a:r>
            <a:endParaRPr lang="en-US" sz="2000" dirty="0">
              <a:latin typeface="Verdana" panose="020B0604030504040204" pitchFamily="34" charset="0"/>
              <a:ea typeface="Verdana" panose="020B0604030504040204" pitchFamily="34" charset="0"/>
              <a:cs typeface="Verdana" panose="020B0604030504040204" pitchFamily="34" charset="0"/>
            </a:endParaRPr>
          </a:p>
          <a:p>
            <a:endParaRPr lang="en-US" dirty="0"/>
          </a:p>
        </p:txBody>
      </p:sp>
    </p:spTree>
    <p:extLst>
      <p:ext uri="{BB962C8B-B14F-4D97-AF65-F5344CB8AC3E}">
        <p14:creationId xmlns:p14="http://schemas.microsoft.com/office/powerpoint/2010/main" val="204784755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b="1" dirty="0">
                <a:latin typeface="Verdana" panose="020B0604030504040204" pitchFamily="34" charset="0"/>
                <a:ea typeface="Verdana" panose="020B0604030504040204" pitchFamily="34" charset="0"/>
                <a:cs typeface="Verdana" panose="020B0604030504040204" pitchFamily="34" charset="0"/>
              </a:rPr>
              <a:t>3. NEW STRATEGIES TO RE-POSITIONED PPMV OPERATIONS </a:t>
            </a:r>
            <a:endParaRPr lang="en-US" sz="2000"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1097280" y="1737361"/>
            <a:ext cx="10058400" cy="4496014"/>
          </a:xfrm>
        </p:spPr>
        <p:txBody>
          <a:bodyPr>
            <a:normAutofit fontScale="92500" lnSpcReduction="20000"/>
          </a:bodyPr>
          <a:lstStyle/>
          <a:p>
            <a:pPr marL="0" indent="0">
              <a:lnSpc>
                <a:spcPct val="150000"/>
              </a:lnSpc>
              <a:buNone/>
            </a:pPr>
            <a:r>
              <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rPr>
              <a:t>3.2 REVIEW </a:t>
            </a:r>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OF APPROVED PATENT MEDICINES LIST</a:t>
            </a:r>
            <a:endPar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endParaRPr>
          </a:p>
          <a:p>
            <a:pPr>
              <a:lnSpc>
                <a:spcPct val="150000"/>
              </a:lnSpc>
              <a:buFont typeface="Wingdings" panose="05000000000000000000" pitchFamily="2" charset="2"/>
              <a:buChar char="Ø"/>
            </a:pPr>
            <a:r>
              <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rPr>
              <a:t>Recently</a:t>
            </a:r>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 the approved patent medicines list (APML) has </a:t>
            </a:r>
            <a:r>
              <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rPr>
              <a:t>been made more comprehensive and </a:t>
            </a:r>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expanded by the </a:t>
            </a:r>
            <a:r>
              <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rPr>
              <a:t>PCN in a bid to repositioned and strengthen the operations of PPMVs. </a:t>
            </a:r>
          </a:p>
          <a:p>
            <a:pPr>
              <a:lnSpc>
                <a:spcPct val="150000"/>
              </a:lnSpc>
              <a:buFont typeface="Wingdings" panose="05000000000000000000" pitchFamily="2" charset="2"/>
              <a:buChar char="Ø"/>
            </a:pPr>
            <a:r>
              <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rPr>
              <a:t>The  updated APML now included indications, side effects and mode of administrations of medicines listed.</a:t>
            </a:r>
          </a:p>
          <a:p>
            <a:pPr>
              <a:lnSpc>
                <a:spcPct val="150000"/>
              </a:lnSpc>
              <a:buFont typeface="Wingdings" panose="05000000000000000000" pitchFamily="2" charset="2"/>
              <a:buChar char="Ø"/>
            </a:pPr>
            <a:r>
              <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rPr>
              <a:t>Some health </a:t>
            </a:r>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commodities </a:t>
            </a:r>
            <a:r>
              <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rPr>
              <a:t>were now added in </a:t>
            </a:r>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line with the Integrated Community Case Management (ICCM) and Integrated Management of Childhood Illnesses (IMCI) Concepts and the adoption of the recommendations of the United Nations Commission on Life-Saving Commodities.</a:t>
            </a:r>
            <a:endParaRPr lang="en-US"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endParaRPr lang="en-US" dirty="0"/>
          </a:p>
        </p:txBody>
      </p:sp>
    </p:spTree>
    <p:extLst>
      <p:ext uri="{BB962C8B-B14F-4D97-AF65-F5344CB8AC3E}">
        <p14:creationId xmlns:p14="http://schemas.microsoft.com/office/powerpoint/2010/main" val="16990416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7128" y="1266184"/>
            <a:ext cx="10880072" cy="5134615"/>
          </a:xfrm>
        </p:spPr>
        <p:txBody>
          <a:bodyPr/>
          <a:lstStyle/>
          <a:p>
            <a:r>
              <a:rPr lang="en-US" b="1" dirty="0" smtClean="0">
                <a:latin typeface="Verdana" panose="020B0604030504040204" pitchFamily="34" charset="0"/>
                <a:ea typeface="Verdana" panose="020B0604030504040204" pitchFamily="34" charset="0"/>
                <a:cs typeface="Verdana" panose="020B0604030504040204" pitchFamily="34" charset="0"/>
              </a:rPr>
              <a:t>1.	BACKGROUND </a:t>
            </a:r>
            <a:r>
              <a:rPr lang="en-US" b="1" dirty="0">
                <a:latin typeface="Verdana" panose="020B0604030504040204" pitchFamily="34" charset="0"/>
                <a:ea typeface="Verdana" panose="020B0604030504040204" pitchFamily="34" charset="0"/>
                <a:cs typeface="Verdana" panose="020B0604030504040204" pitchFamily="34" charset="0"/>
              </a:rPr>
              <a:t>INFORMATION   </a:t>
            </a:r>
          </a:p>
          <a:p>
            <a:endParaRPr lang="en-GB" b="1" dirty="0" smtClean="0"/>
          </a:p>
          <a:p>
            <a:pPr marL="201168" lvl="1" indent="0">
              <a:lnSpc>
                <a:spcPct val="150000"/>
              </a:lnSpc>
              <a:buNone/>
            </a:pPr>
            <a:r>
              <a:rPr lang="en-GB" sz="20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1.1 Profile </a:t>
            </a:r>
            <a:r>
              <a:rPr lang="en-GB" sz="2000" b="1" dirty="0">
                <a:solidFill>
                  <a:schemeClr val="tx1"/>
                </a:solidFill>
                <a:latin typeface="Verdana" panose="020B0604030504040204" pitchFamily="34" charset="0"/>
                <a:ea typeface="Verdana" panose="020B0604030504040204" pitchFamily="34" charset="0"/>
                <a:cs typeface="Verdana" panose="020B0604030504040204" pitchFamily="34" charset="0"/>
              </a:rPr>
              <a:t>of Nigeria</a:t>
            </a:r>
            <a:r>
              <a:rPr lang="en-GB" sz="2000" dirty="0">
                <a:solidFill>
                  <a:schemeClr val="tx1"/>
                </a:solidFill>
                <a:latin typeface="Verdana" panose="020B0604030504040204" pitchFamily="34" charset="0"/>
                <a:ea typeface="Verdana" panose="020B0604030504040204" pitchFamily="34" charset="0"/>
                <a:cs typeface="Verdana" panose="020B0604030504040204" pitchFamily="34" charset="0"/>
              </a:rPr>
              <a:t> </a:t>
            </a:r>
            <a:endParaRPr lang="en-US" sz="2000" b="1"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lvl="3" algn="just">
              <a:lnSpc>
                <a:spcPct val="150000"/>
              </a:lnSpc>
              <a:buFont typeface="Wingdings" panose="05000000000000000000" pitchFamily="2" charset="2"/>
              <a:buChar char="Ø"/>
            </a:pPr>
            <a:r>
              <a:rPr lang="en-GB" sz="2000" dirty="0">
                <a:solidFill>
                  <a:schemeClr val="tx1"/>
                </a:solidFill>
                <a:latin typeface="Verdana" panose="020B0604030504040204" pitchFamily="34" charset="0"/>
                <a:ea typeface="Verdana" panose="020B0604030504040204" pitchFamily="34" charset="0"/>
                <a:cs typeface="Verdana" panose="020B0604030504040204" pitchFamily="34" charset="0"/>
              </a:rPr>
              <a:t>The Nigeria’s profile provided in this presentation draws most of its information from the Nigeria Demographic and Health Survey (NDHS) </a:t>
            </a:r>
            <a:r>
              <a:rPr lang="en-GB" sz="20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2013.</a:t>
            </a:r>
            <a:r>
              <a:rPr lang="en-GB" sz="2000" baseline="300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1</a:t>
            </a:r>
          </a:p>
          <a:p>
            <a:pPr marL="566928" lvl="3" indent="0" algn="just">
              <a:lnSpc>
                <a:spcPct val="150000"/>
              </a:lnSpc>
              <a:buNone/>
            </a:pPr>
            <a:r>
              <a:rPr lang="en-GB" sz="20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endParaRPr lang="en-US" sz="20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lvl="3" algn="just">
              <a:lnSpc>
                <a:spcPct val="150000"/>
              </a:lnSpc>
              <a:buFont typeface="Wingdings" panose="05000000000000000000" pitchFamily="2" charset="2"/>
              <a:buChar char="Ø"/>
            </a:pPr>
            <a:r>
              <a:rPr lang="en-GB" sz="2000" dirty="0">
                <a:solidFill>
                  <a:schemeClr val="tx1"/>
                </a:solidFill>
                <a:latin typeface="Verdana" panose="020B0604030504040204" pitchFamily="34" charset="0"/>
                <a:ea typeface="Verdana" panose="020B0604030504040204" pitchFamily="34" charset="0"/>
                <a:cs typeface="Verdana" panose="020B0604030504040204" pitchFamily="34" charset="0"/>
              </a:rPr>
              <a:t>Traditionally, the information contained in the NDHS is expected to assist policy makers and programme managers in monitoring and designing programmes and strategies for improving health and family planning services in Nigeria.  </a:t>
            </a:r>
            <a:endParaRPr lang="en-US" sz="20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endParaRPr lang="en-US" dirty="0"/>
          </a:p>
        </p:txBody>
      </p:sp>
    </p:spTree>
    <p:extLst>
      <p:ext uri="{BB962C8B-B14F-4D97-AF65-F5344CB8AC3E}">
        <p14:creationId xmlns:p14="http://schemas.microsoft.com/office/powerpoint/2010/main" val="233652582"/>
      </p:ext>
    </p:extLst>
  </p:cSld>
  <p:clrMapOvr>
    <a:masterClrMapping/>
  </p:clrMapOvr>
  <p:transition spd="slow">
    <p:randomBa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b="1" dirty="0" smtClean="0">
                <a:latin typeface="Verdana" panose="020B0604030504040204" pitchFamily="34" charset="0"/>
                <a:ea typeface="Verdana" panose="020B0604030504040204" pitchFamily="34" charset="0"/>
                <a:cs typeface="Verdana" panose="020B0604030504040204" pitchFamily="34" charset="0"/>
              </a:rPr>
              <a:t> </a:t>
            </a:r>
            <a:endParaRPr lang="en-US" sz="2000" dirty="0"/>
          </a:p>
        </p:txBody>
      </p:sp>
      <p:sp>
        <p:nvSpPr>
          <p:cNvPr id="3" name="Content Placeholder 2"/>
          <p:cNvSpPr>
            <a:spLocks noGrp="1"/>
          </p:cNvSpPr>
          <p:nvPr>
            <p:ph idx="1"/>
          </p:nvPr>
        </p:nvSpPr>
        <p:spPr>
          <a:xfrm>
            <a:off x="1097279" y="1845733"/>
            <a:ext cx="10596737" cy="4426277"/>
          </a:xfrm>
        </p:spPr>
        <p:txBody>
          <a:bodyPr>
            <a:normAutofit fontScale="92500" lnSpcReduction="20000"/>
          </a:bodyPr>
          <a:lstStyle/>
          <a:p>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These commodities include:</a:t>
            </a:r>
            <a:endParaRPr lang="en-US"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514350" lvl="0" indent="-514350">
              <a:lnSpc>
                <a:spcPct val="150000"/>
              </a:lnSpc>
              <a:buFont typeface="+mj-lt"/>
              <a:buAutoNum type="romanLcPeriod"/>
            </a:pPr>
            <a:r>
              <a:rPr lang="en-GB"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Artemisinin</a:t>
            </a:r>
            <a:r>
              <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rPr>
              <a:t>-based Combination therapy (</a:t>
            </a:r>
            <a:r>
              <a:rPr lang="en-GB"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Artemeter-Lumefantrine</a:t>
            </a:r>
            <a:r>
              <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and </a:t>
            </a:r>
            <a:r>
              <a:rPr lang="en-GB"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Artesunate</a:t>
            </a:r>
            <a:r>
              <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n-GB"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Amodiaquine</a:t>
            </a:r>
            <a:r>
              <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rPr>
              <a:t>) for treatment of malaria;</a:t>
            </a:r>
            <a:endParaRPr lang="en-US" dirty="0" smtClean="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514350" lvl="0" indent="-514350">
              <a:lnSpc>
                <a:spcPct val="150000"/>
              </a:lnSpc>
              <a:buFont typeface="+mj-lt"/>
              <a:buAutoNum type="romanLcPeriod"/>
            </a:pPr>
            <a:r>
              <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rPr>
              <a:t>Rapid Diagnostic Test (</a:t>
            </a:r>
            <a:r>
              <a:rPr lang="en-GB"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mRDT</a:t>
            </a:r>
            <a:r>
              <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rPr>
              <a:t>) Kit for testing all suspected cases of malaria;</a:t>
            </a:r>
            <a:endParaRPr lang="en-US" dirty="0" smtClean="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514350" lvl="0" indent="-514350">
              <a:lnSpc>
                <a:spcPct val="150000"/>
              </a:lnSpc>
              <a:buFont typeface="+mj-lt"/>
              <a:buAutoNum type="romanLcPeriod"/>
            </a:pPr>
            <a:r>
              <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rPr>
              <a:t>Low-</a:t>
            </a:r>
            <a:r>
              <a:rPr lang="en-GB"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Osmolarity</a:t>
            </a:r>
            <a:r>
              <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rPr>
              <a:t> Oral Rehydration Salt plus Zinc (Lo ORS/Zn) for treatment of diarrhoea;</a:t>
            </a:r>
            <a:endParaRPr lang="en-US" dirty="0" smtClean="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514350" lvl="0" indent="-514350">
              <a:lnSpc>
                <a:spcPct val="150000"/>
              </a:lnSpc>
              <a:buFont typeface="+mj-lt"/>
              <a:buAutoNum type="romanLcPeriod"/>
            </a:pPr>
            <a:r>
              <a:rPr lang="en-GB"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Amoxillin</a:t>
            </a:r>
            <a:r>
              <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Dispersible Tablet for treatment of pneumonia in children under five years of age;</a:t>
            </a:r>
            <a:endParaRPr lang="en-US"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514350" indent="-514350">
              <a:lnSpc>
                <a:spcPct val="150000"/>
              </a:lnSpc>
              <a:buFont typeface="+mj-lt"/>
              <a:buAutoNum type="romanLcPeriod"/>
            </a:pPr>
            <a:r>
              <a:rPr lang="en-GB"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Chlorhexidine</a:t>
            </a:r>
            <a:r>
              <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rPr>
              <a:t> gel (4%) in 25g tube for cord care</a:t>
            </a:r>
            <a:endParaRPr lang="en-US"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9362629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latin typeface="Verdana" panose="020B0604030504040204" pitchFamily="34" charset="0"/>
                <a:ea typeface="Verdana" panose="020B0604030504040204" pitchFamily="34" charset="0"/>
                <a:cs typeface="Verdana" panose="020B0604030504040204" pitchFamily="34" charset="0"/>
              </a:rPr>
              <a:t>3.3 PARTNERSHIP/COLLABORATION WITH DEVELOPMENT/IMPLEMENTING PARTNERS, NGOs AND OTHER AGENCIES</a:t>
            </a:r>
            <a:endParaRPr lang="en-US" sz="2000"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p:txBody>
          <a:bodyPr anchor="ctr"/>
          <a:lstStyle/>
          <a:p>
            <a:r>
              <a:rPr lang="en-US" dirty="0" smtClean="0"/>
              <a:t>1.Collaboration with MSH to repositioned PPMV operations in Nigeria</a:t>
            </a:r>
          </a:p>
          <a:p>
            <a:r>
              <a:rPr lang="en-US" dirty="0" smtClean="0"/>
              <a:t>2. Collaboration with CHAI to review the Approved Patent Medicines List (AML) as well as </a:t>
            </a:r>
            <a:r>
              <a:rPr lang="en-US" dirty="0" smtClean="0"/>
              <a:t>Continuing Education </a:t>
            </a:r>
            <a:r>
              <a:rPr lang="en-US" dirty="0" err="1" smtClean="0"/>
              <a:t>Programme</a:t>
            </a:r>
            <a:r>
              <a:rPr lang="en-US" dirty="0" smtClean="0"/>
              <a:t>  Manual.</a:t>
            </a:r>
            <a:endParaRPr lang="en-US" dirty="0" smtClean="0"/>
          </a:p>
          <a:p>
            <a:r>
              <a:rPr lang="en-US" dirty="0" smtClean="0"/>
              <a:t>3. Capacity building of PPMVs in ICCM in collaboration with CHAI</a:t>
            </a:r>
          </a:p>
          <a:p>
            <a:r>
              <a:rPr lang="en-US" dirty="0" smtClean="0"/>
              <a:t>4. Capacity building of the PPMVs in collaboration with IPs such as Population Council, </a:t>
            </a:r>
            <a:r>
              <a:rPr lang="en-US" dirty="0" err="1" smtClean="0"/>
              <a:t>PACFach</a:t>
            </a:r>
            <a:r>
              <a:rPr lang="en-US" dirty="0" smtClean="0"/>
              <a:t>, BMGF etc.</a:t>
            </a:r>
            <a:endParaRPr lang="en-US" dirty="0"/>
          </a:p>
        </p:txBody>
      </p:sp>
    </p:spTree>
    <p:extLst>
      <p:ext uri="{BB962C8B-B14F-4D97-AF65-F5344CB8AC3E}">
        <p14:creationId xmlns:p14="http://schemas.microsoft.com/office/powerpoint/2010/main" val="19349078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4.0 STRENGHTHENING REGULATION OF PPMV OPERATIONS</a:t>
            </a:r>
            <a:endParaRPr lang="en-US" sz="20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p:txBody>
          <a:bodyPr anchor="ctr"/>
          <a:lstStyle/>
          <a:p>
            <a:r>
              <a:rPr lang="en-US" dirty="0" smtClean="0">
                <a:solidFill>
                  <a:schemeClr val="tx1"/>
                </a:solidFill>
              </a:rPr>
              <a:t>1-Development and deployment of online platform for registration and licensing of PPMVs</a:t>
            </a:r>
          </a:p>
          <a:p>
            <a:endParaRPr lang="en-US" dirty="0">
              <a:solidFill>
                <a:schemeClr val="tx1"/>
              </a:solidFill>
            </a:endParaRPr>
          </a:p>
          <a:p>
            <a:r>
              <a:rPr lang="en-US" dirty="0" smtClean="0">
                <a:solidFill>
                  <a:schemeClr val="tx1"/>
                </a:solidFill>
              </a:rPr>
              <a:t>2-Review of relevant legislations</a:t>
            </a:r>
          </a:p>
          <a:p>
            <a:endParaRPr lang="en-US" dirty="0">
              <a:solidFill>
                <a:schemeClr val="tx1"/>
              </a:solidFill>
            </a:endParaRPr>
          </a:p>
          <a:p>
            <a:r>
              <a:rPr lang="en-US" dirty="0" smtClean="0">
                <a:solidFill>
                  <a:schemeClr val="tx1"/>
                </a:solidFill>
              </a:rPr>
              <a:t>3- Strengthening monitoring and enforcement activities</a:t>
            </a:r>
            <a:endParaRPr lang="en-US" dirty="0">
              <a:solidFill>
                <a:schemeClr val="tx1"/>
              </a:solidFill>
            </a:endParaRPr>
          </a:p>
        </p:txBody>
      </p:sp>
    </p:spTree>
    <p:extLst>
      <p:ext uri="{BB962C8B-B14F-4D97-AF65-F5344CB8AC3E}">
        <p14:creationId xmlns:p14="http://schemas.microsoft.com/office/powerpoint/2010/main" val="19825085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scene3d>
            <a:camera prst="perspectiveRelaxedModerately"/>
            <a:lightRig rig="threePt" dir="t"/>
          </a:scene3d>
        </p:spPr>
        <p:txBody>
          <a:bodyPr anchor="ctr">
            <a:normAutofit/>
          </a:bodyPr>
          <a:lstStyle/>
          <a:p>
            <a:r>
              <a:rPr lang="en-US" sz="5400" dirty="0" smtClean="0">
                <a:latin typeface="Algerian" panose="04020705040A02060702" pitchFamily="82" charset="0"/>
              </a:rPr>
              <a:t>THANK YOU FOR LISTENING</a:t>
            </a:r>
            <a:endParaRPr lang="en-US" sz="5400" dirty="0">
              <a:latin typeface="Algerian" panose="04020705040A02060702" pitchFamily="82" charset="0"/>
            </a:endParaRPr>
          </a:p>
        </p:txBody>
      </p:sp>
    </p:spTree>
    <p:extLst>
      <p:ext uri="{BB962C8B-B14F-4D97-AF65-F5344CB8AC3E}">
        <p14:creationId xmlns:p14="http://schemas.microsoft.com/office/powerpoint/2010/main" val="385851787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7076" y="1126902"/>
            <a:ext cx="11384924" cy="5125792"/>
          </a:xfrm>
        </p:spPr>
        <p:txBody>
          <a:bodyPr>
            <a:normAutofit/>
          </a:bodyPr>
          <a:lstStyle/>
          <a:p>
            <a:pPr marL="0" lvl="1" indent="0">
              <a:lnSpc>
                <a:spcPct val="200000"/>
              </a:lnSpc>
              <a:spcBef>
                <a:spcPts val="1200"/>
              </a:spcBef>
              <a:spcAft>
                <a:spcPts val="200"/>
              </a:spcAft>
              <a:buSzPct val="100000"/>
              <a:buNone/>
            </a:pPr>
            <a:r>
              <a:rPr lang="en-GB" sz="20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     Profile </a:t>
            </a:r>
            <a:r>
              <a:rPr lang="en-GB" sz="2000" b="1" dirty="0">
                <a:solidFill>
                  <a:schemeClr val="tx1"/>
                </a:solidFill>
                <a:latin typeface="Verdana" panose="020B0604030504040204" pitchFamily="34" charset="0"/>
                <a:ea typeface="Verdana" panose="020B0604030504040204" pitchFamily="34" charset="0"/>
                <a:cs typeface="Verdana" panose="020B0604030504040204" pitchFamily="34" charset="0"/>
              </a:rPr>
              <a:t>of Nigeria</a:t>
            </a:r>
            <a:r>
              <a:rPr lang="en-GB" sz="2000" dirty="0">
                <a:solidFill>
                  <a:schemeClr val="tx1"/>
                </a:solidFill>
                <a:latin typeface="Verdana" panose="020B0604030504040204" pitchFamily="34" charset="0"/>
                <a:ea typeface="Verdana" panose="020B0604030504040204" pitchFamily="34" charset="0"/>
                <a:cs typeface="Verdana" panose="020B0604030504040204" pitchFamily="34" charset="0"/>
              </a:rPr>
              <a:t> </a:t>
            </a:r>
            <a:endPar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endParaRPr>
          </a:p>
          <a:p>
            <a:pPr>
              <a:lnSpc>
                <a:spcPct val="200000"/>
              </a:lnSpc>
              <a:buFont typeface="Wingdings" panose="05000000000000000000" pitchFamily="2" charset="2"/>
              <a:buChar char="Ø"/>
            </a:pPr>
            <a:r>
              <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rPr>
              <a:t>Nigeria </a:t>
            </a:r>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occupies approximately 923,768 square kilometres of </a:t>
            </a:r>
            <a:r>
              <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rPr>
              <a:t>land.  </a:t>
            </a:r>
          </a:p>
          <a:p>
            <a:pPr>
              <a:lnSpc>
                <a:spcPct val="200000"/>
              </a:lnSpc>
              <a:buFont typeface="Wingdings" panose="05000000000000000000" pitchFamily="2" charset="2"/>
              <a:buChar char="Ø"/>
            </a:pPr>
            <a:r>
              <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rPr>
              <a:t>The </a:t>
            </a:r>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country’s 2006 Population and Housing Census placed the country’s population at 140,431,790, with a national growth rate of 3.2 percent per </a:t>
            </a:r>
            <a:r>
              <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rPr>
              <a:t>annum</a:t>
            </a:r>
          </a:p>
          <a:p>
            <a:pPr>
              <a:lnSpc>
                <a:spcPct val="200000"/>
              </a:lnSpc>
              <a:buFont typeface="Wingdings" panose="05000000000000000000" pitchFamily="2" charset="2"/>
              <a:buChar char="Ø"/>
            </a:pPr>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With this population, Nigeria is the most populous nation in Africa, as noted, and the seventh most populous in the world according to Population Reference Bureau, 2013</a:t>
            </a:r>
            <a:r>
              <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rPr>
              <a:t>.</a:t>
            </a:r>
            <a:endParaRPr lang="en-GB" baseline="300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a:lnSpc>
                <a:spcPct val="200000"/>
              </a:lnSpc>
              <a:buFont typeface="Wingdings" panose="05000000000000000000" pitchFamily="2" charset="2"/>
              <a:buChar char="Ø"/>
            </a:pPr>
            <a:r>
              <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Nigeria has a tropical climate with wet and dry seasons.</a:t>
            </a:r>
            <a:endParaRPr lang="en-US"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endParaRPr lang="en-US" dirty="0"/>
          </a:p>
        </p:txBody>
      </p:sp>
    </p:spTree>
    <p:extLst>
      <p:ext uri="{BB962C8B-B14F-4D97-AF65-F5344CB8AC3E}">
        <p14:creationId xmlns:p14="http://schemas.microsoft.com/office/powerpoint/2010/main" val="8387415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9702" y="1072999"/>
            <a:ext cx="11281892" cy="5559620"/>
          </a:xfrm>
        </p:spPr>
        <p:txBody>
          <a:bodyPr anchor="ctr">
            <a:normAutofit/>
          </a:bodyPr>
          <a:lstStyle/>
          <a:p>
            <a:pPr marL="0" indent="0">
              <a:lnSpc>
                <a:spcPct val="150000"/>
              </a:lnSpc>
              <a:buNone/>
            </a:pPr>
            <a:r>
              <a:rPr lang="en-GB"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1.2 Population </a:t>
            </a:r>
            <a:r>
              <a:rPr lang="en-GB" b="1" dirty="0">
                <a:solidFill>
                  <a:schemeClr val="tx1"/>
                </a:solidFill>
                <a:latin typeface="Verdana" panose="020B0604030504040204" pitchFamily="34" charset="0"/>
                <a:ea typeface="Verdana" panose="020B0604030504040204" pitchFamily="34" charset="0"/>
                <a:cs typeface="Verdana" panose="020B0604030504040204" pitchFamily="34" charset="0"/>
              </a:rPr>
              <a:t>and Health Policies</a:t>
            </a:r>
            <a:endParaRPr lang="en-US"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algn="just">
              <a:lnSpc>
                <a:spcPct val="150000"/>
              </a:lnSpc>
              <a:buFont typeface="Wingdings" panose="05000000000000000000" pitchFamily="2" charset="2"/>
              <a:buChar char="Ø"/>
            </a:pPr>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The overall long term goal of the revised National Health Policy is to provide </a:t>
            </a:r>
            <a:r>
              <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rPr>
              <a:t>adequate </a:t>
            </a:r>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access to primary, secondary and tertiary healthcare services for </a:t>
            </a:r>
            <a:r>
              <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rPr>
              <a:t>the </a:t>
            </a:r>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entire Nigerian population through a functional referral </a:t>
            </a:r>
            <a:r>
              <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rPr>
              <a:t>system.</a:t>
            </a:r>
            <a:endParaRPr lang="en-GB" baseline="30000" dirty="0" smtClean="0">
              <a:solidFill>
                <a:schemeClr val="tx1"/>
              </a:solidFill>
              <a:latin typeface="Verdana" panose="020B0604030504040204" pitchFamily="34" charset="0"/>
              <a:ea typeface="Verdana" panose="020B0604030504040204" pitchFamily="34" charset="0"/>
              <a:cs typeface="Verdana" panose="020B0604030504040204" pitchFamily="34" charset="0"/>
            </a:endParaRPr>
          </a:p>
          <a:p>
            <a:pPr algn="just">
              <a:lnSpc>
                <a:spcPct val="150000"/>
              </a:lnSpc>
              <a:buFont typeface="Wingdings" panose="05000000000000000000" pitchFamily="2" charset="2"/>
              <a:buChar char="Ø"/>
            </a:pPr>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The overall objective of the policy is to strengthen the national health system such that it will be able to provide effective, efficient, quality, accessible and affordable health services that will improve the health status of Nigerians</a:t>
            </a:r>
            <a:r>
              <a:rPr lang="en-GB" dirty="0" smtClean="0"/>
              <a:t>.</a:t>
            </a:r>
          </a:p>
          <a:p>
            <a:pPr algn="just">
              <a:lnSpc>
                <a:spcPct val="150000"/>
              </a:lnSpc>
              <a:buFont typeface="Wingdings" panose="05000000000000000000" pitchFamily="2" charset="2"/>
              <a:buChar char="Ø"/>
            </a:pPr>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The policy identifies primary healthcare as the framework to achieve improved health, for the population.  The primary healthcare services to be offered include family planning, disease control, and provision of essential drugs, among others</a:t>
            </a:r>
            <a:endParaRPr lang="en-US" dirty="0"/>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21070624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8642" y="286603"/>
            <a:ext cx="10267038" cy="1450757"/>
          </a:xfrm>
        </p:spPr>
        <p:txBody>
          <a:bodyPr>
            <a:normAutofit/>
          </a:bodyPr>
          <a:lstStyle/>
          <a:p>
            <a:pPr algn="r"/>
            <a:r>
              <a:rPr lang="en-GB" sz="2000" b="1" dirty="0" smtClean="0">
                <a:latin typeface="Verdana" panose="020B0604030504040204" pitchFamily="34" charset="0"/>
                <a:ea typeface="Verdana" panose="020B0604030504040204" pitchFamily="34" charset="0"/>
                <a:cs typeface="Verdana" panose="020B0604030504040204" pitchFamily="34" charset="0"/>
              </a:rPr>
              <a:t>1.3 History </a:t>
            </a:r>
            <a:r>
              <a:rPr lang="en-GB" sz="2000" b="1" dirty="0">
                <a:latin typeface="Verdana" panose="020B0604030504040204" pitchFamily="34" charset="0"/>
                <a:ea typeface="Verdana" panose="020B0604030504040204" pitchFamily="34" charset="0"/>
                <a:cs typeface="Verdana" panose="020B0604030504040204" pitchFamily="34" charset="0"/>
              </a:rPr>
              <a:t>of Patent and Proprietary Medicines Vendors (PPMVs) in </a:t>
            </a:r>
            <a:r>
              <a:rPr lang="en-GB" sz="2000" b="1" dirty="0" smtClean="0">
                <a:latin typeface="Verdana" panose="020B0604030504040204" pitchFamily="34" charset="0"/>
                <a:ea typeface="Verdana" panose="020B0604030504040204" pitchFamily="34" charset="0"/>
                <a:cs typeface="Verdana" panose="020B0604030504040204" pitchFamily="34" charset="0"/>
              </a:rPr>
              <a:t>     Nigeria</a:t>
            </a:r>
            <a:r>
              <a:rPr lang="en-GB" sz="2000" dirty="0" smtClean="0">
                <a:latin typeface="Verdana" panose="020B0604030504040204" pitchFamily="34" charset="0"/>
                <a:ea typeface="Verdana" panose="020B0604030504040204" pitchFamily="34" charset="0"/>
                <a:cs typeface="Verdana" panose="020B0604030504040204" pitchFamily="34" charset="0"/>
              </a:rPr>
              <a:t> </a:t>
            </a:r>
            <a:endParaRPr lang="en-US" sz="2000"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p:txBody>
          <a:bodyPr anchor="ctr"/>
          <a:lstStyle/>
          <a:p>
            <a:pPr algn="just">
              <a:lnSpc>
                <a:spcPct val="200000"/>
              </a:lnSpc>
            </a:pPr>
            <a:r>
              <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rPr>
              <a:t>The </a:t>
            </a:r>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granting of licences to sell patent and proprietary medicines and packed goods was first introduced in Nigeria through the Poisons and Pharmacy Ordinance of 1936 which set up the Pharmacy Board of Nigeria and the power to issue the licence for stocking and sale of patent and proprietary medicines was statutorily vested on the Pharmacy Board of Nigeria (PBN)</a:t>
            </a:r>
            <a:endParaRPr lang="en-US"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endParaRPr lang="en-US" dirty="0"/>
          </a:p>
        </p:txBody>
      </p:sp>
    </p:spTree>
    <p:extLst>
      <p:ext uri="{BB962C8B-B14F-4D97-AF65-F5344CB8AC3E}">
        <p14:creationId xmlns:p14="http://schemas.microsoft.com/office/powerpoint/2010/main" val="40469803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GB" sz="2000" b="1" dirty="0">
                <a:latin typeface="Verdana" panose="020B0604030504040204" pitchFamily="34" charset="0"/>
                <a:ea typeface="Verdana" panose="020B0604030504040204" pitchFamily="34" charset="0"/>
                <a:cs typeface="Verdana" panose="020B0604030504040204" pitchFamily="34" charset="0"/>
              </a:rPr>
              <a:t>History of Patent and Proprietary Medicines Vendors (PPMVs) in      Nigeria</a:t>
            </a:r>
            <a:endParaRPr lang="en-US" sz="2000" dirty="0"/>
          </a:p>
        </p:txBody>
      </p:sp>
      <p:sp>
        <p:nvSpPr>
          <p:cNvPr id="3" name="Content Placeholder 2"/>
          <p:cNvSpPr>
            <a:spLocks noGrp="1"/>
          </p:cNvSpPr>
          <p:nvPr>
            <p:ph idx="1"/>
          </p:nvPr>
        </p:nvSpPr>
        <p:spPr>
          <a:xfrm>
            <a:off x="1097280" y="1737359"/>
            <a:ext cx="10725526" cy="4586167"/>
          </a:xfrm>
        </p:spPr>
        <p:txBody>
          <a:bodyPr>
            <a:normAutofit/>
          </a:bodyPr>
          <a:lstStyle/>
          <a:p>
            <a:pPr>
              <a:lnSpc>
                <a:spcPct val="150000"/>
              </a:lnSpc>
            </a:pPr>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Laws/Policies for the Establishment and Regulation of the Operations of PPMVs in </a:t>
            </a:r>
            <a:r>
              <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rPr>
              <a:t>Nigeria</a:t>
            </a:r>
          </a:p>
          <a:p>
            <a:pPr marL="726948" lvl="2" indent="-342900">
              <a:lnSpc>
                <a:spcPct val="150000"/>
              </a:lnSpc>
              <a:buFont typeface="+mj-lt"/>
              <a:buAutoNum type="alphaLcParenR"/>
            </a:pPr>
            <a:r>
              <a:rPr lang="en-GB" sz="2000" dirty="0">
                <a:solidFill>
                  <a:schemeClr val="tx1"/>
                </a:solidFill>
                <a:latin typeface="Verdana" panose="020B0604030504040204" pitchFamily="34" charset="0"/>
                <a:ea typeface="Verdana" panose="020B0604030504040204" pitchFamily="34" charset="0"/>
                <a:cs typeface="Verdana" panose="020B0604030504040204" pitchFamily="34" charset="0"/>
              </a:rPr>
              <a:t>Poison and Pharmacy Act Cap 535, LFN, 1990;</a:t>
            </a:r>
            <a:endParaRPr lang="en-US" sz="20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726948" lvl="2" indent="-342900">
              <a:lnSpc>
                <a:spcPct val="150000"/>
              </a:lnSpc>
              <a:buFont typeface="+mj-lt"/>
              <a:buAutoNum type="alphaLcParenR"/>
            </a:pPr>
            <a:r>
              <a:rPr lang="en-GB" sz="2000" dirty="0">
                <a:solidFill>
                  <a:schemeClr val="tx1"/>
                </a:solidFill>
                <a:latin typeface="Verdana" panose="020B0604030504040204" pitchFamily="34" charset="0"/>
                <a:ea typeface="Verdana" panose="020B0604030504040204" pitchFamily="34" charset="0"/>
                <a:cs typeface="Verdana" panose="020B0604030504040204" pitchFamily="34" charset="0"/>
              </a:rPr>
              <a:t>Pharmacists Council of Nigeria (PCN) Act Cap P17, LFN, 2004;</a:t>
            </a:r>
            <a:endParaRPr lang="en-US" sz="20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726948" lvl="2" indent="-342900">
              <a:lnSpc>
                <a:spcPct val="150000"/>
              </a:lnSpc>
              <a:buFont typeface="+mj-lt"/>
              <a:buAutoNum type="alphaLcParenR"/>
            </a:pPr>
            <a:r>
              <a:rPr lang="en-GB" sz="2000" dirty="0">
                <a:solidFill>
                  <a:schemeClr val="tx1"/>
                </a:solidFill>
                <a:latin typeface="Verdana" panose="020B0604030504040204" pitchFamily="34" charset="0"/>
                <a:ea typeface="Verdana" panose="020B0604030504040204" pitchFamily="34" charset="0"/>
                <a:cs typeface="Verdana" panose="020B0604030504040204" pitchFamily="34" charset="0"/>
              </a:rPr>
              <a:t>Other relevant Pharmacy and Drug laws;</a:t>
            </a:r>
            <a:endParaRPr lang="en-US" sz="20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726948" lvl="2" indent="-342900">
              <a:lnSpc>
                <a:spcPct val="150000"/>
              </a:lnSpc>
              <a:buFont typeface="+mj-lt"/>
              <a:buAutoNum type="alphaLcParenR"/>
            </a:pPr>
            <a:r>
              <a:rPr lang="en-GB" sz="2000" dirty="0">
                <a:solidFill>
                  <a:schemeClr val="tx1"/>
                </a:solidFill>
                <a:latin typeface="Verdana" panose="020B0604030504040204" pitchFamily="34" charset="0"/>
                <a:ea typeface="Verdana" panose="020B0604030504040204" pitchFamily="34" charset="0"/>
                <a:cs typeface="Verdana" panose="020B0604030504040204" pitchFamily="34" charset="0"/>
              </a:rPr>
              <a:t>Guidelines for Issuance of Patent and Proprietary Medicines Vendors </a:t>
            </a:r>
            <a:r>
              <a:rPr lang="en-GB" sz="20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Licence</a:t>
            </a:r>
          </a:p>
          <a:p>
            <a:pPr marL="726948" lvl="2" indent="-342900">
              <a:lnSpc>
                <a:spcPct val="150000"/>
              </a:lnSpc>
              <a:buFont typeface="+mj-lt"/>
              <a:buAutoNum type="alphaLcParenR"/>
            </a:pPr>
            <a:r>
              <a:rPr lang="en-GB" sz="20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Approved </a:t>
            </a:r>
            <a:r>
              <a:rPr lang="en-GB" sz="2000" dirty="0">
                <a:solidFill>
                  <a:schemeClr val="tx1"/>
                </a:solidFill>
                <a:latin typeface="Verdana" panose="020B0604030504040204" pitchFamily="34" charset="0"/>
                <a:ea typeface="Verdana" panose="020B0604030504040204" pitchFamily="34" charset="0"/>
                <a:cs typeface="Verdana" panose="020B0604030504040204" pitchFamily="34" charset="0"/>
              </a:rPr>
              <a:t>Patent Medicines </a:t>
            </a:r>
            <a:r>
              <a:rPr lang="en-GB" sz="20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List</a:t>
            </a:r>
            <a:endParaRPr lang="en-US" sz="20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726948" lvl="2" indent="-342900">
              <a:lnSpc>
                <a:spcPct val="150000"/>
              </a:lnSpc>
              <a:buFont typeface="+mj-lt"/>
              <a:buAutoNum type="alphaLcParenR"/>
            </a:pPr>
            <a:r>
              <a:rPr lang="en-GB" sz="20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Ministerial </a:t>
            </a:r>
            <a:r>
              <a:rPr lang="en-GB" sz="2000" dirty="0">
                <a:solidFill>
                  <a:schemeClr val="tx1"/>
                </a:solidFill>
                <a:latin typeface="Verdana" panose="020B0604030504040204" pitchFamily="34" charset="0"/>
                <a:ea typeface="Verdana" panose="020B0604030504040204" pitchFamily="34" charset="0"/>
                <a:cs typeface="Verdana" panose="020B0604030504040204" pitchFamily="34" charset="0"/>
              </a:rPr>
              <a:t>fiat on Reversion of the Licensing Authority to PCN</a:t>
            </a:r>
            <a:r>
              <a:rPr lang="en-GB" sz="20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endParaRPr lang="en-US" sz="20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4343188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84401" y="1291942"/>
            <a:ext cx="10058400" cy="4954311"/>
          </a:xfrm>
        </p:spPr>
        <p:txBody>
          <a:bodyPr/>
          <a:lstStyle/>
          <a:p>
            <a:r>
              <a:rPr lang="en-GB" b="1" dirty="0" smtClean="0">
                <a:latin typeface="Verdana" panose="020B0604030504040204" pitchFamily="34" charset="0"/>
                <a:ea typeface="Verdana" panose="020B0604030504040204" pitchFamily="34" charset="0"/>
                <a:cs typeface="Verdana" panose="020B0604030504040204" pitchFamily="34" charset="0"/>
              </a:rPr>
              <a:t>1.4 The </a:t>
            </a:r>
            <a:r>
              <a:rPr lang="en-GB" b="1" dirty="0">
                <a:latin typeface="Verdana" panose="020B0604030504040204" pitchFamily="34" charset="0"/>
                <a:ea typeface="Verdana" panose="020B0604030504040204" pitchFamily="34" charset="0"/>
                <a:cs typeface="Verdana" panose="020B0604030504040204" pitchFamily="34" charset="0"/>
              </a:rPr>
              <a:t>Place of the PPMVs in the Healthcare Delivery System </a:t>
            </a:r>
            <a:endParaRPr lang="en-US" b="1" dirty="0">
              <a:latin typeface="Verdana" panose="020B0604030504040204" pitchFamily="34" charset="0"/>
              <a:ea typeface="Verdana" panose="020B0604030504040204" pitchFamily="34" charset="0"/>
              <a:cs typeface="Verdana" panose="020B0604030504040204" pitchFamily="34" charset="0"/>
            </a:endParaRPr>
          </a:p>
          <a:p>
            <a:pPr>
              <a:lnSpc>
                <a:spcPct val="200000"/>
              </a:lnSpc>
              <a:buFont typeface="Wingdings" panose="05000000000000000000" pitchFamily="2" charset="2"/>
              <a:buChar char="q"/>
            </a:pPr>
            <a:r>
              <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rPr>
              <a:t>The </a:t>
            </a:r>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place of the PPMVs was that of a stop gap mechanism where the patent and proprietary medicines vendors licences were issued to those who are not by law qualified to deal with the sale and distribution of simple household </a:t>
            </a:r>
            <a:r>
              <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rPr>
              <a:t>medicines (</a:t>
            </a:r>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OTC</a:t>
            </a:r>
            <a:r>
              <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rPr>
              <a:t>)</a:t>
            </a:r>
          </a:p>
          <a:p>
            <a:pPr>
              <a:lnSpc>
                <a:spcPct val="200000"/>
              </a:lnSpc>
              <a:buFont typeface="Wingdings" panose="05000000000000000000" pitchFamily="2" charset="2"/>
              <a:buChar char="q"/>
            </a:pPr>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The attempt was to redress the lopsided distribution of the very few healthcare facilities as well as the dearth of pharmacists in the country.</a:t>
            </a:r>
            <a:endParaRPr lang="en-US"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endParaRPr lang="en-US"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9296424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7091" y="376707"/>
            <a:ext cx="10674954" cy="5676363"/>
          </a:xfrm>
        </p:spPr>
        <p:txBody>
          <a:bodyPr/>
          <a:lstStyle/>
          <a:p>
            <a:endParaRPr lang="en-GB" dirty="0" smtClean="0"/>
          </a:p>
          <a:p>
            <a:endParaRPr lang="en-GB" dirty="0"/>
          </a:p>
          <a:p>
            <a:pPr algn="r"/>
            <a:r>
              <a:rPr lang="en-GB" b="1" dirty="0">
                <a:latin typeface="Verdana" panose="020B0604030504040204" pitchFamily="34" charset="0"/>
                <a:ea typeface="Verdana" panose="020B0604030504040204" pitchFamily="34" charset="0"/>
                <a:cs typeface="Verdana" panose="020B0604030504040204" pitchFamily="34" charset="0"/>
              </a:rPr>
              <a:t> </a:t>
            </a:r>
            <a:r>
              <a:rPr lang="en-GB" b="1" dirty="0" smtClean="0">
                <a:latin typeface="Verdana" panose="020B0604030504040204" pitchFamily="34" charset="0"/>
                <a:ea typeface="Verdana" panose="020B0604030504040204" pitchFamily="34" charset="0"/>
                <a:cs typeface="Verdana" panose="020B0604030504040204" pitchFamily="34" charset="0"/>
              </a:rPr>
              <a:t>    The </a:t>
            </a:r>
            <a:r>
              <a:rPr lang="en-GB" b="1" dirty="0">
                <a:latin typeface="Verdana" panose="020B0604030504040204" pitchFamily="34" charset="0"/>
                <a:ea typeface="Verdana" panose="020B0604030504040204" pitchFamily="34" charset="0"/>
                <a:cs typeface="Verdana" panose="020B0604030504040204" pitchFamily="34" charset="0"/>
              </a:rPr>
              <a:t>Place of the PPMVs in the Healthcare Delivery System </a:t>
            </a:r>
            <a:endParaRPr lang="en-US" b="1" dirty="0">
              <a:latin typeface="Verdana" panose="020B0604030504040204" pitchFamily="34" charset="0"/>
              <a:ea typeface="Verdana" panose="020B0604030504040204" pitchFamily="34" charset="0"/>
              <a:cs typeface="Verdana" panose="020B0604030504040204" pitchFamily="34" charset="0"/>
            </a:endParaRPr>
          </a:p>
          <a:p>
            <a:endParaRPr lang="en-GB" dirty="0" smtClean="0"/>
          </a:p>
          <a:p>
            <a:pPr>
              <a:lnSpc>
                <a:spcPct val="150000"/>
              </a:lnSpc>
              <a:buFont typeface="Wingdings" panose="05000000000000000000" pitchFamily="2" charset="2"/>
              <a:buChar char="ü"/>
            </a:pPr>
            <a:r>
              <a:rPr lang="en-GB" dirty="0" smtClean="0">
                <a:latin typeface="Verdana" panose="020B0604030504040204" pitchFamily="34" charset="0"/>
                <a:ea typeface="Verdana" panose="020B0604030504040204" pitchFamily="34" charset="0"/>
                <a:cs typeface="Verdana" panose="020B0604030504040204" pitchFamily="34" charset="0"/>
              </a:rPr>
              <a:t>Today</a:t>
            </a:r>
            <a:r>
              <a:rPr lang="en-GB" dirty="0">
                <a:latin typeface="Verdana" panose="020B0604030504040204" pitchFamily="34" charset="0"/>
                <a:ea typeface="Verdana" panose="020B0604030504040204" pitchFamily="34" charset="0"/>
                <a:cs typeface="Verdana" panose="020B0604030504040204" pitchFamily="34" charset="0"/>
              </a:rPr>
              <a:t>, the situation which necessitated the innovation of patent and proprietary medicines vending has not changed.  Hence, the need for continued operation of the PPMVs.</a:t>
            </a:r>
            <a:endParaRPr lang="en-US" dirty="0">
              <a:latin typeface="Verdana" panose="020B0604030504040204" pitchFamily="34" charset="0"/>
              <a:ea typeface="Verdana" panose="020B0604030504040204" pitchFamily="34" charset="0"/>
              <a:cs typeface="Verdana" panose="020B0604030504040204" pitchFamily="34" charset="0"/>
            </a:endParaRPr>
          </a:p>
          <a:p>
            <a:pPr>
              <a:lnSpc>
                <a:spcPct val="150000"/>
              </a:lnSpc>
              <a:buFont typeface="Wingdings" panose="05000000000000000000" pitchFamily="2" charset="2"/>
              <a:buChar char="ü"/>
            </a:pPr>
            <a:r>
              <a:rPr lang="en-GB" dirty="0" smtClean="0">
                <a:latin typeface="Verdana" panose="020B0604030504040204" pitchFamily="34" charset="0"/>
                <a:ea typeface="Verdana" panose="020B0604030504040204" pitchFamily="34" charset="0"/>
                <a:cs typeface="Verdana" panose="020B0604030504040204" pitchFamily="34" charset="0"/>
              </a:rPr>
              <a:t>Also</a:t>
            </a:r>
            <a:r>
              <a:rPr lang="en-GB" dirty="0">
                <a:latin typeface="Verdana" panose="020B0604030504040204" pitchFamily="34" charset="0"/>
                <a:ea typeface="Verdana" panose="020B0604030504040204" pitchFamily="34" charset="0"/>
                <a:cs typeface="Verdana" panose="020B0604030504040204" pitchFamily="34" charset="0"/>
              </a:rPr>
              <a:t>, the existence and operations of the PPMVs is a strive to achieving the main objective of the Nigeria’s National Drug Policy, which is to ensure adequate supply, accessibility to and availability of essential medicines that are safe, efficacious and of good quality as well as rational use of same.</a:t>
            </a:r>
            <a:endParaRPr lang="en-US" dirty="0">
              <a:latin typeface="Verdana" panose="020B0604030504040204" pitchFamily="34" charset="0"/>
              <a:ea typeface="Verdana" panose="020B0604030504040204" pitchFamily="34" charset="0"/>
              <a:cs typeface="Verdana" panose="020B0604030504040204" pitchFamily="34" charset="0"/>
            </a:endParaRPr>
          </a:p>
          <a:p>
            <a:endParaRPr lang="en-US" dirty="0"/>
          </a:p>
        </p:txBody>
      </p:sp>
    </p:spTree>
    <p:extLst>
      <p:ext uri="{BB962C8B-B14F-4D97-AF65-F5344CB8AC3E}">
        <p14:creationId xmlns:p14="http://schemas.microsoft.com/office/powerpoint/2010/main" val="31711878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9512" y="0"/>
            <a:ext cx="10881017" cy="6027313"/>
          </a:xfrm>
        </p:spPr>
        <p:txBody>
          <a:bodyPr anchor="ctr">
            <a:normAutofit/>
          </a:bodyPr>
          <a:lstStyle/>
          <a:p>
            <a:pPr marL="0" indent="0" algn="r">
              <a:lnSpc>
                <a:spcPct val="150000"/>
              </a:lnSpc>
              <a:buNone/>
            </a:pPr>
            <a:r>
              <a:rPr lang="en-GB" b="1" dirty="0">
                <a:latin typeface="Verdana" panose="020B0604030504040204" pitchFamily="34" charset="0"/>
                <a:ea typeface="Verdana" panose="020B0604030504040204" pitchFamily="34" charset="0"/>
                <a:cs typeface="Verdana" panose="020B0604030504040204" pitchFamily="34" charset="0"/>
              </a:rPr>
              <a:t>The Place of the PPMVs in the Healthcare Delivery System</a:t>
            </a:r>
            <a:endPar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endParaRPr>
          </a:p>
          <a:p>
            <a:pPr>
              <a:lnSpc>
                <a:spcPct val="150000"/>
              </a:lnSpc>
            </a:pPr>
            <a:endPar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endParaRPr>
          </a:p>
          <a:p>
            <a:pPr>
              <a:lnSpc>
                <a:spcPct val="150000"/>
              </a:lnSpc>
              <a:buFont typeface="Wingdings" panose="05000000000000000000" pitchFamily="2" charset="2"/>
              <a:buChar char="Ø"/>
            </a:pPr>
            <a:r>
              <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rPr>
              <a:t>It </a:t>
            </a:r>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is also noteworthy that the achievement of the universal health coverage in Nigeria is being driven through the primary health care delivery - a constituency to which the patent medicines vendors belong.</a:t>
            </a:r>
            <a:endParaRPr lang="en-US"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a:lnSpc>
                <a:spcPct val="150000"/>
              </a:lnSpc>
              <a:buFont typeface="Wingdings" panose="05000000000000000000" pitchFamily="2" charset="2"/>
              <a:buChar char="Ø"/>
            </a:pPr>
            <a:r>
              <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rPr>
              <a:t>In </a:t>
            </a:r>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addition, reports of research findings have shown that the patent medicines shops are the first port of call for accessing healthcare by majority of </a:t>
            </a:r>
            <a:r>
              <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rPr>
              <a:t>Nigerians.</a:t>
            </a:r>
            <a:r>
              <a:rPr lang="en-GB" baseline="300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9</a:t>
            </a:r>
            <a:endParaRPr lang="en-US"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963852657"/>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291</TotalTime>
  <Words>1177</Words>
  <Application>Microsoft Office PowerPoint</Application>
  <PresentationFormat>Widescreen</PresentationFormat>
  <Paragraphs>111</Paragraphs>
  <Slides>23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Algerian</vt:lpstr>
      <vt:lpstr>Calibri</vt:lpstr>
      <vt:lpstr>Calibri Light</vt:lpstr>
      <vt:lpstr>Times New Roman</vt:lpstr>
      <vt:lpstr>Verdana</vt:lpstr>
      <vt:lpstr>Wingdings</vt:lpstr>
      <vt:lpstr>Retrospect</vt:lpstr>
      <vt:lpstr>SITUATION ANALYSIS OF THE OPERATION OF PATENT MEDICINES VENDORS IN NIGERIA</vt:lpstr>
      <vt:lpstr>PowerPoint Presentation</vt:lpstr>
      <vt:lpstr>PowerPoint Presentation</vt:lpstr>
      <vt:lpstr>PowerPoint Presentation</vt:lpstr>
      <vt:lpstr>1.3 History of Patent and Proprietary Medicines Vendors (PPMVs) in      Nigeria </vt:lpstr>
      <vt:lpstr>History of Patent and Proprietary Medicines Vendors (PPMVs) in      Nigeria</vt:lpstr>
      <vt:lpstr>PowerPoint Presentation</vt:lpstr>
      <vt:lpstr>PowerPoint Presentation</vt:lpstr>
      <vt:lpstr>PowerPoint Presentation</vt:lpstr>
      <vt:lpstr>PowerPoint Presentation</vt:lpstr>
      <vt:lpstr>2.0 REGULATORY MECHANISMS</vt:lpstr>
      <vt:lpstr>PowerPoint Presentation</vt:lpstr>
      <vt:lpstr>2.0 REGULATORY MECHANISMS</vt:lpstr>
      <vt:lpstr>2.0 REGULATORY MECHANISMS</vt:lpstr>
      <vt:lpstr>Compliance and Reasons for Non-Compliance to using PCN PPMVL-Sign Post </vt:lpstr>
      <vt:lpstr>3.0 RECORDS OF LICENSURE/ENFORCEMENT ACTIVITIES</vt:lpstr>
      <vt:lpstr>PowerPoint Presentation</vt:lpstr>
      <vt:lpstr>3. NEW STRATEGIES TO RE-POSITIONED PPMV OPERATIONS </vt:lpstr>
      <vt:lpstr>3. NEW STRATEGIES TO RE-POSITIONED PPMV OPERATIONS </vt:lpstr>
      <vt:lpstr> </vt:lpstr>
      <vt:lpstr>3.3 PARTNERSHIP/COLLABORATION WITH DEVELOPMENT/IMPLEMENTING PARTNERS, NGOs AND OTHER AGENCIES</vt:lpstr>
      <vt:lpstr>4.0 STRENGHTHENING REGULATION OF PPMV OPERATIONS</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SITUATION ANALYSIS OF THE OPERATION OF PATENT MEDICINES VENDORS IN NIGERIA</dc:title>
  <dc:creator>Pavilion</dc:creator>
  <cp:lastModifiedBy>Ibrahim Jatau</cp:lastModifiedBy>
  <cp:revision>19</cp:revision>
  <dcterms:created xsi:type="dcterms:W3CDTF">2017-06-13T20:30:53Z</dcterms:created>
  <dcterms:modified xsi:type="dcterms:W3CDTF">2017-06-14T13:39:43Z</dcterms:modified>
</cp:coreProperties>
</file>