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75" r:id="rId1"/>
  </p:sldMasterIdLst>
  <p:notesMasterIdLst>
    <p:notesMasterId r:id="rId15"/>
  </p:notesMasterIdLst>
  <p:handoutMasterIdLst>
    <p:handoutMasterId r:id="rId16"/>
  </p:handoutMasterIdLst>
  <p:sldIdLst>
    <p:sldId id="426" r:id="rId2"/>
    <p:sldId id="475" r:id="rId3"/>
    <p:sldId id="469" r:id="rId4"/>
    <p:sldId id="468" r:id="rId5"/>
    <p:sldId id="470" r:id="rId6"/>
    <p:sldId id="471" r:id="rId7"/>
    <p:sldId id="472" r:id="rId8"/>
    <p:sldId id="476" r:id="rId9"/>
    <p:sldId id="477" r:id="rId10"/>
    <p:sldId id="473" r:id="rId11"/>
    <p:sldId id="474" r:id="rId12"/>
    <p:sldId id="457" r:id="rId13"/>
    <p:sldId id="425" r:id="rId14"/>
  </p:sldIdLst>
  <p:sldSz cx="9144000" cy="6858000" type="screen4x3"/>
  <p:notesSz cx="6881813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istrator" initials="A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22" autoAdjust="0"/>
    <p:restoredTop sz="94523" autoAdjust="0"/>
  </p:normalViewPr>
  <p:slideViewPr>
    <p:cSldViewPr>
      <p:cViewPr>
        <p:scale>
          <a:sx n="70" d="100"/>
          <a:sy n="70" d="100"/>
        </p:scale>
        <p:origin x="-732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defTabSz="923925" eaLnBrk="1" hangingPunct="1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13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6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defTabSz="923925" eaLnBrk="1" hangingPunct="1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6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8831263"/>
            <a:ext cx="29813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fld id="{9EDC53B9-F1AD-4E7D-860F-CAA6C73608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13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6425"/>
            <a:ext cx="5046663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8831263"/>
            <a:ext cx="29813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9911F5F-1157-4692-B36C-6F04357E7F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FE047-0F15-4894-836C-2FF7E844A703}" type="datetimeFigureOut">
              <a:rPr lang="en-US"/>
              <a:pPr>
                <a:defRPr/>
              </a:pPr>
              <a:t>12/07/2009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8D19E-6994-48DF-BFA7-551DDEDC8819}" type="datetimeFigureOut">
              <a:rPr lang="en-US"/>
              <a:pPr>
                <a:defRPr/>
              </a:pPr>
              <a:t>12/07/2009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63A2A5A9-AD2D-4183-B9F6-8291D138C2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54582-4071-418B-B97F-5889F9E17C31}" type="datetimeFigureOut">
              <a:rPr lang="en-US"/>
              <a:pPr>
                <a:defRPr/>
              </a:pPr>
              <a:t>12/07/2009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26F59810-A0C7-44DB-9DAF-46F5CF7969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BAD03-49D0-4515-87AE-BD5DCFCB4F5B}" type="datetimeFigureOut">
              <a:rPr lang="en-US"/>
              <a:pPr>
                <a:defRPr/>
              </a:pPr>
              <a:t>12/07/2009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D5FE1-0388-4A7B-984F-07E71CCD1CC1}" type="datetimeFigureOut">
              <a:rPr lang="en-US"/>
              <a:pPr>
                <a:defRPr/>
              </a:pPr>
              <a:t>12/07/2009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10186830-4528-4E06-B271-841C41DC92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73209-9FA3-4BF8-B742-BA7127AA8257}" type="datetimeFigureOut">
              <a:rPr lang="en-US"/>
              <a:pPr>
                <a:defRPr/>
              </a:pPr>
              <a:t>12/07/2009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64E943C-D754-4521-A40E-E9B0282D2A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005E5-0C7E-4FB4-9875-A76C1A7C78B9}" type="datetimeFigureOut">
              <a:rPr lang="en-US"/>
              <a:pPr>
                <a:defRPr/>
              </a:pPr>
              <a:t>12/07/2009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C6115667-234E-4D27-9160-8F42EF6D99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9CC27-3DF3-48D6-B49F-48D10781B744}" type="datetimeFigureOut">
              <a:rPr lang="en-US"/>
              <a:pPr>
                <a:defRPr/>
              </a:pPr>
              <a:t>12/07/2009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63A75510-125A-4179-A5A4-FD23E51C8C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9EEF9-18ED-4076-86DF-FC0F28F87EC3}" type="datetimeFigureOut">
              <a:rPr lang="en-US"/>
              <a:pPr>
                <a:defRPr/>
              </a:pPr>
              <a:t>12/07/2009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0CBF2EFB-5251-4C2D-AEF6-3F938EB8E7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A25C5-A964-4D9E-B85D-9486542B88C9}" type="datetimeFigureOut">
              <a:rPr lang="en-US"/>
              <a:pPr>
                <a:defRPr/>
              </a:pPr>
              <a:t>12/07/2009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63AD441B-D560-4A17-A2B4-052341165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B0FBE-645A-4EAB-B119-CD32602A4198}" type="datetimeFigureOut">
              <a:rPr lang="en-US"/>
              <a:pPr>
                <a:defRPr/>
              </a:pPr>
              <a:t>12/07/2009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3F59B77D-4308-43FB-83A4-B890B679A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2AAFDB71-ECD6-4F3C-AD42-39398E85F892}" type="datetimeFigureOut">
              <a:rPr lang="en-US"/>
              <a:pPr>
                <a:defRPr/>
              </a:pPr>
              <a:t>12/07/2009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30" name="Picture 2" descr="TFDAsmallbarColorNow"/>
          <p:cNvPicPr>
            <a:picLocks noChangeAspect="1" noChangeArrowheads="1"/>
          </p:cNvPicPr>
          <p:nvPr userDrawn="1"/>
        </p:nvPicPr>
        <p:blipFill>
          <a:blip r:embed="rId13" cstate="print">
            <a:lum contrast="-54000"/>
          </a:blip>
          <a:srcRect/>
          <a:stretch>
            <a:fillRect/>
          </a:stretch>
        </p:blipFill>
        <p:spPr bwMode="auto">
          <a:xfrm>
            <a:off x="0" y="6453188"/>
            <a:ext cx="9144000" cy="431800"/>
          </a:xfrm>
          <a:prstGeom prst="rect">
            <a:avLst/>
          </a:prstGeom>
          <a:solidFill>
            <a:schemeClr val="folHlink"/>
          </a:solidFill>
          <a:ln w="25400">
            <a:noFill/>
            <a:miter lim="800000"/>
            <a:headEnd/>
            <a:tailEnd/>
          </a:ln>
        </p:spPr>
      </p:pic>
      <p:pic>
        <p:nvPicPr>
          <p:cNvPr id="1031" name="Picture 8" descr="TFDAsmallbarColorNow"/>
          <p:cNvPicPr>
            <a:picLocks noChangeAspect="1" noChangeArrowheads="1"/>
          </p:cNvPicPr>
          <p:nvPr userDrawn="1"/>
        </p:nvPicPr>
        <p:blipFill>
          <a:blip r:embed="rId13" cstate="print">
            <a:lum contrast="-54000"/>
          </a:blip>
          <a:srcRect/>
          <a:stretch>
            <a:fillRect/>
          </a:stretch>
        </p:blipFill>
        <p:spPr bwMode="auto">
          <a:xfrm>
            <a:off x="0" y="-11113"/>
            <a:ext cx="91440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1032" name="Picture 10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438" y="6499225"/>
            <a:ext cx="9715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7" r:id="rId2"/>
    <p:sldLayoutId id="2147483998" r:id="rId3"/>
    <p:sldLayoutId id="2147483999" r:id="rId4"/>
    <p:sldLayoutId id="2147484000" r:id="rId5"/>
    <p:sldLayoutId id="2147484001" r:id="rId6"/>
    <p:sldLayoutId id="2147484002" r:id="rId7"/>
    <p:sldLayoutId id="2147484003" r:id="rId8"/>
    <p:sldLayoutId id="2147484004" r:id="rId9"/>
    <p:sldLayoutId id="2147484005" r:id="rId10"/>
    <p:sldLayoutId id="21474840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/>
          <a:lstStyle/>
          <a:p>
            <a:r>
              <a:rPr lang="en-GB" b="1" smtClean="0"/>
              <a:t>RESPONSIBILITIES OF ADDO OWNER AND DISPENSER</a:t>
            </a:r>
            <a:br>
              <a:rPr lang="en-GB" b="1" smtClean="0"/>
            </a:br>
            <a:endParaRPr lang="en-US" smtClean="0"/>
          </a:p>
        </p:txBody>
      </p:sp>
      <p:sp>
        <p:nvSpPr>
          <p:cNvPr id="427010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defRPr/>
            </a:pPr>
            <a:endParaRPr lang="en-US" sz="3500" b="1" dirty="0" smtClean="0"/>
          </a:p>
          <a:p>
            <a:pPr eaLnBrk="1" hangingPunct="1">
              <a:defRPr/>
            </a:pPr>
            <a:r>
              <a:rPr lang="en-GB" sz="3600" dirty="0" smtClean="0"/>
              <a:t>August 2009 </a:t>
            </a:r>
            <a:endParaRPr lang="en-US" sz="3600" dirty="0" smtClean="0">
              <a:latin typeface="Bookman Old Style" pitchFamily="18" charset="0"/>
            </a:endParaRPr>
          </a:p>
          <a:p>
            <a:pPr eaLnBrk="1" hangingPunct="1">
              <a:defRPr/>
            </a:pPr>
            <a:endParaRPr lang="en-US" sz="1800" b="1" dirty="0" smtClean="0">
              <a:latin typeface="Bookman Old Style" pitchFamily="18" charset="0"/>
            </a:endParaRPr>
          </a:p>
          <a:p>
            <a:pPr eaLnBrk="1" hangingPunct="1">
              <a:defRPr/>
            </a:pPr>
            <a:endParaRPr lang="en-GB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714375"/>
            <a:ext cx="37338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GB" sz="4000" b="1" dirty="0" smtClean="0"/>
              <a:t>Responsibilities of ADDO Dispenser  (1)</a:t>
            </a:r>
            <a:endParaRPr lang="en-US" sz="4000" b="1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GB" smtClean="0"/>
              <a:t>To read, understand and abide to the laws, regulation, and guidelines that govern operations of ADDOs</a:t>
            </a:r>
          </a:p>
          <a:p>
            <a:pPr eaLnBrk="1" hangingPunct="1">
              <a:buClr>
                <a:schemeClr val="tx1"/>
              </a:buClr>
            </a:pPr>
            <a:r>
              <a:rPr lang="en-GB" smtClean="0"/>
              <a:t>To attend training for ADDO dispenser.</a:t>
            </a:r>
          </a:p>
          <a:p>
            <a:pPr eaLnBrk="1" hangingPunct="1">
              <a:buClr>
                <a:schemeClr val="tx1"/>
              </a:buClr>
            </a:pPr>
            <a:r>
              <a:rPr lang="en-GB" smtClean="0"/>
              <a:t>To provide other services to patients as shall be required by other health programs using ADDOs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smtClean="0"/>
              <a:t> Adhere to good dispensing practices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 Ascertain quality of drugs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 Keep records and document activities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 Have access to continuous education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 Abide by ADDO dispensing ethics 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 Adhere to basic ADDO requirements such as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having a professional appearance by wearing a clean uniform and being  well-groomed </a:t>
            </a:r>
          </a:p>
          <a:p>
            <a:pPr lvl="2" eaLnBrk="1" hangingPunct="1">
              <a:lnSpc>
                <a:spcPct val="90000"/>
              </a:lnSpc>
            </a:pPr>
            <a:r>
              <a:rPr lang="en-GB" smtClean="0"/>
              <a:t>Clearly displaying all certificates required in ADDOs together with the list of authorized medicines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GB" sz="4000" b="1" dirty="0" smtClean="0"/>
              <a:t>Responsibilities of ADDO Dispenser  (1)</a:t>
            </a:r>
            <a:endParaRPr lang="en-US" sz="4000" b="1" dirty="0" smtClean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Conclusion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GB" dirty="0" smtClean="0"/>
              <a:t>Problems </a:t>
            </a:r>
            <a:r>
              <a:rPr lang="en-GB" dirty="0" smtClean="0"/>
              <a:t>with </a:t>
            </a:r>
            <a:r>
              <a:rPr lang="en-GB" i="1" dirty="0" err="1" smtClean="0"/>
              <a:t>duka</a:t>
            </a:r>
            <a:r>
              <a:rPr lang="en-GB" i="1" dirty="0" smtClean="0"/>
              <a:t> la </a:t>
            </a:r>
            <a:r>
              <a:rPr lang="en-GB" i="1" dirty="0" err="1" smtClean="0"/>
              <a:t>dawa</a:t>
            </a:r>
            <a:r>
              <a:rPr lang="en-GB" i="1" dirty="0" smtClean="0"/>
              <a:t> </a:t>
            </a:r>
            <a:r>
              <a:rPr lang="en-GB" i="1" dirty="0" err="1" smtClean="0"/>
              <a:t>baridi</a:t>
            </a:r>
            <a:r>
              <a:rPr lang="en-GB" i="1" dirty="0" smtClean="0"/>
              <a:t> </a:t>
            </a:r>
            <a:r>
              <a:rPr lang="en-GB" dirty="0" smtClean="0"/>
              <a:t>operations will be alleviated permanently if both ADDO owners and dispensers become responsible and ethical in providing intended services.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	</a:t>
            </a:r>
            <a:r>
              <a:rPr lang="en-GB" b="1" smtClean="0"/>
              <a:t>	</a:t>
            </a:r>
            <a:endParaRPr lang="en-US" sz="4800" b="1" smtClean="0"/>
          </a:p>
        </p:txBody>
      </p:sp>
      <p:pic>
        <p:nvPicPr>
          <p:cNvPr id="23556" name="Picture 3" descr="ADDO logo"/>
          <p:cNvPicPr>
            <a:picLocks noChangeAspect="1" noChangeArrowheads="1"/>
          </p:cNvPicPr>
          <p:nvPr/>
        </p:nvPicPr>
        <p:blipFill>
          <a:blip r:embed="rId2" cstate="print"/>
          <a:srcRect b="26180"/>
          <a:stretch>
            <a:fillRect/>
          </a:stretch>
        </p:blipFill>
        <p:spPr bwMode="auto">
          <a:xfrm>
            <a:off x="1573213" y="1371600"/>
            <a:ext cx="592137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0" y="4495800"/>
            <a:ext cx="9144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200"/>
              <a:t>A RELIABLE PARTNER</a:t>
            </a:r>
          </a:p>
          <a:p>
            <a:pPr algn="ctr"/>
            <a:r>
              <a:rPr lang="en-GB" sz="3200"/>
              <a:t>THANK YOU VERY MUCH</a:t>
            </a:r>
            <a:endParaRPr lang="en-US" sz="320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dirty="0" smtClean="0"/>
              <a:t>Specific Objectives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60400" indent="-660400" eaLnBrk="1" hangingPunct="1">
              <a:spcBef>
                <a:spcPct val="0"/>
              </a:spcBef>
              <a:buFontTx/>
              <a:buNone/>
            </a:pPr>
            <a:r>
              <a:rPr lang="en-GB" sz="2800" dirty="0" smtClean="0"/>
              <a:t>It is expected that, at the end of this </a:t>
            </a:r>
          </a:p>
          <a:p>
            <a:pPr marL="660400" indent="-660400" eaLnBrk="1" hangingPunct="1">
              <a:spcBef>
                <a:spcPct val="0"/>
              </a:spcBef>
              <a:buFontTx/>
              <a:buNone/>
            </a:pPr>
            <a:r>
              <a:rPr lang="en-GB" sz="2800" dirty="0" smtClean="0"/>
              <a:t>presentation, participants will be able to—</a:t>
            </a:r>
          </a:p>
          <a:p>
            <a:pPr marL="463550" indent="-463550" eaLnBrk="1" hangingPunct="1"/>
            <a:r>
              <a:rPr lang="en-GB" sz="2600" dirty="0" smtClean="0"/>
              <a:t>Know owner’s regulatory, administrative, and business responsibilities</a:t>
            </a:r>
          </a:p>
          <a:p>
            <a:pPr marL="463550" indent="-463550" eaLnBrk="1" hangingPunct="1"/>
            <a:r>
              <a:rPr lang="en-GB" sz="2600" dirty="0" smtClean="0"/>
              <a:t>Know  ADDO dispenser’s technical and administrative responsibilities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Obligated to know, understand, and abide by laws, regulations, and guidelines that govern the ADDO business</a:t>
            </a:r>
          </a:p>
          <a:p>
            <a:pPr eaLnBrk="1" hangingPunct="1"/>
            <a:r>
              <a:rPr lang="en-GB" sz="2800" dirty="0" smtClean="0"/>
              <a:t>Be acquainted with </a:t>
            </a:r>
            <a:r>
              <a:rPr lang="en-GB" sz="2800" i="1" dirty="0" smtClean="0"/>
              <a:t>Food, Drugs and Cosmetics Act, 2003</a:t>
            </a:r>
            <a:r>
              <a:rPr lang="en-GB" sz="2800" dirty="0" smtClean="0"/>
              <a:t>, ADDO regulations of 2004 ,and 2005 amendments</a:t>
            </a:r>
          </a:p>
          <a:p>
            <a:pPr eaLnBrk="1" hangingPunct="1"/>
            <a:endParaRPr lang="en-US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GB" sz="4000" b="1" dirty="0" smtClean="0"/>
              <a:t>Responsibilities of Owner (2)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600" dirty="0" smtClean="0"/>
              <a:t> </a:t>
            </a:r>
            <a:r>
              <a:rPr lang="en-GB" sz="3200" dirty="0" smtClean="0"/>
              <a:t>(Law, Regulations, and Guidelines)</a:t>
            </a:r>
            <a:endParaRPr lang="en-US" sz="3200" dirty="0" smtClean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dirty="0" smtClean="0"/>
              <a:t>Responsibilities of Owner (2)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600" dirty="0" smtClean="0"/>
              <a:t> </a:t>
            </a:r>
            <a:r>
              <a:rPr lang="en-GB" sz="3200" dirty="0" smtClean="0"/>
              <a:t>(Law, Regulations, and Guidelines)</a:t>
            </a:r>
            <a:endParaRPr lang="en-US" sz="32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GB" sz="2800" dirty="0" smtClean="0"/>
              <a:t>Shall be required to cooperate with all levels, bodies, and persons responsible for supervising and overseeing ADDO operations— </a:t>
            </a:r>
          </a:p>
          <a:p>
            <a:pPr marL="463550" lvl="1" indent="-463550" eaLnBrk="1" hangingPunct="1">
              <a:buFont typeface="Arial" charset="0"/>
              <a:buChar char="•"/>
            </a:pPr>
            <a:r>
              <a:rPr lang="en-GB" sz="2600" dirty="0" smtClean="0"/>
              <a:t>Ministry </a:t>
            </a:r>
            <a:r>
              <a:rPr lang="en-GB" sz="2600" dirty="0" smtClean="0"/>
              <a:t>of Health and Social Welfare</a:t>
            </a:r>
          </a:p>
          <a:p>
            <a:pPr marL="463550" lvl="1" indent="-463550" eaLnBrk="1" hangingPunct="1">
              <a:buFont typeface="Arial" charset="0"/>
              <a:buChar char="•"/>
            </a:pPr>
            <a:r>
              <a:rPr lang="en-GB" sz="2600" dirty="0" smtClean="0"/>
              <a:t>Prime Minister’s Office Regional Administration and Local Government</a:t>
            </a:r>
          </a:p>
          <a:p>
            <a:pPr marL="463550" lvl="1" indent="-463550" eaLnBrk="1" hangingPunct="1">
              <a:buFont typeface="Arial" charset="0"/>
              <a:buChar char="•"/>
            </a:pPr>
            <a:r>
              <a:rPr lang="en-GB" sz="2600" dirty="0" smtClean="0"/>
              <a:t>Regional, Regional Health Management Teams, Council Health Management Teams, Regional Food and Drugs Committee/Council Food and Drugs Committee, Ward and Village/</a:t>
            </a:r>
            <a:r>
              <a:rPr lang="en-GB" sz="2600" dirty="0" err="1" smtClean="0"/>
              <a:t>Mtaa</a:t>
            </a:r>
            <a:r>
              <a:rPr lang="en-GB" sz="2600" dirty="0" smtClean="0"/>
              <a:t>)</a:t>
            </a:r>
            <a:endParaRPr lang="en-US" sz="2600" dirty="0" smtClean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dirty="0" smtClean="0"/>
              <a:t>Set-up of ADDO</a:t>
            </a:r>
            <a:endParaRPr lang="en-US" sz="4000" b="1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Renovate or construct ADDO premise</a:t>
            </a:r>
          </a:p>
          <a:p>
            <a:pPr eaLnBrk="1" hangingPunct="1"/>
            <a:r>
              <a:rPr lang="en-GB" sz="2800" dirty="0" smtClean="0"/>
              <a:t>Find a qualified and trained dispenser </a:t>
            </a:r>
          </a:p>
          <a:p>
            <a:pPr eaLnBrk="1" hangingPunct="1"/>
            <a:r>
              <a:rPr lang="en-GB" sz="2800" dirty="0" smtClean="0"/>
              <a:t>Be able to pay monthly salary to hired dispenser </a:t>
            </a:r>
          </a:p>
          <a:p>
            <a:pPr eaLnBrk="1" hangingPunct="1"/>
            <a:r>
              <a:rPr lang="en-GB" sz="2800" dirty="0" smtClean="0"/>
              <a:t>Exchange information with responsible authorities whenever necessary, in cases such as  theft of medicines, permanent closure of ADDO, problems with a dispenser, relocation of premise</a:t>
            </a:r>
          </a:p>
          <a:p>
            <a:pPr eaLnBrk="1" hangingPunct="1"/>
            <a:r>
              <a:rPr lang="en-GB" sz="2800" dirty="0" smtClean="0"/>
              <a:t>Have access to continuous education</a:t>
            </a:r>
            <a:endParaRPr lang="en-US" sz="28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dirty="0" smtClean="0"/>
              <a:t>Business</a:t>
            </a:r>
            <a:endParaRPr lang="en-US" sz="4000" b="1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dirty="0" smtClean="0"/>
              <a:t>Required to pay fee for business permit (not later than June 30 of each year)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dirty="0" smtClean="0"/>
              <a:t>Required to possess business license 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dirty="0" smtClean="0"/>
              <a:t>Hire trained dispenser(s) recognized by TFDA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dirty="0" smtClean="0"/>
              <a:t>Stock only registered and ADDO-authorized medicines 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dirty="0" smtClean="0"/>
              <a:t>Abide by business ethics, regulations and limitations of ADDO services.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dirty="0" smtClean="0"/>
              <a:t>Required to pay all other taxes as required by related law and regulations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dirty="0" smtClean="0"/>
              <a:t>Provision of Services</a:t>
            </a:r>
            <a:endParaRPr lang="en-US" sz="4000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GB" sz="2800" dirty="0" smtClean="0"/>
              <a:t>Owner should—</a:t>
            </a:r>
          </a:p>
          <a:p>
            <a:pPr marL="463550" lvl="1" indent="-463550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GB" sz="2600" dirty="0" smtClean="0"/>
              <a:t>Be more service oriented than strictly business minded</a:t>
            </a:r>
          </a:p>
          <a:p>
            <a:pPr marL="463550" lvl="1" indent="-463550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GB" sz="2600" dirty="0" smtClean="0"/>
              <a:t>Follow up performance of his/her dispenser(s)</a:t>
            </a:r>
          </a:p>
          <a:p>
            <a:pPr marL="463550" lvl="1" indent="-463550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GB" sz="2600" dirty="0" smtClean="0"/>
              <a:t>Educate the public on laws and regulations governing ADDOs services</a:t>
            </a:r>
          </a:p>
          <a:p>
            <a:pPr marL="463550" lvl="1" indent="-463550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GB" sz="2600" dirty="0" smtClean="0"/>
              <a:t>Recognize integration of other public health interventions into ADDOs. For example introduction of subsidized </a:t>
            </a:r>
            <a:r>
              <a:rPr lang="en-GB" sz="2600" dirty="0" err="1" smtClean="0"/>
              <a:t>artemisinin</a:t>
            </a:r>
            <a:r>
              <a:rPr lang="en-GB" sz="2600" dirty="0" smtClean="0"/>
              <a:t>-based combination therapy (ACT), National Health Insurance Fund (NHIF), CHF, reproductive health services, child health, home-based care services</a:t>
            </a:r>
          </a:p>
          <a:p>
            <a:pPr eaLnBrk="1" hangingPunct="1">
              <a:lnSpc>
                <a:spcPct val="80000"/>
              </a:lnSpc>
            </a:pPr>
            <a:endParaRPr lang="en-GB" sz="2800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/>
              <a:t>Distribution of ACTs for Malaria </a:t>
            </a:r>
            <a:br>
              <a:rPr lang="en-US" sz="4000" b="1" dirty="0" smtClean="0"/>
            </a:br>
            <a:r>
              <a:rPr lang="en-US" sz="4000" b="1" dirty="0" smtClean="0"/>
              <a:t>Treatment in ADDO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Owner will be required to purchase and sell subsidized ACTs for malaria treatment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ACTs will be sold in a controlled price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The ACTs will be available only from authorized ADDO wholesaler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ACTs will be stocked and sold under supervision of a trained dispenser (ACTs are also allowed to be stocked by a shop awaiting accreditation if a trained and certified dispenser is available)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/>
              <a:t>Integration of NHIF Services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/>
            <a:r>
              <a:rPr lang="en-US" sz="2800" dirty="0" smtClean="0"/>
              <a:t>Owner can voluntarily provide NHIF-related services within ADDO regulations and guidelines</a:t>
            </a:r>
          </a:p>
          <a:p>
            <a:pPr eaLnBrk="1" hangingPunct="1"/>
            <a:r>
              <a:rPr lang="en-US" sz="2800" dirty="0" smtClean="0"/>
              <a:t>The NHIF will provide guidelines for its services</a:t>
            </a:r>
          </a:p>
          <a:p>
            <a:pPr eaLnBrk="1" hangingPunct="1"/>
            <a:r>
              <a:rPr lang="en-US" sz="2800" dirty="0" smtClean="0"/>
              <a:t>NHIF beneficiaries will be able to get their required pharmaceutical products from ADDOs within the  authorized range of ADDO medicines list</a:t>
            </a:r>
          </a:p>
          <a:p>
            <a:pPr eaLnBrk="1" hangingPunct="1"/>
            <a:r>
              <a:rPr lang="en-US" sz="2800" dirty="0" smtClean="0"/>
              <a:t>The price of products offered to NHIF beneficiaries must lie within NHIF authorized products’ prices</a:t>
            </a:r>
          </a:p>
          <a:p>
            <a:pPr eaLnBrk="1" hangingPunct="1"/>
            <a:r>
              <a:rPr lang="en-US" sz="2800" dirty="0" smtClean="0"/>
              <a:t>Reimbursement for products given to NHIF beneficiaries will be made according to NHIF regulations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6089</TotalTime>
  <Words>643</Words>
  <Application>Microsoft Office PowerPoint</Application>
  <PresentationFormat>On-screen Show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1_Custom Design</vt:lpstr>
      <vt:lpstr>RESPONSIBILITIES OF ADDO OWNER AND DISPENSER </vt:lpstr>
      <vt:lpstr>Specific Objectives</vt:lpstr>
      <vt:lpstr>Responsibilities of Owner (2)  (Law, Regulations, and Guidelines)</vt:lpstr>
      <vt:lpstr>Responsibilities of Owner (2)  (Law, Regulations, and Guidelines)</vt:lpstr>
      <vt:lpstr>Set-up of ADDO</vt:lpstr>
      <vt:lpstr>Business</vt:lpstr>
      <vt:lpstr>Provision of Services</vt:lpstr>
      <vt:lpstr>Distribution of ACTs for Malaria  Treatment in ADDO</vt:lpstr>
      <vt:lpstr>Integration of NHIF Services</vt:lpstr>
      <vt:lpstr>Responsibilities of ADDO Dispenser  (1)</vt:lpstr>
      <vt:lpstr>Responsibilities of ADDO Dispenser  (1)</vt:lpstr>
      <vt:lpstr>Conclusion</vt:lpstr>
      <vt:lpstr>Slide 13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Hiiti Sillo</dc:creator>
  <cp:lastModifiedBy>Administrator</cp:lastModifiedBy>
  <cp:revision>423</cp:revision>
  <dcterms:created xsi:type="dcterms:W3CDTF">2005-07-26T05:20:42Z</dcterms:created>
  <dcterms:modified xsi:type="dcterms:W3CDTF">2009-12-07T22:03:18Z</dcterms:modified>
</cp:coreProperties>
</file>