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3"/>
  </p:notesMasterIdLst>
  <p:sldIdLst>
    <p:sldId id="256" r:id="rId4"/>
    <p:sldId id="283" r:id="rId5"/>
    <p:sldId id="287" r:id="rId6"/>
    <p:sldId id="280" r:id="rId7"/>
    <p:sldId id="284" r:id="rId8"/>
    <p:sldId id="286" r:id="rId9"/>
    <p:sldId id="260" r:id="rId10"/>
    <p:sldId id="261" r:id="rId11"/>
    <p:sldId id="265" r:id="rId12"/>
    <p:sldId id="266" r:id="rId13"/>
    <p:sldId id="268" r:id="rId14"/>
    <p:sldId id="271" r:id="rId15"/>
    <p:sldId id="272" r:id="rId16"/>
    <p:sldId id="273" r:id="rId17"/>
    <p:sldId id="279" r:id="rId18"/>
    <p:sldId id="274" r:id="rId19"/>
    <p:sldId id="275" r:id="rId20"/>
    <p:sldId id="276" r:id="rId21"/>
    <p:sldId id="278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achel Lieber" initials="RL" lastIdx="10" clrIdx="0"/>
  <p:cmAuthor id="1" name="Martha Embrey" initials="ME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738" y="-3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0C8FFA-46F2-4607-BAED-73AB6B344EED}" type="doc">
      <dgm:prSet loTypeId="urn:microsoft.com/office/officeart/2005/8/layout/hProcess9" loCatId="process" qsTypeId="urn:microsoft.com/office/officeart/2005/8/quickstyle/3d3" qsCatId="3D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362A63C3-9B3E-462E-B0CB-89F1F0BA725F}">
      <dgm:prSet phldrT="[Text]" custT="1"/>
      <dgm:spPr>
        <a:xfrm>
          <a:off x="3794" y="1028699"/>
          <a:ext cx="1361251" cy="1371600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 algn="ctr"/>
          <a:r>
            <a:rPr lang="en-US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2001-2003 Assessment and program design</a:t>
          </a:r>
          <a:endParaRPr lang="en-US" sz="16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5E4D54A0-7535-41CD-8248-7B05F8F9AEAF}" type="parTrans" cxnId="{1B4C6F57-B5C0-423E-A85A-CEB94581BA8F}">
      <dgm:prSet/>
      <dgm:spPr/>
      <dgm:t>
        <a:bodyPr/>
        <a:lstStyle/>
        <a:p>
          <a:endParaRPr lang="en-US"/>
        </a:p>
      </dgm:t>
    </dgm:pt>
    <dgm:pt modelId="{D1D5108D-6F1A-484E-9A62-444D65E7630C}" type="sibTrans" cxnId="{1B4C6F57-B5C0-423E-A85A-CEB94581BA8F}">
      <dgm:prSet/>
      <dgm:spPr/>
      <dgm:t>
        <a:bodyPr/>
        <a:lstStyle/>
        <a:p>
          <a:endParaRPr lang="en-US"/>
        </a:p>
      </dgm:t>
    </dgm:pt>
    <dgm:pt modelId="{82AB519C-1454-4911-AFA1-FAE046B5D346}">
      <dgm:prSet phldrT="[Text]" custT="1"/>
      <dgm:spPr>
        <a:xfrm>
          <a:off x="3327471" y="1028699"/>
          <a:ext cx="1202795" cy="1371600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 algn="ctr"/>
          <a:r>
            <a:rPr lang="en-US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2004        Evaluate pilot</a:t>
          </a:r>
          <a:endParaRPr lang="en-US" sz="16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5AA4D901-A342-4CE4-ABF8-3A4EC1EDEFF9}" type="parTrans" cxnId="{CAACAE38-7C8E-4125-B9AE-576A51EEB688}">
      <dgm:prSet/>
      <dgm:spPr/>
      <dgm:t>
        <a:bodyPr/>
        <a:lstStyle/>
        <a:p>
          <a:endParaRPr lang="en-US"/>
        </a:p>
      </dgm:t>
    </dgm:pt>
    <dgm:pt modelId="{44B6E7E4-5D01-4322-85C0-2081D91C22B8}" type="sibTrans" cxnId="{CAACAE38-7C8E-4125-B9AE-576A51EEB688}">
      <dgm:prSet/>
      <dgm:spPr/>
      <dgm:t>
        <a:bodyPr/>
        <a:lstStyle/>
        <a:p>
          <a:endParaRPr lang="en-US"/>
        </a:p>
      </dgm:t>
    </dgm:pt>
    <dgm:pt modelId="{DFF87AA9-51FA-46BF-8A23-CEEDF0E868D9}">
      <dgm:prSet phldrT="[Text]" custT="1"/>
      <dgm:spPr>
        <a:xfrm>
          <a:off x="4730732" y="1028699"/>
          <a:ext cx="1202795" cy="1371600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 algn="ctr"/>
          <a:r>
            <a:rPr lang="en-US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2006-2008 Centralized scale-up </a:t>
          </a:r>
          <a:endParaRPr lang="en-US" sz="16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11230505-674B-4354-BB62-F33736BF8F0F}" type="parTrans" cxnId="{2E556199-6608-4ABB-A016-3D9DFBA76116}">
      <dgm:prSet/>
      <dgm:spPr/>
      <dgm:t>
        <a:bodyPr/>
        <a:lstStyle/>
        <a:p>
          <a:endParaRPr lang="en-US"/>
        </a:p>
      </dgm:t>
    </dgm:pt>
    <dgm:pt modelId="{FD3E786F-889A-4CE0-B592-72F817BA6BC5}" type="sibTrans" cxnId="{2E556199-6608-4ABB-A016-3D9DFBA76116}">
      <dgm:prSet/>
      <dgm:spPr/>
      <dgm:t>
        <a:bodyPr/>
        <a:lstStyle/>
        <a:p>
          <a:endParaRPr lang="en-US"/>
        </a:p>
      </dgm:t>
    </dgm:pt>
    <dgm:pt modelId="{B300DD4D-F4DA-4D12-9599-10D7764D8033}">
      <dgm:prSet custT="1"/>
      <dgm:spPr>
        <a:xfrm>
          <a:off x="1565512" y="1028699"/>
          <a:ext cx="1561493" cy="1371600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 algn="ctr"/>
          <a:r>
            <a:rPr lang="en-US" sz="15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2003-2004 </a:t>
          </a:r>
        </a:p>
        <a:p>
          <a:pPr algn="ctr"/>
          <a:r>
            <a:rPr lang="en-US" sz="15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Pilot program in Ruvuma region</a:t>
          </a:r>
          <a:endParaRPr lang="en-US" sz="15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AB644B7B-7B93-4E11-8465-7C5E3C1A2DC1}" type="parTrans" cxnId="{C231981F-2B9B-4AEA-97F1-BA4A803DA2B7}">
      <dgm:prSet/>
      <dgm:spPr/>
      <dgm:t>
        <a:bodyPr/>
        <a:lstStyle/>
        <a:p>
          <a:endParaRPr lang="en-US"/>
        </a:p>
      </dgm:t>
    </dgm:pt>
    <dgm:pt modelId="{95DB53BC-E589-4E91-BBF5-833700C58E50}" type="sibTrans" cxnId="{C231981F-2B9B-4AEA-97F1-BA4A803DA2B7}">
      <dgm:prSet/>
      <dgm:spPr/>
      <dgm:t>
        <a:bodyPr/>
        <a:lstStyle/>
        <a:p>
          <a:endParaRPr lang="en-US"/>
        </a:p>
      </dgm:t>
    </dgm:pt>
    <dgm:pt modelId="{97132468-BD7B-4BD1-B13B-5D26C5123040}">
      <dgm:prSet phldrT="[Text]" custT="1"/>
      <dgm:spPr>
        <a:xfrm>
          <a:off x="6133993" y="1028699"/>
          <a:ext cx="1202795" cy="1371600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 algn="ctr"/>
          <a:r>
            <a:rPr lang="en-US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2008-2013 De-centralized scale-up</a:t>
          </a:r>
          <a:endParaRPr lang="en-US" sz="16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D3D017BF-19D8-4008-BB74-45019117A9DC}" type="parTrans" cxnId="{5D805087-72B2-4C91-B867-04C296FC3A0E}">
      <dgm:prSet/>
      <dgm:spPr/>
      <dgm:t>
        <a:bodyPr/>
        <a:lstStyle/>
        <a:p>
          <a:endParaRPr lang="en-US"/>
        </a:p>
      </dgm:t>
    </dgm:pt>
    <dgm:pt modelId="{C61BA105-DB32-47C7-8CA8-E869F137420D}" type="sibTrans" cxnId="{5D805087-72B2-4C91-B867-04C296FC3A0E}">
      <dgm:prSet/>
      <dgm:spPr/>
      <dgm:t>
        <a:bodyPr/>
        <a:lstStyle/>
        <a:p>
          <a:endParaRPr lang="en-US"/>
        </a:p>
      </dgm:t>
    </dgm:pt>
    <dgm:pt modelId="{82FE15D9-3E9D-4785-8D19-3BCE1EF027BA}">
      <dgm:prSet phldrT="[Text]" custT="1"/>
      <dgm:spPr>
        <a:xfrm>
          <a:off x="7537255" y="1028699"/>
          <a:ext cx="1374350" cy="1371600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 algn="ctr">
            <a:spcAft>
              <a:spcPts val="0"/>
            </a:spcAft>
          </a:pPr>
          <a:r>
            <a:rPr lang="en-US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2013- </a:t>
          </a:r>
        </a:p>
        <a:p>
          <a:pPr algn="ctr">
            <a:spcAft>
              <a:spcPct val="35000"/>
            </a:spcAft>
          </a:pPr>
          <a:r>
            <a:rPr lang="en-US" sz="16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Program maintenance and sustainability</a:t>
          </a:r>
          <a:endParaRPr lang="en-US" sz="16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A3502B6C-9E60-42B0-B810-60A74770B818}" type="parTrans" cxnId="{22E6F6BE-0320-451A-86E3-FFD8BF301BD0}">
      <dgm:prSet/>
      <dgm:spPr/>
      <dgm:t>
        <a:bodyPr/>
        <a:lstStyle/>
        <a:p>
          <a:endParaRPr lang="en-US"/>
        </a:p>
      </dgm:t>
    </dgm:pt>
    <dgm:pt modelId="{E07CE197-305F-46A5-AA58-11742E2087D6}" type="sibTrans" cxnId="{22E6F6BE-0320-451A-86E3-FFD8BF301BD0}">
      <dgm:prSet/>
      <dgm:spPr/>
      <dgm:t>
        <a:bodyPr/>
        <a:lstStyle/>
        <a:p>
          <a:endParaRPr lang="en-US"/>
        </a:p>
      </dgm:t>
    </dgm:pt>
    <dgm:pt modelId="{F0D8B3FC-5C70-417A-9A8A-687125C92D13}" type="pres">
      <dgm:prSet presAssocID="{F00C8FFA-46F2-4607-BAED-73AB6B344EED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D451168-B439-442C-B180-963CA322B596}" type="pres">
      <dgm:prSet presAssocID="{F00C8FFA-46F2-4607-BAED-73AB6B344EED}" presName="arrow" presStyleLbl="bgShp" presStyleIdx="0" presStyleCnt="1" custLinFactNeighborX="0" custLinFactNeighborY="23748"/>
      <dgm:spPr>
        <a:xfrm>
          <a:off x="668654" y="0"/>
          <a:ext cx="7578090" cy="3429000"/>
        </a:xfrm>
        <a:prstGeom prst="rightArrow">
          <a:avLst/>
        </a:prstGeom>
        <a:solidFill>
          <a:srgbClr val="C0504D"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gm:spPr>
      <dgm:t>
        <a:bodyPr/>
        <a:lstStyle/>
        <a:p>
          <a:endParaRPr lang="en-US"/>
        </a:p>
      </dgm:t>
    </dgm:pt>
    <dgm:pt modelId="{B3FABBE5-68B5-41BC-ADAF-D6CAD498B0E8}" type="pres">
      <dgm:prSet presAssocID="{F00C8FFA-46F2-4607-BAED-73AB6B344EED}" presName="linearProcess" presStyleCnt="0"/>
      <dgm:spPr/>
      <dgm:t>
        <a:bodyPr/>
        <a:lstStyle/>
        <a:p>
          <a:endParaRPr lang="en-US"/>
        </a:p>
      </dgm:t>
    </dgm:pt>
    <dgm:pt modelId="{F7BFFCB8-D036-4AD2-BC27-8C25E4FF23F8}" type="pres">
      <dgm:prSet presAssocID="{362A63C3-9B3E-462E-B0CB-89F1F0BA725F}" presName="textNode" presStyleLbl="node1" presStyleIdx="0" presStyleCnt="6" custScaleX="113174" custScaleY="11764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1030796D-A7AB-4EA0-8EFF-288EEE042881}" type="pres">
      <dgm:prSet presAssocID="{D1D5108D-6F1A-484E-9A62-444D65E7630C}" presName="sibTrans" presStyleCnt="0"/>
      <dgm:spPr/>
      <dgm:t>
        <a:bodyPr/>
        <a:lstStyle/>
        <a:p>
          <a:endParaRPr lang="en-US"/>
        </a:p>
      </dgm:t>
    </dgm:pt>
    <dgm:pt modelId="{8C4758D1-C3CB-4869-979B-70ACADBD5155}" type="pres">
      <dgm:prSet presAssocID="{B300DD4D-F4DA-4D12-9599-10D7764D8033}" presName="textNode" presStyleLbl="node1" presStyleIdx="1" presStyleCnt="6" custScaleX="129822" custScaleY="11764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4D1FA213-E07D-4FCD-AABD-50F93DFFD4FE}" type="pres">
      <dgm:prSet presAssocID="{95DB53BC-E589-4E91-BBF5-833700C58E50}" presName="sibTrans" presStyleCnt="0"/>
      <dgm:spPr/>
      <dgm:t>
        <a:bodyPr/>
        <a:lstStyle/>
        <a:p>
          <a:endParaRPr lang="en-US"/>
        </a:p>
      </dgm:t>
    </dgm:pt>
    <dgm:pt modelId="{31FD8A19-A057-4AE3-AA8B-6C2EE2CB3366}" type="pres">
      <dgm:prSet presAssocID="{82AB519C-1454-4911-AFA1-FAE046B5D346}" presName="textNode" presStyleLbl="node1" presStyleIdx="2" presStyleCnt="6" custScaleY="11764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C9B659BE-BB4D-4070-B1B0-B723945B9346}" type="pres">
      <dgm:prSet presAssocID="{44B6E7E4-5D01-4322-85C0-2081D91C22B8}" presName="sibTrans" presStyleCnt="0"/>
      <dgm:spPr/>
      <dgm:t>
        <a:bodyPr/>
        <a:lstStyle/>
        <a:p>
          <a:endParaRPr lang="en-US"/>
        </a:p>
      </dgm:t>
    </dgm:pt>
    <dgm:pt modelId="{6543F35E-D4C0-4F51-A830-7AA6D99F95E3}" type="pres">
      <dgm:prSet presAssocID="{DFF87AA9-51FA-46BF-8A23-CEEDF0E868D9}" presName="textNode" presStyleLbl="node1" presStyleIdx="3" presStyleCnt="6" custScaleX="125263" custScaleY="114707" custLinFactNeighborX="22584" custLinFactNeighborY="-147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1F552826-3C90-4229-B2F0-B36EE9C6A942}" type="pres">
      <dgm:prSet presAssocID="{FD3E786F-889A-4CE0-B592-72F817BA6BC5}" presName="sibTrans" presStyleCnt="0"/>
      <dgm:spPr/>
      <dgm:t>
        <a:bodyPr/>
        <a:lstStyle/>
        <a:p>
          <a:endParaRPr lang="en-US"/>
        </a:p>
      </dgm:t>
    </dgm:pt>
    <dgm:pt modelId="{BD1870AD-A0A2-4FA8-85D8-E63F77CCD9B4}" type="pres">
      <dgm:prSet presAssocID="{97132468-BD7B-4BD1-B13B-5D26C5123040}" presName="textNode" presStyleLbl="node1" presStyleIdx="4" presStyleCnt="6" custScaleX="113851" custScaleY="11764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8D89EE92-B3E8-4045-B3B6-9F5B21C7062F}" type="pres">
      <dgm:prSet presAssocID="{C61BA105-DB32-47C7-8CA8-E869F137420D}" presName="sibTrans" presStyleCnt="0"/>
      <dgm:spPr/>
      <dgm:t>
        <a:bodyPr/>
        <a:lstStyle/>
        <a:p>
          <a:endParaRPr lang="en-US"/>
        </a:p>
      </dgm:t>
    </dgm:pt>
    <dgm:pt modelId="{9F6B5398-5E18-40D9-B142-9ACC14F6C57C}" type="pres">
      <dgm:prSet presAssocID="{82FE15D9-3E9D-4785-8D19-3BCE1EF027BA}" presName="textNode" presStyleLbl="node1" presStyleIdx="5" presStyleCnt="6" custScaleX="134677" custScaleY="11764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</dgm:ptLst>
  <dgm:cxnLst>
    <dgm:cxn modelId="{5D805087-72B2-4C91-B867-04C296FC3A0E}" srcId="{F00C8FFA-46F2-4607-BAED-73AB6B344EED}" destId="{97132468-BD7B-4BD1-B13B-5D26C5123040}" srcOrd="4" destOrd="0" parTransId="{D3D017BF-19D8-4008-BB74-45019117A9DC}" sibTransId="{C61BA105-DB32-47C7-8CA8-E869F137420D}"/>
    <dgm:cxn modelId="{22E6F6BE-0320-451A-86E3-FFD8BF301BD0}" srcId="{F00C8FFA-46F2-4607-BAED-73AB6B344EED}" destId="{82FE15D9-3E9D-4785-8D19-3BCE1EF027BA}" srcOrd="5" destOrd="0" parTransId="{A3502B6C-9E60-42B0-B810-60A74770B818}" sibTransId="{E07CE197-305F-46A5-AA58-11742E2087D6}"/>
    <dgm:cxn modelId="{C231981F-2B9B-4AEA-97F1-BA4A803DA2B7}" srcId="{F00C8FFA-46F2-4607-BAED-73AB6B344EED}" destId="{B300DD4D-F4DA-4D12-9599-10D7764D8033}" srcOrd="1" destOrd="0" parTransId="{AB644B7B-7B93-4E11-8465-7C5E3C1A2DC1}" sibTransId="{95DB53BC-E589-4E91-BBF5-833700C58E50}"/>
    <dgm:cxn modelId="{9525D106-EAA8-4596-A061-86A925DADE71}" type="presOf" srcId="{DFF87AA9-51FA-46BF-8A23-CEEDF0E868D9}" destId="{6543F35E-D4C0-4F51-A830-7AA6D99F95E3}" srcOrd="0" destOrd="0" presId="urn:microsoft.com/office/officeart/2005/8/layout/hProcess9"/>
    <dgm:cxn modelId="{E7B96648-0A2E-4F33-B6F3-B4C77A2A31FE}" type="presOf" srcId="{362A63C3-9B3E-462E-B0CB-89F1F0BA725F}" destId="{F7BFFCB8-D036-4AD2-BC27-8C25E4FF23F8}" srcOrd="0" destOrd="0" presId="urn:microsoft.com/office/officeart/2005/8/layout/hProcess9"/>
    <dgm:cxn modelId="{023BB8C9-DE8F-48E1-9F4A-9E5E218E860E}" type="presOf" srcId="{B300DD4D-F4DA-4D12-9599-10D7764D8033}" destId="{8C4758D1-C3CB-4869-979B-70ACADBD5155}" srcOrd="0" destOrd="0" presId="urn:microsoft.com/office/officeart/2005/8/layout/hProcess9"/>
    <dgm:cxn modelId="{32D6E996-809A-47C6-9A5C-ADBAE3B5B2A8}" type="presOf" srcId="{82FE15D9-3E9D-4785-8D19-3BCE1EF027BA}" destId="{9F6B5398-5E18-40D9-B142-9ACC14F6C57C}" srcOrd="0" destOrd="0" presId="urn:microsoft.com/office/officeart/2005/8/layout/hProcess9"/>
    <dgm:cxn modelId="{2E556199-6608-4ABB-A016-3D9DFBA76116}" srcId="{F00C8FFA-46F2-4607-BAED-73AB6B344EED}" destId="{DFF87AA9-51FA-46BF-8A23-CEEDF0E868D9}" srcOrd="3" destOrd="0" parTransId="{11230505-674B-4354-BB62-F33736BF8F0F}" sibTransId="{FD3E786F-889A-4CE0-B592-72F817BA6BC5}"/>
    <dgm:cxn modelId="{24490F5D-4AE4-4257-9D56-0CA6DDE6BD44}" type="presOf" srcId="{F00C8FFA-46F2-4607-BAED-73AB6B344EED}" destId="{F0D8B3FC-5C70-417A-9A8A-687125C92D13}" srcOrd="0" destOrd="0" presId="urn:microsoft.com/office/officeart/2005/8/layout/hProcess9"/>
    <dgm:cxn modelId="{CAACAE38-7C8E-4125-B9AE-576A51EEB688}" srcId="{F00C8FFA-46F2-4607-BAED-73AB6B344EED}" destId="{82AB519C-1454-4911-AFA1-FAE046B5D346}" srcOrd="2" destOrd="0" parTransId="{5AA4D901-A342-4CE4-ABF8-3A4EC1EDEFF9}" sibTransId="{44B6E7E4-5D01-4322-85C0-2081D91C22B8}"/>
    <dgm:cxn modelId="{B56E6A05-A6D2-4742-9DC8-BFC36AD42D72}" type="presOf" srcId="{97132468-BD7B-4BD1-B13B-5D26C5123040}" destId="{BD1870AD-A0A2-4FA8-85D8-E63F77CCD9B4}" srcOrd="0" destOrd="0" presId="urn:microsoft.com/office/officeart/2005/8/layout/hProcess9"/>
    <dgm:cxn modelId="{1B4C6F57-B5C0-423E-A85A-CEB94581BA8F}" srcId="{F00C8FFA-46F2-4607-BAED-73AB6B344EED}" destId="{362A63C3-9B3E-462E-B0CB-89F1F0BA725F}" srcOrd="0" destOrd="0" parTransId="{5E4D54A0-7535-41CD-8248-7B05F8F9AEAF}" sibTransId="{D1D5108D-6F1A-484E-9A62-444D65E7630C}"/>
    <dgm:cxn modelId="{364A845F-1F8A-42C7-8A7E-EEEBD521D514}" type="presOf" srcId="{82AB519C-1454-4911-AFA1-FAE046B5D346}" destId="{31FD8A19-A057-4AE3-AA8B-6C2EE2CB3366}" srcOrd="0" destOrd="0" presId="urn:microsoft.com/office/officeart/2005/8/layout/hProcess9"/>
    <dgm:cxn modelId="{CF92D91A-F8C7-49BD-B53E-22DBB18FDF5D}" type="presParOf" srcId="{F0D8B3FC-5C70-417A-9A8A-687125C92D13}" destId="{1D451168-B439-442C-B180-963CA322B596}" srcOrd="0" destOrd="0" presId="urn:microsoft.com/office/officeart/2005/8/layout/hProcess9"/>
    <dgm:cxn modelId="{41AA9491-1FCC-4E4F-AF87-F64D84AAAA8B}" type="presParOf" srcId="{F0D8B3FC-5C70-417A-9A8A-687125C92D13}" destId="{B3FABBE5-68B5-41BC-ADAF-D6CAD498B0E8}" srcOrd="1" destOrd="0" presId="urn:microsoft.com/office/officeart/2005/8/layout/hProcess9"/>
    <dgm:cxn modelId="{DC797706-CE48-462D-8D66-D71461E39C53}" type="presParOf" srcId="{B3FABBE5-68B5-41BC-ADAF-D6CAD498B0E8}" destId="{F7BFFCB8-D036-4AD2-BC27-8C25E4FF23F8}" srcOrd="0" destOrd="0" presId="urn:microsoft.com/office/officeart/2005/8/layout/hProcess9"/>
    <dgm:cxn modelId="{7B7973CE-82CE-4ABD-9159-4CB3E26DB3A8}" type="presParOf" srcId="{B3FABBE5-68B5-41BC-ADAF-D6CAD498B0E8}" destId="{1030796D-A7AB-4EA0-8EFF-288EEE042881}" srcOrd="1" destOrd="0" presId="urn:microsoft.com/office/officeart/2005/8/layout/hProcess9"/>
    <dgm:cxn modelId="{FC8054C3-24C1-4DB9-B65C-6FCFD10FD794}" type="presParOf" srcId="{B3FABBE5-68B5-41BC-ADAF-D6CAD498B0E8}" destId="{8C4758D1-C3CB-4869-979B-70ACADBD5155}" srcOrd="2" destOrd="0" presId="urn:microsoft.com/office/officeart/2005/8/layout/hProcess9"/>
    <dgm:cxn modelId="{2E25A4A3-7049-4974-BE1C-0F2C0FC342B2}" type="presParOf" srcId="{B3FABBE5-68B5-41BC-ADAF-D6CAD498B0E8}" destId="{4D1FA213-E07D-4FCD-AABD-50F93DFFD4FE}" srcOrd="3" destOrd="0" presId="urn:microsoft.com/office/officeart/2005/8/layout/hProcess9"/>
    <dgm:cxn modelId="{F695EBCA-64E8-45ED-8857-187542A8387D}" type="presParOf" srcId="{B3FABBE5-68B5-41BC-ADAF-D6CAD498B0E8}" destId="{31FD8A19-A057-4AE3-AA8B-6C2EE2CB3366}" srcOrd="4" destOrd="0" presId="urn:microsoft.com/office/officeart/2005/8/layout/hProcess9"/>
    <dgm:cxn modelId="{8E7DA08D-3D45-41F7-95EC-9665C911B5CC}" type="presParOf" srcId="{B3FABBE5-68B5-41BC-ADAF-D6CAD498B0E8}" destId="{C9B659BE-BB4D-4070-B1B0-B723945B9346}" srcOrd="5" destOrd="0" presId="urn:microsoft.com/office/officeart/2005/8/layout/hProcess9"/>
    <dgm:cxn modelId="{6B1A95DA-84FA-4BD7-8965-7A9F60CF3976}" type="presParOf" srcId="{B3FABBE5-68B5-41BC-ADAF-D6CAD498B0E8}" destId="{6543F35E-D4C0-4F51-A830-7AA6D99F95E3}" srcOrd="6" destOrd="0" presId="urn:microsoft.com/office/officeart/2005/8/layout/hProcess9"/>
    <dgm:cxn modelId="{448A5758-7862-49F5-9540-1C7E79E50648}" type="presParOf" srcId="{B3FABBE5-68B5-41BC-ADAF-D6CAD498B0E8}" destId="{1F552826-3C90-4229-B2F0-B36EE9C6A942}" srcOrd="7" destOrd="0" presId="urn:microsoft.com/office/officeart/2005/8/layout/hProcess9"/>
    <dgm:cxn modelId="{99D34A30-3784-4348-A99C-380B226C61E1}" type="presParOf" srcId="{B3FABBE5-68B5-41BC-ADAF-D6CAD498B0E8}" destId="{BD1870AD-A0A2-4FA8-85D8-E63F77CCD9B4}" srcOrd="8" destOrd="0" presId="urn:microsoft.com/office/officeart/2005/8/layout/hProcess9"/>
    <dgm:cxn modelId="{B3479A57-E7D5-427F-9C00-7163A2D0F6A4}" type="presParOf" srcId="{B3FABBE5-68B5-41BC-ADAF-D6CAD498B0E8}" destId="{8D89EE92-B3E8-4045-B3B6-9F5B21C7062F}" srcOrd="9" destOrd="0" presId="urn:microsoft.com/office/officeart/2005/8/layout/hProcess9"/>
    <dgm:cxn modelId="{37D10720-2CEF-4A5E-918A-4C6E74CF2CE4}" type="presParOf" srcId="{B3FABBE5-68B5-41BC-ADAF-D6CAD498B0E8}" destId="{9F6B5398-5E18-40D9-B142-9ACC14F6C57C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5E9616-C339-47D2-822F-24D83940F81C}" type="doc">
      <dgm:prSet loTypeId="urn:microsoft.com/office/officeart/2005/8/layout/hierarchy4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B18A3D66-3666-448E-A4DE-0D7365924D90}">
      <dgm:prSet custT="1"/>
      <dgm:spPr>
        <a:xfrm>
          <a:off x="5971492" y="1215923"/>
          <a:ext cx="1600524" cy="1237654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79646">
              <a:lumMod val="75000"/>
            </a:srgbClr>
          </a:solidFill>
          <a:prstDash val="solid"/>
        </a:ln>
        <a:effectLst/>
      </dgm:spPr>
      <dgm:t>
        <a:bodyPr/>
        <a:lstStyle/>
        <a:p>
          <a:r>
            <a:rPr lang="en-US" sz="1600" b="0" i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Services to members of National Health Insurance Fund</a:t>
          </a:r>
        </a:p>
      </dgm:t>
    </dgm:pt>
    <dgm:pt modelId="{E0C66268-6D60-401A-BA3E-2B0493E6E96B}" type="parTrans" cxnId="{54933761-2A94-44D7-A304-CC071C9AFB49}">
      <dgm:prSet/>
      <dgm:spPr/>
      <dgm:t>
        <a:bodyPr/>
        <a:lstStyle/>
        <a:p>
          <a:endParaRPr lang="en-US"/>
        </a:p>
      </dgm:t>
    </dgm:pt>
    <dgm:pt modelId="{674572EB-FBEA-413A-B725-D42B581744B9}" type="sibTrans" cxnId="{54933761-2A94-44D7-A304-CC071C9AFB49}">
      <dgm:prSet/>
      <dgm:spPr/>
      <dgm:t>
        <a:bodyPr/>
        <a:lstStyle/>
        <a:p>
          <a:endParaRPr lang="en-US"/>
        </a:p>
      </dgm:t>
    </dgm:pt>
    <dgm:pt modelId="{5EA5A12D-708C-4BE7-B11E-CD771740A35E}">
      <dgm:prSet custT="1"/>
      <dgm:spPr>
        <a:xfrm>
          <a:off x="1512890" y="1208361"/>
          <a:ext cx="1774830" cy="1237654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79646">
              <a:lumMod val="75000"/>
            </a:srgbClr>
          </a:solidFill>
          <a:prstDash val="solid"/>
        </a:ln>
        <a:effectLst/>
      </dgm:spPr>
      <dgm:t>
        <a:bodyPr/>
        <a:lstStyle/>
        <a:p>
          <a:r>
            <a:rPr lang="en-US" sz="1600" b="0" i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Child health/IMCI/ improve access to amoxicillin &amp; zinc/ORS co-pack</a:t>
          </a:r>
          <a:endParaRPr lang="en-US" sz="1600" b="0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5652B11C-4283-4AF1-B993-B84EAB94ECC5}" type="parTrans" cxnId="{ABAF1BCA-6683-4DFF-A3A3-8AFB30B89BC6}">
      <dgm:prSet/>
      <dgm:spPr/>
      <dgm:t>
        <a:bodyPr/>
        <a:lstStyle/>
        <a:p>
          <a:endParaRPr lang="en-US"/>
        </a:p>
      </dgm:t>
    </dgm:pt>
    <dgm:pt modelId="{7EB4FD9A-CAC7-41EF-97DE-D1D0C6DF7326}" type="sibTrans" cxnId="{ABAF1BCA-6683-4DFF-A3A3-8AFB30B89BC6}">
      <dgm:prSet/>
      <dgm:spPr/>
      <dgm:t>
        <a:bodyPr/>
        <a:lstStyle/>
        <a:p>
          <a:endParaRPr lang="en-US"/>
        </a:p>
      </dgm:t>
    </dgm:pt>
    <dgm:pt modelId="{0E112FBE-B73E-4D56-B134-8654E722165C}">
      <dgm:prSet custT="1"/>
      <dgm:spPr>
        <a:xfrm>
          <a:off x="3401597" y="1215923"/>
          <a:ext cx="1197818" cy="1237654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79646">
              <a:lumMod val="75000"/>
            </a:srgbClr>
          </a:solidFill>
          <a:prstDash val="solid"/>
        </a:ln>
        <a:effectLst/>
      </dgm:spPr>
      <dgm:t>
        <a:bodyPr/>
        <a:lstStyle/>
        <a:p>
          <a:r>
            <a:rPr lang="en-US" sz="1600" b="0" i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Source of family planning products</a:t>
          </a:r>
          <a:endParaRPr lang="en-US" sz="1600" b="0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B89DBA0F-C6C2-46C2-9438-16774EC2C112}" type="parTrans" cxnId="{A527BE87-D154-4B01-824A-49D0D67B45C9}">
      <dgm:prSet/>
      <dgm:spPr/>
      <dgm:t>
        <a:bodyPr/>
        <a:lstStyle/>
        <a:p>
          <a:endParaRPr lang="en-US"/>
        </a:p>
      </dgm:t>
    </dgm:pt>
    <dgm:pt modelId="{748A469E-1188-4080-832A-A081F954ECA3}" type="sibTrans" cxnId="{A527BE87-D154-4B01-824A-49D0D67B45C9}">
      <dgm:prSet/>
      <dgm:spPr/>
      <dgm:t>
        <a:bodyPr/>
        <a:lstStyle/>
        <a:p>
          <a:endParaRPr lang="en-US"/>
        </a:p>
      </dgm:t>
    </dgm:pt>
    <dgm:pt modelId="{523DCF29-F8F2-4A5E-9229-95B674882F4B}">
      <dgm:prSet custT="1"/>
      <dgm:spPr>
        <a:xfrm>
          <a:off x="7665109" y="1223535"/>
          <a:ext cx="1239178" cy="1237654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79646">
              <a:lumMod val="75000"/>
            </a:srgbClr>
          </a:solidFill>
          <a:prstDash val="solid"/>
        </a:ln>
        <a:effectLst/>
      </dgm:spPr>
      <dgm:t>
        <a:bodyPr/>
        <a:lstStyle/>
        <a:p>
          <a:r>
            <a:rPr lang="en-US" sz="1600" b="0" i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HIV/AIDS information dissemin-ation </a:t>
          </a:r>
          <a:endParaRPr lang="en-US" sz="1600" b="0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C5BDD381-7A78-486F-8737-B2AC48A463DC}" type="parTrans" cxnId="{77F57F3E-1206-489C-B4A0-7DCFA6A04793}">
      <dgm:prSet/>
      <dgm:spPr/>
      <dgm:t>
        <a:bodyPr/>
        <a:lstStyle/>
        <a:p>
          <a:endParaRPr lang="en-US"/>
        </a:p>
      </dgm:t>
    </dgm:pt>
    <dgm:pt modelId="{B436F5F3-9D62-47D9-9F5E-A4CE2380DDDA}" type="sibTrans" cxnId="{77F57F3E-1206-489C-B4A0-7DCFA6A04793}">
      <dgm:prSet/>
      <dgm:spPr/>
      <dgm:t>
        <a:bodyPr/>
        <a:lstStyle/>
        <a:p>
          <a:endParaRPr lang="en-US"/>
        </a:p>
      </dgm:t>
    </dgm:pt>
    <dgm:pt modelId="{4AF8F850-C415-4E19-BD2A-B01448BA748E}">
      <dgm:prSet custT="1"/>
      <dgm:spPr>
        <a:xfrm>
          <a:off x="4686305" y="1223609"/>
          <a:ext cx="1197818" cy="1237654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79646">
              <a:lumMod val="75000"/>
            </a:srgbClr>
          </a:solidFill>
          <a:prstDash val="solid"/>
        </a:ln>
        <a:effectLst/>
      </dgm:spPr>
      <dgm:t>
        <a:bodyPr/>
        <a:lstStyle/>
        <a:p>
          <a:r>
            <a:rPr lang="en-US" sz="1600" b="0" i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Early TB case detection and referral</a:t>
          </a:r>
        </a:p>
      </dgm:t>
    </dgm:pt>
    <dgm:pt modelId="{D51C0BDD-E586-4BF8-8442-2CA66C0A9D39}" type="parTrans" cxnId="{114C09A6-3DAE-4B0E-A1CA-F830581BFC65}">
      <dgm:prSet/>
      <dgm:spPr/>
      <dgm:t>
        <a:bodyPr/>
        <a:lstStyle/>
        <a:p>
          <a:endParaRPr lang="en-US"/>
        </a:p>
      </dgm:t>
    </dgm:pt>
    <dgm:pt modelId="{4F33A9D5-3348-4D6B-9F76-62D0DF497F77}" type="sibTrans" cxnId="{114C09A6-3DAE-4B0E-A1CA-F830581BFC65}">
      <dgm:prSet/>
      <dgm:spPr/>
      <dgm:t>
        <a:bodyPr/>
        <a:lstStyle/>
        <a:p>
          <a:endParaRPr lang="en-US"/>
        </a:p>
      </dgm:t>
    </dgm:pt>
    <dgm:pt modelId="{3D581A9C-D94A-4B38-808E-320B9A1EF065}">
      <dgm:prSet custT="1"/>
      <dgm:spPr>
        <a:xfrm>
          <a:off x="0" y="1212099"/>
          <a:ext cx="1390846" cy="1237654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79646">
              <a:lumMod val="75000"/>
            </a:srgbClr>
          </a:solidFill>
          <a:prstDash val="solid"/>
        </a:ln>
        <a:effectLst/>
      </dgm:spPr>
      <dgm:t>
        <a:bodyPr/>
        <a:lstStyle/>
        <a:p>
          <a:r>
            <a:rPr lang="en-US" sz="1600" b="0" i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Access to ACTs and insecticide-treated nets</a:t>
          </a:r>
          <a:endParaRPr lang="en-US" sz="1600" b="0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DDCA6637-2AA3-4EB4-9E11-E971F94D8E6C}" type="sibTrans" cxnId="{016B3408-5C92-4A67-8279-014195020957}">
      <dgm:prSet/>
      <dgm:spPr/>
      <dgm:t>
        <a:bodyPr/>
        <a:lstStyle/>
        <a:p>
          <a:endParaRPr lang="en-US"/>
        </a:p>
      </dgm:t>
    </dgm:pt>
    <dgm:pt modelId="{1C3BAD15-2CFC-4DAF-8FAD-1058817E8D22}" type="parTrans" cxnId="{016B3408-5C92-4A67-8279-014195020957}">
      <dgm:prSet/>
      <dgm:spPr/>
      <dgm:t>
        <a:bodyPr/>
        <a:lstStyle/>
        <a:p>
          <a:endParaRPr lang="en-US"/>
        </a:p>
      </dgm:t>
    </dgm:pt>
    <dgm:pt modelId="{B91EDB2C-41FD-49BF-9C6D-B19365F0D6C8}">
      <dgm:prSet phldrT="[Text]" custT="1"/>
      <dgm:spPr>
        <a:xfrm>
          <a:off x="93" y="0"/>
          <a:ext cx="8904100" cy="1031387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noFill/>
          <a:prstDash val="solid"/>
        </a:ln>
        <a:effectLst/>
      </dgm:spPr>
      <dgm:t>
        <a:bodyPr/>
        <a:lstStyle/>
        <a:p>
          <a:r>
            <a:rPr lang="en-US" sz="3600" b="1" i="1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SUCCESS</a:t>
          </a:r>
          <a:r>
            <a:rPr lang="en-US" sz="3600" b="1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: Integrated platform for community-based health interventions</a:t>
          </a:r>
          <a:endParaRPr lang="en-US" sz="3600" b="1" dirty="0">
            <a:solidFill>
              <a:schemeClr val="tx1"/>
            </a:solidFill>
            <a:latin typeface="Calibri"/>
            <a:ea typeface="+mn-ea"/>
            <a:cs typeface="+mn-cs"/>
          </a:endParaRPr>
        </a:p>
      </dgm:t>
    </dgm:pt>
    <dgm:pt modelId="{A847B412-E55B-4CDA-A98E-6D4DC6AAF321}" type="sibTrans" cxnId="{E28AA926-FB4C-4B9B-8AD0-2C4926550A9A}">
      <dgm:prSet/>
      <dgm:spPr/>
      <dgm:t>
        <a:bodyPr/>
        <a:lstStyle/>
        <a:p>
          <a:endParaRPr lang="en-US"/>
        </a:p>
      </dgm:t>
    </dgm:pt>
    <dgm:pt modelId="{C14FDE74-D145-4B9F-BAD9-F2675D3131E0}" type="parTrans" cxnId="{E28AA926-FB4C-4B9B-8AD0-2C4926550A9A}">
      <dgm:prSet/>
      <dgm:spPr/>
      <dgm:t>
        <a:bodyPr/>
        <a:lstStyle/>
        <a:p>
          <a:endParaRPr lang="en-US"/>
        </a:p>
      </dgm:t>
    </dgm:pt>
    <dgm:pt modelId="{A28D2A80-3104-479F-9B5D-8FB58B29B87F}" type="pres">
      <dgm:prSet presAssocID="{885E9616-C339-47D2-822F-24D83940F81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4BD69A8-1AE4-4194-A17B-9A2EADB3B9CF}" type="pres">
      <dgm:prSet presAssocID="{B91EDB2C-41FD-49BF-9C6D-B19365F0D6C8}" presName="vertOne" presStyleCnt="0"/>
      <dgm:spPr/>
      <dgm:t>
        <a:bodyPr/>
        <a:lstStyle/>
        <a:p>
          <a:endParaRPr lang="en-US"/>
        </a:p>
      </dgm:t>
    </dgm:pt>
    <dgm:pt modelId="{B06508C2-0DE3-418A-85F7-4505F92BE4F1}" type="pres">
      <dgm:prSet presAssocID="{B91EDB2C-41FD-49BF-9C6D-B19365F0D6C8}" presName="txOne" presStyleLbl="node0" presStyleIdx="0" presStyleCnt="1" custScaleX="100002" custScaleY="83334" custLinFactNeighborX="0" custLinFactNeighborY="-46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AF5E060-1016-4523-B5E6-82BA3AF29446}" type="pres">
      <dgm:prSet presAssocID="{B91EDB2C-41FD-49BF-9C6D-B19365F0D6C8}" presName="parTransOne" presStyleCnt="0"/>
      <dgm:spPr/>
      <dgm:t>
        <a:bodyPr/>
        <a:lstStyle/>
        <a:p>
          <a:endParaRPr lang="en-US"/>
        </a:p>
      </dgm:t>
    </dgm:pt>
    <dgm:pt modelId="{47D1CE1B-69DD-4F0E-A341-88A79E5277F7}" type="pres">
      <dgm:prSet presAssocID="{B91EDB2C-41FD-49BF-9C6D-B19365F0D6C8}" presName="horzOne" presStyleCnt="0"/>
      <dgm:spPr/>
      <dgm:t>
        <a:bodyPr/>
        <a:lstStyle/>
        <a:p>
          <a:endParaRPr lang="en-US"/>
        </a:p>
      </dgm:t>
    </dgm:pt>
    <dgm:pt modelId="{3B953E91-AC6E-4B5D-BD58-D3928F7326CE}" type="pres">
      <dgm:prSet presAssocID="{3D581A9C-D94A-4B38-808E-320B9A1EF065}" presName="vertTwo" presStyleCnt="0"/>
      <dgm:spPr/>
    </dgm:pt>
    <dgm:pt modelId="{DB3FAD46-A237-407C-8D5D-61C7E7155F8C}" type="pres">
      <dgm:prSet presAssocID="{3D581A9C-D94A-4B38-808E-320B9A1EF065}" presName="txTwo" presStyleLbl="node2" presStyleIdx="0" presStyleCnt="6" custScaleX="116115" custLinFactNeighborX="-11803" custLinFactNeighborY="-523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5C0777C-E116-4CF2-9629-D784A827C98D}" type="pres">
      <dgm:prSet presAssocID="{3D581A9C-D94A-4B38-808E-320B9A1EF065}" presName="horzTwo" presStyleCnt="0"/>
      <dgm:spPr/>
    </dgm:pt>
    <dgm:pt modelId="{1409DD06-0895-4C05-9BB4-39BD6C054F31}" type="pres">
      <dgm:prSet presAssocID="{DDCA6637-2AA3-4EB4-9E11-E971F94D8E6C}" presName="sibSpaceTwo" presStyleCnt="0"/>
      <dgm:spPr/>
    </dgm:pt>
    <dgm:pt modelId="{E7F6ABA0-B556-4221-A4C8-88E9B72897BA}" type="pres">
      <dgm:prSet presAssocID="{5EA5A12D-708C-4BE7-B11E-CD771740A35E}" presName="vertTwo" presStyleCnt="0"/>
      <dgm:spPr/>
      <dgm:t>
        <a:bodyPr/>
        <a:lstStyle/>
        <a:p>
          <a:endParaRPr lang="en-US"/>
        </a:p>
      </dgm:t>
    </dgm:pt>
    <dgm:pt modelId="{8F24D62C-E110-40B9-8F4A-D63A5520467E}" type="pres">
      <dgm:prSet presAssocID="{5EA5A12D-708C-4BE7-B11E-CD771740A35E}" presName="txTwo" presStyleLbl="node2" presStyleIdx="1" presStyleCnt="6" custScaleX="148172" custLinFactNeighborX="1781" custLinFactNeighborY="-55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7B898FF-89FB-427B-AF57-E45EF19F3490}" type="pres">
      <dgm:prSet presAssocID="{5EA5A12D-708C-4BE7-B11E-CD771740A35E}" presName="horzTwo" presStyleCnt="0"/>
      <dgm:spPr/>
      <dgm:t>
        <a:bodyPr/>
        <a:lstStyle/>
        <a:p>
          <a:endParaRPr lang="en-US"/>
        </a:p>
      </dgm:t>
    </dgm:pt>
    <dgm:pt modelId="{35C4A191-4031-4F74-A910-BCB65EADA735}" type="pres">
      <dgm:prSet presAssocID="{7EB4FD9A-CAC7-41EF-97DE-D1D0C6DF7326}" presName="sibSpaceTwo" presStyleCnt="0"/>
      <dgm:spPr/>
      <dgm:t>
        <a:bodyPr/>
        <a:lstStyle/>
        <a:p>
          <a:endParaRPr lang="en-US"/>
        </a:p>
      </dgm:t>
    </dgm:pt>
    <dgm:pt modelId="{AD3D358C-25B8-4E8E-B0CF-35FD6FB3104F}" type="pres">
      <dgm:prSet presAssocID="{0E112FBE-B73E-4D56-B134-8654E722165C}" presName="vertTwo" presStyleCnt="0"/>
      <dgm:spPr/>
    </dgm:pt>
    <dgm:pt modelId="{DC133AAF-FE26-4040-AF41-91AEA56CF7D8}" type="pres">
      <dgm:prSet presAssocID="{0E112FBE-B73E-4D56-B134-8654E722165C}" presName="txTwo" presStyleLbl="node2" presStyleIdx="2" presStyleCnt="6" custLinFactNeighborX="2888" custLinFactNeighborY="-492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6E7C08B-2EA1-4ED7-B623-BCF95AFA342A}" type="pres">
      <dgm:prSet presAssocID="{0E112FBE-B73E-4D56-B134-8654E722165C}" presName="horzTwo" presStyleCnt="0"/>
      <dgm:spPr/>
    </dgm:pt>
    <dgm:pt modelId="{CCEB8F70-319C-43D5-AF43-CDF4D21A8732}" type="pres">
      <dgm:prSet presAssocID="{748A469E-1188-4080-832A-A081F954ECA3}" presName="sibSpaceTwo" presStyleCnt="0"/>
      <dgm:spPr/>
    </dgm:pt>
    <dgm:pt modelId="{6178B462-0B01-45B4-943E-620F3F05751F}" type="pres">
      <dgm:prSet presAssocID="{4AF8F850-C415-4E19-BD2A-B01448BA748E}" presName="vertTwo" presStyleCnt="0"/>
      <dgm:spPr/>
    </dgm:pt>
    <dgm:pt modelId="{6745F84F-6604-479A-A29E-C4FB85FE8075}" type="pres">
      <dgm:prSet presAssocID="{4AF8F850-C415-4E19-BD2A-B01448BA748E}" presName="txTwo" presStyleLbl="node2" presStyleIdx="3" presStyleCnt="6" custLinFactNeighborX="1742" custLinFactNeighborY="-430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E2C856C-4C3F-4387-9D82-DEA14398FE8A}" type="pres">
      <dgm:prSet presAssocID="{4AF8F850-C415-4E19-BD2A-B01448BA748E}" presName="horzTwo" presStyleCnt="0"/>
      <dgm:spPr/>
    </dgm:pt>
    <dgm:pt modelId="{B415FA7F-9597-4F24-9371-24F6B3952D5F}" type="pres">
      <dgm:prSet presAssocID="{4F33A9D5-3348-4D6B-9F76-62D0DF497F77}" presName="sibSpaceTwo" presStyleCnt="0"/>
      <dgm:spPr/>
    </dgm:pt>
    <dgm:pt modelId="{78EE16CC-377E-4337-B831-B07572CE071A}" type="pres">
      <dgm:prSet presAssocID="{B18A3D66-3666-448E-A4DE-0D7365924D90}" presName="vertTwo" presStyleCnt="0"/>
      <dgm:spPr/>
      <dgm:t>
        <a:bodyPr/>
        <a:lstStyle/>
        <a:p>
          <a:endParaRPr lang="en-US"/>
        </a:p>
      </dgm:t>
    </dgm:pt>
    <dgm:pt modelId="{5399064A-73F9-4E9E-9694-4FECC37257BC}" type="pres">
      <dgm:prSet presAssocID="{B18A3D66-3666-448E-A4DE-0D7365924D90}" presName="txTwo" presStyleLbl="node2" presStyleIdx="4" presStyleCnt="6" custScaleX="133620" custLinFactNeighborX="636" custLinFactNeighborY="-492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356A866-F017-4758-81B5-1CCFD816DD37}" type="pres">
      <dgm:prSet presAssocID="{B18A3D66-3666-448E-A4DE-0D7365924D90}" presName="horzTwo" presStyleCnt="0"/>
      <dgm:spPr/>
      <dgm:t>
        <a:bodyPr/>
        <a:lstStyle/>
        <a:p>
          <a:endParaRPr lang="en-US"/>
        </a:p>
      </dgm:t>
    </dgm:pt>
    <dgm:pt modelId="{82F31194-4B28-456F-A815-E083C9D87B73}" type="pres">
      <dgm:prSet presAssocID="{674572EB-FBEA-413A-B725-D42B581744B9}" presName="sibSpaceTwo" presStyleCnt="0"/>
      <dgm:spPr/>
      <dgm:t>
        <a:bodyPr/>
        <a:lstStyle/>
        <a:p>
          <a:endParaRPr lang="en-US"/>
        </a:p>
      </dgm:t>
    </dgm:pt>
    <dgm:pt modelId="{1BFC8617-1545-40BF-9775-739021FC963D}" type="pres">
      <dgm:prSet presAssocID="{523DCF29-F8F2-4A5E-9229-95B674882F4B}" presName="vertTwo" presStyleCnt="0"/>
      <dgm:spPr/>
    </dgm:pt>
    <dgm:pt modelId="{D723C50C-2CD1-409B-A783-629CD659FCB9}" type="pres">
      <dgm:prSet presAssocID="{523DCF29-F8F2-4A5E-9229-95B674882F4B}" presName="txTwo" presStyleLbl="node2" presStyleIdx="5" presStyleCnt="6" custScaleX="103453" custLinFactNeighborX="8" custLinFactNeighborY="-43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ABBA080-B6E2-419E-B1B9-2BE8DD162625}" type="pres">
      <dgm:prSet presAssocID="{523DCF29-F8F2-4A5E-9229-95B674882F4B}" presName="horzTwo" presStyleCnt="0"/>
      <dgm:spPr/>
    </dgm:pt>
  </dgm:ptLst>
  <dgm:cxnLst>
    <dgm:cxn modelId="{7DB680E8-C4C3-4C71-B340-B13AC39366C0}" type="presOf" srcId="{5EA5A12D-708C-4BE7-B11E-CD771740A35E}" destId="{8F24D62C-E110-40B9-8F4A-D63A5520467E}" srcOrd="0" destOrd="0" presId="urn:microsoft.com/office/officeart/2005/8/layout/hierarchy4"/>
    <dgm:cxn modelId="{DCCA2F93-2C3D-4A0E-B7A0-7E8856C01720}" type="presOf" srcId="{B91EDB2C-41FD-49BF-9C6D-B19365F0D6C8}" destId="{B06508C2-0DE3-418A-85F7-4505F92BE4F1}" srcOrd="0" destOrd="0" presId="urn:microsoft.com/office/officeart/2005/8/layout/hierarchy4"/>
    <dgm:cxn modelId="{54933761-2A94-44D7-A304-CC071C9AFB49}" srcId="{B91EDB2C-41FD-49BF-9C6D-B19365F0D6C8}" destId="{B18A3D66-3666-448E-A4DE-0D7365924D90}" srcOrd="4" destOrd="0" parTransId="{E0C66268-6D60-401A-BA3E-2B0493E6E96B}" sibTransId="{674572EB-FBEA-413A-B725-D42B581744B9}"/>
    <dgm:cxn modelId="{016B3408-5C92-4A67-8279-014195020957}" srcId="{B91EDB2C-41FD-49BF-9C6D-B19365F0D6C8}" destId="{3D581A9C-D94A-4B38-808E-320B9A1EF065}" srcOrd="0" destOrd="0" parTransId="{1C3BAD15-2CFC-4DAF-8FAD-1058817E8D22}" sibTransId="{DDCA6637-2AA3-4EB4-9E11-E971F94D8E6C}"/>
    <dgm:cxn modelId="{A527BE87-D154-4B01-824A-49D0D67B45C9}" srcId="{B91EDB2C-41FD-49BF-9C6D-B19365F0D6C8}" destId="{0E112FBE-B73E-4D56-B134-8654E722165C}" srcOrd="2" destOrd="0" parTransId="{B89DBA0F-C6C2-46C2-9438-16774EC2C112}" sibTransId="{748A469E-1188-4080-832A-A081F954ECA3}"/>
    <dgm:cxn modelId="{6E9D9A21-FB5E-4C0B-A30F-7DEDFF69AF43}" type="presOf" srcId="{885E9616-C339-47D2-822F-24D83940F81C}" destId="{A28D2A80-3104-479F-9B5D-8FB58B29B87F}" srcOrd="0" destOrd="0" presId="urn:microsoft.com/office/officeart/2005/8/layout/hierarchy4"/>
    <dgm:cxn modelId="{DD80481B-ED43-47E6-80F9-3AB6CD64ADAC}" type="presOf" srcId="{3D581A9C-D94A-4B38-808E-320B9A1EF065}" destId="{DB3FAD46-A237-407C-8D5D-61C7E7155F8C}" srcOrd="0" destOrd="0" presId="urn:microsoft.com/office/officeart/2005/8/layout/hierarchy4"/>
    <dgm:cxn modelId="{ABAF1BCA-6683-4DFF-A3A3-8AFB30B89BC6}" srcId="{B91EDB2C-41FD-49BF-9C6D-B19365F0D6C8}" destId="{5EA5A12D-708C-4BE7-B11E-CD771740A35E}" srcOrd="1" destOrd="0" parTransId="{5652B11C-4283-4AF1-B993-B84EAB94ECC5}" sibTransId="{7EB4FD9A-CAC7-41EF-97DE-D1D0C6DF7326}"/>
    <dgm:cxn modelId="{068DCDE7-5615-46DE-A86E-0AFE485197A4}" type="presOf" srcId="{4AF8F850-C415-4E19-BD2A-B01448BA748E}" destId="{6745F84F-6604-479A-A29E-C4FB85FE8075}" srcOrd="0" destOrd="0" presId="urn:microsoft.com/office/officeart/2005/8/layout/hierarchy4"/>
    <dgm:cxn modelId="{114C09A6-3DAE-4B0E-A1CA-F830581BFC65}" srcId="{B91EDB2C-41FD-49BF-9C6D-B19365F0D6C8}" destId="{4AF8F850-C415-4E19-BD2A-B01448BA748E}" srcOrd="3" destOrd="0" parTransId="{D51C0BDD-E586-4BF8-8442-2CA66C0A9D39}" sibTransId="{4F33A9D5-3348-4D6B-9F76-62D0DF497F77}"/>
    <dgm:cxn modelId="{E168F33C-7477-4C00-9C65-EDF7BDAEF3FD}" type="presOf" srcId="{B18A3D66-3666-448E-A4DE-0D7365924D90}" destId="{5399064A-73F9-4E9E-9694-4FECC37257BC}" srcOrd="0" destOrd="0" presId="urn:microsoft.com/office/officeart/2005/8/layout/hierarchy4"/>
    <dgm:cxn modelId="{E28AA926-FB4C-4B9B-8AD0-2C4926550A9A}" srcId="{885E9616-C339-47D2-822F-24D83940F81C}" destId="{B91EDB2C-41FD-49BF-9C6D-B19365F0D6C8}" srcOrd="0" destOrd="0" parTransId="{C14FDE74-D145-4B9F-BAD9-F2675D3131E0}" sibTransId="{A847B412-E55B-4CDA-A98E-6D4DC6AAF321}"/>
    <dgm:cxn modelId="{77F57F3E-1206-489C-B4A0-7DCFA6A04793}" srcId="{B91EDB2C-41FD-49BF-9C6D-B19365F0D6C8}" destId="{523DCF29-F8F2-4A5E-9229-95B674882F4B}" srcOrd="5" destOrd="0" parTransId="{C5BDD381-7A78-486F-8737-B2AC48A463DC}" sibTransId="{B436F5F3-9D62-47D9-9F5E-A4CE2380DDDA}"/>
    <dgm:cxn modelId="{01251A87-D974-42D8-ACDD-19B8B2A1F02F}" type="presOf" srcId="{0E112FBE-B73E-4D56-B134-8654E722165C}" destId="{DC133AAF-FE26-4040-AF41-91AEA56CF7D8}" srcOrd="0" destOrd="0" presId="urn:microsoft.com/office/officeart/2005/8/layout/hierarchy4"/>
    <dgm:cxn modelId="{3143F9CA-DE02-4BC6-8D2E-4F82A06F2AF8}" type="presOf" srcId="{523DCF29-F8F2-4A5E-9229-95B674882F4B}" destId="{D723C50C-2CD1-409B-A783-629CD659FCB9}" srcOrd="0" destOrd="0" presId="urn:microsoft.com/office/officeart/2005/8/layout/hierarchy4"/>
    <dgm:cxn modelId="{29E12D49-E874-4132-9F4A-91BD3140C8E4}" type="presParOf" srcId="{A28D2A80-3104-479F-9B5D-8FB58B29B87F}" destId="{E4BD69A8-1AE4-4194-A17B-9A2EADB3B9CF}" srcOrd="0" destOrd="0" presId="urn:microsoft.com/office/officeart/2005/8/layout/hierarchy4"/>
    <dgm:cxn modelId="{2778E02B-0058-4B0E-B3BD-D26D7CA68BAC}" type="presParOf" srcId="{E4BD69A8-1AE4-4194-A17B-9A2EADB3B9CF}" destId="{B06508C2-0DE3-418A-85F7-4505F92BE4F1}" srcOrd="0" destOrd="0" presId="urn:microsoft.com/office/officeart/2005/8/layout/hierarchy4"/>
    <dgm:cxn modelId="{7EE21A4A-9486-4132-A3CC-49BA000AF310}" type="presParOf" srcId="{E4BD69A8-1AE4-4194-A17B-9A2EADB3B9CF}" destId="{4AF5E060-1016-4523-B5E6-82BA3AF29446}" srcOrd="1" destOrd="0" presId="urn:microsoft.com/office/officeart/2005/8/layout/hierarchy4"/>
    <dgm:cxn modelId="{CF176017-910D-4AFF-94CE-E4463A54E4BF}" type="presParOf" srcId="{E4BD69A8-1AE4-4194-A17B-9A2EADB3B9CF}" destId="{47D1CE1B-69DD-4F0E-A341-88A79E5277F7}" srcOrd="2" destOrd="0" presId="urn:microsoft.com/office/officeart/2005/8/layout/hierarchy4"/>
    <dgm:cxn modelId="{AA069F90-EBA9-44F2-AFEC-D98B9B767DE0}" type="presParOf" srcId="{47D1CE1B-69DD-4F0E-A341-88A79E5277F7}" destId="{3B953E91-AC6E-4B5D-BD58-D3928F7326CE}" srcOrd="0" destOrd="0" presId="urn:microsoft.com/office/officeart/2005/8/layout/hierarchy4"/>
    <dgm:cxn modelId="{8C8EA7BB-0AA7-42B2-A871-14DC1AFAF995}" type="presParOf" srcId="{3B953E91-AC6E-4B5D-BD58-D3928F7326CE}" destId="{DB3FAD46-A237-407C-8D5D-61C7E7155F8C}" srcOrd="0" destOrd="0" presId="urn:microsoft.com/office/officeart/2005/8/layout/hierarchy4"/>
    <dgm:cxn modelId="{4EC171F3-B524-4411-9A39-462EC22FEB15}" type="presParOf" srcId="{3B953E91-AC6E-4B5D-BD58-D3928F7326CE}" destId="{55C0777C-E116-4CF2-9629-D784A827C98D}" srcOrd="1" destOrd="0" presId="urn:microsoft.com/office/officeart/2005/8/layout/hierarchy4"/>
    <dgm:cxn modelId="{90C86544-4969-4D32-B115-0B237DCC1B6B}" type="presParOf" srcId="{47D1CE1B-69DD-4F0E-A341-88A79E5277F7}" destId="{1409DD06-0895-4C05-9BB4-39BD6C054F31}" srcOrd="1" destOrd="0" presId="urn:microsoft.com/office/officeart/2005/8/layout/hierarchy4"/>
    <dgm:cxn modelId="{CCE3C26C-EEEA-4CB9-9C44-834F343754D0}" type="presParOf" srcId="{47D1CE1B-69DD-4F0E-A341-88A79E5277F7}" destId="{E7F6ABA0-B556-4221-A4C8-88E9B72897BA}" srcOrd="2" destOrd="0" presId="urn:microsoft.com/office/officeart/2005/8/layout/hierarchy4"/>
    <dgm:cxn modelId="{6AB093A6-C80F-4DCC-A681-71ACEA333159}" type="presParOf" srcId="{E7F6ABA0-B556-4221-A4C8-88E9B72897BA}" destId="{8F24D62C-E110-40B9-8F4A-D63A5520467E}" srcOrd="0" destOrd="0" presId="urn:microsoft.com/office/officeart/2005/8/layout/hierarchy4"/>
    <dgm:cxn modelId="{90C345A7-0A69-428C-A367-B2B3B2C79671}" type="presParOf" srcId="{E7F6ABA0-B556-4221-A4C8-88E9B72897BA}" destId="{17B898FF-89FB-427B-AF57-E45EF19F3490}" srcOrd="1" destOrd="0" presId="urn:microsoft.com/office/officeart/2005/8/layout/hierarchy4"/>
    <dgm:cxn modelId="{889299F6-939A-43E5-85F0-97635CA1A3E4}" type="presParOf" srcId="{47D1CE1B-69DD-4F0E-A341-88A79E5277F7}" destId="{35C4A191-4031-4F74-A910-BCB65EADA735}" srcOrd="3" destOrd="0" presId="urn:microsoft.com/office/officeart/2005/8/layout/hierarchy4"/>
    <dgm:cxn modelId="{4C72A09B-84E6-4BDC-AE3E-1FFAC56534F0}" type="presParOf" srcId="{47D1CE1B-69DD-4F0E-A341-88A79E5277F7}" destId="{AD3D358C-25B8-4E8E-B0CF-35FD6FB3104F}" srcOrd="4" destOrd="0" presId="urn:microsoft.com/office/officeart/2005/8/layout/hierarchy4"/>
    <dgm:cxn modelId="{20833C9B-D0A6-4E52-BD11-CD183123FE80}" type="presParOf" srcId="{AD3D358C-25B8-4E8E-B0CF-35FD6FB3104F}" destId="{DC133AAF-FE26-4040-AF41-91AEA56CF7D8}" srcOrd="0" destOrd="0" presId="urn:microsoft.com/office/officeart/2005/8/layout/hierarchy4"/>
    <dgm:cxn modelId="{39C13F1C-8355-44FD-A161-276C6D347357}" type="presParOf" srcId="{AD3D358C-25B8-4E8E-B0CF-35FD6FB3104F}" destId="{E6E7C08B-2EA1-4ED7-B623-BCF95AFA342A}" srcOrd="1" destOrd="0" presId="urn:microsoft.com/office/officeart/2005/8/layout/hierarchy4"/>
    <dgm:cxn modelId="{E7CE5A12-DA62-4C7B-9C13-11E74894755D}" type="presParOf" srcId="{47D1CE1B-69DD-4F0E-A341-88A79E5277F7}" destId="{CCEB8F70-319C-43D5-AF43-CDF4D21A8732}" srcOrd="5" destOrd="0" presId="urn:microsoft.com/office/officeart/2005/8/layout/hierarchy4"/>
    <dgm:cxn modelId="{98BEF860-90CE-4500-A8D9-CBE784633C82}" type="presParOf" srcId="{47D1CE1B-69DD-4F0E-A341-88A79E5277F7}" destId="{6178B462-0B01-45B4-943E-620F3F05751F}" srcOrd="6" destOrd="0" presId="urn:microsoft.com/office/officeart/2005/8/layout/hierarchy4"/>
    <dgm:cxn modelId="{3920AEEF-32EC-49B7-99B9-7CA4E9491AD6}" type="presParOf" srcId="{6178B462-0B01-45B4-943E-620F3F05751F}" destId="{6745F84F-6604-479A-A29E-C4FB85FE8075}" srcOrd="0" destOrd="0" presId="urn:microsoft.com/office/officeart/2005/8/layout/hierarchy4"/>
    <dgm:cxn modelId="{BF1F3CE2-4F5C-4F0D-B537-3BAE732838EF}" type="presParOf" srcId="{6178B462-0B01-45B4-943E-620F3F05751F}" destId="{7E2C856C-4C3F-4387-9D82-DEA14398FE8A}" srcOrd="1" destOrd="0" presId="urn:microsoft.com/office/officeart/2005/8/layout/hierarchy4"/>
    <dgm:cxn modelId="{9B763D2A-958F-4285-B2B4-BD32CADBFE4B}" type="presParOf" srcId="{47D1CE1B-69DD-4F0E-A341-88A79E5277F7}" destId="{B415FA7F-9597-4F24-9371-24F6B3952D5F}" srcOrd="7" destOrd="0" presId="urn:microsoft.com/office/officeart/2005/8/layout/hierarchy4"/>
    <dgm:cxn modelId="{B718E246-CFB2-416C-A607-6BC511E12772}" type="presParOf" srcId="{47D1CE1B-69DD-4F0E-A341-88A79E5277F7}" destId="{78EE16CC-377E-4337-B831-B07572CE071A}" srcOrd="8" destOrd="0" presId="urn:microsoft.com/office/officeart/2005/8/layout/hierarchy4"/>
    <dgm:cxn modelId="{072103E2-6BB5-4DAF-A4BD-9A7FBC0C4B35}" type="presParOf" srcId="{78EE16CC-377E-4337-B831-B07572CE071A}" destId="{5399064A-73F9-4E9E-9694-4FECC37257BC}" srcOrd="0" destOrd="0" presId="urn:microsoft.com/office/officeart/2005/8/layout/hierarchy4"/>
    <dgm:cxn modelId="{50B6C186-ACEE-46CF-9552-E0739D633D30}" type="presParOf" srcId="{78EE16CC-377E-4337-B831-B07572CE071A}" destId="{9356A866-F017-4758-81B5-1CCFD816DD37}" srcOrd="1" destOrd="0" presId="urn:microsoft.com/office/officeart/2005/8/layout/hierarchy4"/>
    <dgm:cxn modelId="{B54AF7B2-2EB7-486C-8B3E-9979509455F2}" type="presParOf" srcId="{47D1CE1B-69DD-4F0E-A341-88A79E5277F7}" destId="{82F31194-4B28-456F-A815-E083C9D87B73}" srcOrd="9" destOrd="0" presId="urn:microsoft.com/office/officeart/2005/8/layout/hierarchy4"/>
    <dgm:cxn modelId="{67DBA2ED-EB4F-4800-91FB-6A4E4D5BD152}" type="presParOf" srcId="{47D1CE1B-69DD-4F0E-A341-88A79E5277F7}" destId="{1BFC8617-1545-40BF-9775-739021FC963D}" srcOrd="10" destOrd="0" presId="urn:microsoft.com/office/officeart/2005/8/layout/hierarchy4"/>
    <dgm:cxn modelId="{D83F9994-6CEC-441F-9921-ADA75BA3F175}" type="presParOf" srcId="{1BFC8617-1545-40BF-9775-739021FC963D}" destId="{D723C50C-2CD1-409B-A783-629CD659FCB9}" srcOrd="0" destOrd="0" presId="urn:microsoft.com/office/officeart/2005/8/layout/hierarchy4"/>
    <dgm:cxn modelId="{B11FC716-E103-4C82-B4F0-60A3A57E1B72}" type="presParOf" srcId="{1BFC8617-1545-40BF-9775-739021FC963D}" destId="{0ABBA080-B6E2-419E-B1B9-2BE8DD162625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1DD2C6F-635A-40D8-93F9-4BE1C7EB7B7E}" type="doc">
      <dgm:prSet loTypeId="urn:microsoft.com/office/officeart/2005/8/layout/radial1" loCatId="cycle" qsTypeId="urn:microsoft.com/office/officeart/2005/8/quickstyle/simple2" qsCatId="simple" csTypeId="urn:microsoft.com/office/officeart/2005/8/colors/colorful1#4" csCatId="colorful" phldr="1"/>
      <dgm:spPr/>
      <dgm:t>
        <a:bodyPr/>
        <a:lstStyle/>
        <a:p>
          <a:endParaRPr lang="en-US"/>
        </a:p>
      </dgm:t>
    </dgm:pt>
    <dgm:pt modelId="{664EBF25-1592-49B2-8AE8-C211A17BEE52}">
      <dgm:prSet phldrT="[Text]" custT="1"/>
      <dgm:spPr>
        <a:solidFill>
          <a:srgbClr val="FFFF00"/>
        </a:solidFill>
      </dgm:spPr>
      <dgm:t>
        <a:bodyPr/>
        <a:lstStyle/>
        <a:p>
          <a:pPr algn="ctr"/>
          <a:r>
            <a:rPr lang="en-US" sz="1800" b="1" dirty="0" smtClean="0">
              <a:solidFill>
                <a:srgbClr val="C00000"/>
              </a:solidFill>
            </a:rPr>
            <a:t>Goal: Ensure ADDO program maintenance and sustainability</a:t>
          </a:r>
          <a:endParaRPr lang="en-US" sz="1800" b="1" dirty="0">
            <a:solidFill>
              <a:srgbClr val="C00000"/>
            </a:solidFill>
          </a:endParaRPr>
        </a:p>
      </dgm:t>
    </dgm:pt>
    <dgm:pt modelId="{95CFC97A-8408-41E4-8C3B-53168E3C9B53}" type="parTrans" cxnId="{6EAF2F16-0EE8-4ECF-B25A-FDD10AE36855}">
      <dgm:prSet/>
      <dgm:spPr/>
      <dgm:t>
        <a:bodyPr/>
        <a:lstStyle/>
        <a:p>
          <a:pPr algn="ctr"/>
          <a:endParaRPr lang="en-US"/>
        </a:p>
      </dgm:t>
    </dgm:pt>
    <dgm:pt modelId="{DE1BAD8A-66B8-46E8-B9ED-7CA1FF717AF4}" type="sibTrans" cxnId="{6EAF2F16-0EE8-4ECF-B25A-FDD10AE36855}">
      <dgm:prSet/>
      <dgm:spPr/>
      <dgm:t>
        <a:bodyPr/>
        <a:lstStyle/>
        <a:p>
          <a:pPr algn="ctr"/>
          <a:endParaRPr lang="en-US"/>
        </a:p>
      </dgm:t>
    </dgm:pt>
    <dgm:pt modelId="{E759392F-60B5-4581-9B18-D93A51691B05}">
      <dgm:prSet phldrT="[Text]" custT="1"/>
      <dgm:spPr/>
      <dgm:t>
        <a:bodyPr/>
        <a:lstStyle/>
        <a:p>
          <a:pPr algn="ctr"/>
          <a:r>
            <a:rPr lang="en-US" sz="1600" b="1" dirty="0" smtClean="0">
              <a:solidFill>
                <a:schemeClr val="bg1"/>
              </a:solidFill>
            </a:rPr>
            <a:t>Strengthen the ADDO regulatory system</a:t>
          </a:r>
          <a:endParaRPr lang="en-US" sz="1600" dirty="0">
            <a:solidFill>
              <a:schemeClr val="bg1"/>
            </a:solidFill>
          </a:endParaRPr>
        </a:p>
      </dgm:t>
    </dgm:pt>
    <dgm:pt modelId="{645F26BD-31C2-4C1A-94CB-866A969457E0}" type="parTrans" cxnId="{EA569A78-F47B-4434-BF74-447026D55044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algn="ctr"/>
          <a:endParaRPr lang="en-US" dirty="0"/>
        </a:p>
      </dgm:t>
    </dgm:pt>
    <dgm:pt modelId="{105F8E78-AF3A-44A2-A4BA-F94C90F3F65D}" type="sibTrans" cxnId="{EA569A78-F47B-4434-BF74-447026D55044}">
      <dgm:prSet/>
      <dgm:spPr/>
      <dgm:t>
        <a:bodyPr/>
        <a:lstStyle/>
        <a:p>
          <a:pPr algn="ctr"/>
          <a:endParaRPr lang="en-US"/>
        </a:p>
      </dgm:t>
    </dgm:pt>
    <dgm:pt modelId="{B70C91F3-650E-4C24-AB0E-D42706377A7F}">
      <dgm:prSet phldrT="[Text]" custT="1"/>
      <dgm:spPr/>
      <dgm:t>
        <a:bodyPr/>
        <a:lstStyle/>
        <a:p>
          <a:pPr algn="ctr"/>
          <a:r>
            <a:rPr lang="en-US" sz="1800" b="1" dirty="0" smtClean="0">
              <a:solidFill>
                <a:schemeClr val="bg1"/>
              </a:solidFill>
            </a:rPr>
            <a:t>Integrate the use of mobile technology &amp; GIS</a:t>
          </a:r>
          <a:endParaRPr lang="en-US" sz="1800" dirty="0">
            <a:solidFill>
              <a:schemeClr val="bg1"/>
            </a:solidFill>
          </a:endParaRPr>
        </a:p>
      </dgm:t>
    </dgm:pt>
    <dgm:pt modelId="{D3CF842A-6DDF-4EFF-961E-B5D413B00E58}" type="parTrans" cxnId="{B214E573-1FB7-469B-871D-A77B957CBE63}">
      <dgm:prSet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algn="ctr"/>
          <a:endParaRPr lang="en-US" dirty="0"/>
        </a:p>
      </dgm:t>
    </dgm:pt>
    <dgm:pt modelId="{205F0AE5-2252-4CDE-9184-DC7D6E48E3C3}" type="sibTrans" cxnId="{B214E573-1FB7-469B-871D-A77B957CBE63}">
      <dgm:prSet/>
      <dgm:spPr/>
      <dgm:t>
        <a:bodyPr/>
        <a:lstStyle/>
        <a:p>
          <a:pPr algn="ctr"/>
          <a:endParaRPr lang="en-US"/>
        </a:p>
      </dgm:t>
    </dgm:pt>
    <dgm:pt modelId="{73ADC071-2DED-41BB-8A77-DC01BBD079E8}">
      <dgm:prSet phldrT="[Text]" custT="1"/>
      <dgm:spPr/>
      <dgm:t>
        <a:bodyPr/>
        <a:lstStyle/>
        <a:p>
          <a:pPr algn="ctr"/>
          <a:endParaRPr lang="en-US" sz="1100" b="1" dirty="0" smtClean="0"/>
        </a:p>
        <a:p>
          <a:pPr algn="ctr"/>
          <a:r>
            <a:rPr lang="en-US" sz="1800" b="1" dirty="0" smtClean="0">
              <a:solidFill>
                <a:schemeClr val="bg1"/>
              </a:solidFill>
            </a:rPr>
            <a:t>Institutionalize ADDO dispensers training </a:t>
          </a:r>
          <a:endParaRPr lang="en-US" sz="1800" dirty="0" smtClean="0">
            <a:solidFill>
              <a:schemeClr val="bg1"/>
            </a:solidFill>
          </a:endParaRPr>
        </a:p>
        <a:p>
          <a:pPr algn="ctr"/>
          <a:endParaRPr lang="en-US" sz="1300" dirty="0">
            <a:solidFill>
              <a:schemeClr val="bg1"/>
            </a:solidFill>
          </a:endParaRPr>
        </a:p>
      </dgm:t>
    </dgm:pt>
    <dgm:pt modelId="{1DC93E75-24F4-448A-844E-B32B62FD9794}" type="parTrans" cxnId="{D9F529BA-B188-43DD-859B-5EE778FB0400}">
      <dgm:prSet/>
      <dgm:spPr/>
      <dgm:t>
        <a:bodyPr/>
        <a:lstStyle/>
        <a:p>
          <a:pPr algn="ctr"/>
          <a:endParaRPr lang="en-US" dirty="0"/>
        </a:p>
      </dgm:t>
    </dgm:pt>
    <dgm:pt modelId="{E05C728E-6D2D-469B-A031-2AA0F3D96183}" type="sibTrans" cxnId="{D9F529BA-B188-43DD-859B-5EE778FB0400}">
      <dgm:prSet/>
      <dgm:spPr/>
      <dgm:t>
        <a:bodyPr/>
        <a:lstStyle/>
        <a:p>
          <a:pPr algn="ctr"/>
          <a:endParaRPr lang="en-US"/>
        </a:p>
      </dgm:t>
    </dgm:pt>
    <dgm:pt modelId="{0CD7B833-6FA4-464D-A4E3-7FD86D49A14C}">
      <dgm:prSet phldrT="[Text]" custT="1"/>
      <dgm:spPr/>
      <dgm:t>
        <a:bodyPr/>
        <a:lstStyle/>
        <a:p>
          <a:pPr algn="ctr"/>
          <a:r>
            <a:rPr lang="en-US" sz="1600" b="1" dirty="0" smtClean="0">
              <a:solidFill>
                <a:schemeClr val="bg1"/>
              </a:solidFill>
            </a:rPr>
            <a:t>Establish ADDO associations and expand their roles</a:t>
          </a:r>
          <a:endParaRPr lang="en-US" sz="1600" dirty="0">
            <a:solidFill>
              <a:schemeClr val="bg1"/>
            </a:solidFill>
          </a:endParaRPr>
        </a:p>
      </dgm:t>
    </dgm:pt>
    <dgm:pt modelId="{0E787EC3-BA97-4863-96DA-134C96045E49}" type="parTrans" cxnId="{22208BAA-BC13-4EE4-AF51-EF15093E868D}">
      <dgm:prSet/>
      <dgm:spPr/>
      <dgm:t>
        <a:bodyPr/>
        <a:lstStyle/>
        <a:p>
          <a:pPr algn="ctr"/>
          <a:endParaRPr lang="en-US" dirty="0"/>
        </a:p>
      </dgm:t>
    </dgm:pt>
    <dgm:pt modelId="{C6369D2E-A43E-4831-8ED2-26E547D56CEF}" type="sibTrans" cxnId="{22208BAA-BC13-4EE4-AF51-EF15093E868D}">
      <dgm:prSet/>
      <dgm:spPr/>
      <dgm:t>
        <a:bodyPr/>
        <a:lstStyle/>
        <a:p>
          <a:pPr algn="ctr"/>
          <a:endParaRPr lang="en-US"/>
        </a:p>
      </dgm:t>
    </dgm:pt>
    <dgm:pt modelId="{F2438F72-A5B2-4E2D-854A-F42320450D6D}">
      <dgm:prSet phldrT="[Text]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en-US" sz="1600" b="1" dirty="0" smtClean="0">
              <a:solidFill>
                <a:schemeClr val="tx1"/>
              </a:solidFill>
            </a:rPr>
            <a:t>Link with community health initiatives</a:t>
          </a:r>
        </a:p>
      </dgm:t>
    </dgm:pt>
    <dgm:pt modelId="{8FF37B5B-591A-4C32-897A-65AFDFB911BB}" type="parTrans" cxnId="{F2D6F88B-6261-4D3C-8553-529485DC6267}">
      <dgm:prSet/>
      <dgm:spPr/>
      <dgm:t>
        <a:bodyPr/>
        <a:lstStyle/>
        <a:p>
          <a:pPr algn="ctr"/>
          <a:endParaRPr lang="en-US" dirty="0"/>
        </a:p>
      </dgm:t>
    </dgm:pt>
    <dgm:pt modelId="{E34F078D-963D-435F-BE92-5361A0549525}" type="sibTrans" cxnId="{F2D6F88B-6261-4D3C-8553-529485DC6267}">
      <dgm:prSet/>
      <dgm:spPr/>
      <dgm:t>
        <a:bodyPr/>
        <a:lstStyle/>
        <a:p>
          <a:pPr algn="ctr"/>
          <a:endParaRPr lang="en-US"/>
        </a:p>
      </dgm:t>
    </dgm:pt>
    <dgm:pt modelId="{FBF5C11F-32F1-4CEA-A792-97FF2D1BF068}">
      <dgm:prSet phldrT="[Text]" custT="1"/>
      <dgm:spPr>
        <a:solidFill>
          <a:schemeClr val="accent1"/>
        </a:solidFill>
      </dgm:spPr>
      <dgm:t>
        <a:bodyPr/>
        <a:lstStyle/>
        <a:p>
          <a:pPr algn="ctr"/>
          <a:r>
            <a:rPr lang="en-US" sz="1600" b="1" dirty="0" smtClean="0">
              <a:solidFill>
                <a:schemeClr val="bg1"/>
              </a:solidFill>
            </a:rPr>
            <a:t>Consumer engagement, marketing, and branding</a:t>
          </a:r>
          <a:endParaRPr lang="en-US" sz="1600" dirty="0" smtClean="0">
            <a:solidFill>
              <a:schemeClr val="bg1"/>
            </a:solidFill>
          </a:endParaRPr>
        </a:p>
      </dgm:t>
    </dgm:pt>
    <dgm:pt modelId="{A3E98F9F-E9A6-4745-BC56-2E256B21A356}" type="parTrans" cxnId="{E1F8FB88-68B0-48B3-918D-16AFEFD376DB}">
      <dgm:prSet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pPr algn="ctr"/>
          <a:endParaRPr lang="en-US" dirty="0"/>
        </a:p>
      </dgm:t>
    </dgm:pt>
    <dgm:pt modelId="{73F4288B-5433-4DA1-A7CE-A3F1D7FB1BC9}" type="sibTrans" cxnId="{E1F8FB88-68B0-48B3-918D-16AFEFD376DB}">
      <dgm:prSet/>
      <dgm:spPr/>
      <dgm:t>
        <a:bodyPr/>
        <a:lstStyle/>
        <a:p>
          <a:pPr algn="ctr"/>
          <a:endParaRPr lang="en-US"/>
        </a:p>
      </dgm:t>
    </dgm:pt>
    <dgm:pt modelId="{6CC4C792-615B-4FD5-8CE8-BECB256C79FE}">
      <dgm:prSet/>
      <dgm:spPr/>
      <dgm:t>
        <a:bodyPr/>
        <a:lstStyle/>
        <a:p>
          <a:endParaRPr lang="en-US" dirty="0"/>
        </a:p>
      </dgm:t>
    </dgm:pt>
    <dgm:pt modelId="{6D901E4B-974A-45C7-BCD2-27338578EF55}" type="parTrans" cxnId="{7853A78E-B7FA-4727-82CD-1763BC6E4F7C}">
      <dgm:prSet/>
      <dgm:spPr/>
      <dgm:t>
        <a:bodyPr/>
        <a:lstStyle/>
        <a:p>
          <a:endParaRPr lang="en-US"/>
        </a:p>
      </dgm:t>
    </dgm:pt>
    <dgm:pt modelId="{B6AA3137-B608-4AF6-9AEA-65109212D71D}" type="sibTrans" cxnId="{7853A78E-B7FA-4727-82CD-1763BC6E4F7C}">
      <dgm:prSet/>
      <dgm:spPr/>
      <dgm:t>
        <a:bodyPr/>
        <a:lstStyle/>
        <a:p>
          <a:endParaRPr lang="en-US"/>
        </a:p>
      </dgm:t>
    </dgm:pt>
    <dgm:pt modelId="{EA80C03C-24C6-484B-8D84-D71F97D739E3}" type="pres">
      <dgm:prSet presAssocID="{81DD2C6F-635A-40D8-93F9-4BE1C7EB7B7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F1F11E9-C780-4C57-87E3-19650EFF68C0}" type="pres">
      <dgm:prSet presAssocID="{664EBF25-1592-49B2-8AE8-C211A17BEE52}" presName="centerShape" presStyleLbl="node0" presStyleIdx="0" presStyleCnt="1" custScaleX="201336" custScaleY="180429"/>
      <dgm:spPr/>
      <dgm:t>
        <a:bodyPr/>
        <a:lstStyle/>
        <a:p>
          <a:endParaRPr lang="en-US"/>
        </a:p>
      </dgm:t>
    </dgm:pt>
    <dgm:pt modelId="{63A3A3F2-3756-4B56-9132-4863F29C8815}" type="pres">
      <dgm:prSet presAssocID="{645F26BD-31C2-4C1A-94CB-866A969457E0}" presName="Name9" presStyleLbl="parChTrans1D2" presStyleIdx="0" presStyleCnt="6"/>
      <dgm:spPr/>
      <dgm:t>
        <a:bodyPr/>
        <a:lstStyle/>
        <a:p>
          <a:endParaRPr lang="en-US"/>
        </a:p>
      </dgm:t>
    </dgm:pt>
    <dgm:pt modelId="{762DBF31-699D-4951-8322-821C5BB6A92A}" type="pres">
      <dgm:prSet presAssocID="{645F26BD-31C2-4C1A-94CB-866A969457E0}" presName="connTx" presStyleLbl="parChTrans1D2" presStyleIdx="0" presStyleCnt="6"/>
      <dgm:spPr/>
      <dgm:t>
        <a:bodyPr/>
        <a:lstStyle/>
        <a:p>
          <a:endParaRPr lang="en-US"/>
        </a:p>
      </dgm:t>
    </dgm:pt>
    <dgm:pt modelId="{3810A668-26C2-4FB6-97CE-8464D06D8279}" type="pres">
      <dgm:prSet presAssocID="{E759392F-60B5-4581-9B18-D93A51691B05}" presName="node" presStyleLbl="node1" presStyleIdx="0" presStyleCnt="6" custScaleX="131115" custScaleY="126870" custRadScaleRad="99484" custRadScaleInc="29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98811A-1C49-476F-8CC7-9FB5F8C3C570}" type="pres">
      <dgm:prSet presAssocID="{D3CF842A-6DDF-4EFF-961E-B5D413B00E58}" presName="Name9" presStyleLbl="parChTrans1D2" presStyleIdx="1" presStyleCnt="6"/>
      <dgm:spPr/>
      <dgm:t>
        <a:bodyPr/>
        <a:lstStyle/>
        <a:p>
          <a:endParaRPr lang="en-US"/>
        </a:p>
      </dgm:t>
    </dgm:pt>
    <dgm:pt modelId="{50908B2B-8336-4DD3-9DFB-7AB79418C8BA}" type="pres">
      <dgm:prSet presAssocID="{D3CF842A-6DDF-4EFF-961E-B5D413B00E58}" presName="connTx" presStyleLbl="parChTrans1D2" presStyleIdx="1" presStyleCnt="6"/>
      <dgm:spPr/>
      <dgm:t>
        <a:bodyPr/>
        <a:lstStyle/>
        <a:p>
          <a:endParaRPr lang="en-US"/>
        </a:p>
      </dgm:t>
    </dgm:pt>
    <dgm:pt modelId="{F23AE07C-5DC3-4918-8CE7-11D30BB85805}" type="pres">
      <dgm:prSet presAssocID="{B70C91F3-650E-4C24-AB0E-D42706377A7F}" presName="node" presStyleLbl="node1" presStyleIdx="1" presStyleCnt="6" custScaleX="137853" custScaleY="137316" custRadScaleRad="121905" custRadScaleInc="390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2B5EBE-2977-4B88-B77B-5235C3E0A9C4}" type="pres">
      <dgm:prSet presAssocID="{1DC93E75-24F4-448A-844E-B32B62FD9794}" presName="Name9" presStyleLbl="parChTrans1D2" presStyleIdx="2" presStyleCnt="6"/>
      <dgm:spPr/>
      <dgm:t>
        <a:bodyPr/>
        <a:lstStyle/>
        <a:p>
          <a:endParaRPr lang="en-US"/>
        </a:p>
      </dgm:t>
    </dgm:pt>
    <dgm:pt modelId="{7F688A18-7E8D-4B30-9EB1-00D0F5E35D3E}" type="pres">
      <dgm:prSet presAssocID="{1DC93E75-24F4-448A-844E-B32B62FD9794}" presName="connTx" presStyleLbl="parChTrans1D2" presStyleIdx="2" presStyleCnt="6"/>
      <dgm:spPr/>
      <dgm:t>
        <a:bodyPr/>
        <a:lstStyle/>
        <a:p>
          <a:endParaRPr lang="en-US"/>
        </a:p>
      </dgm:t>
    </dgm:pt>
    <dgm:pt modelId="{D71458D9-8E8A-4CB2-A427-2D61E3B4B58D}" type="pres">
      <dgm:prSet presAssocID="{73ADC071-2DED-41BB-8A77-DC01BBD079E8}" presName="node" presStyleLbl="node1" presStyleIdx="2" presStyleCnt="6" custScaleX="162851" custScaleY="134514" custRadScaleRad="125040" custRadScaleInc="-228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194DCC-EE25-4C8B-AA20-2F852F8EAA39}" type="pres">
      <dgm:prSet presAssocID="{8FF37B5B-591A-4C32-897A-65AFDFB911BB}" presName="Name9" presStyleLbl="parChTrans1D2" presStyleIdx="3" presStyleCnt="6"/>
      <dgm:spPr/>
      <dgm:t>
        <a:bodyPr/>
        <a:lstStyle/>
        <a:p>
          <a:endParaRPr lang="en-US"/>
        </a:p>
      </dgm:t>
    </dgm:pt>
    <dgm:pt modelId="{E516C26A-8D7C-49BD-8DA5-E39F08E38918}" type="pres">
      <dgm:prSet presAssocID="{8FF37B5B-591A-4C32-897A-65AFDFB911BB}" presName="connTx" presStyleLbl="parChTrans1D2" presStyleIdx="3" presStyleCnt="6"/>
      <dgm:spPr/>
      <dgm:t>
        <a:bodyPr/>
        <a:lstStyle/>
        <a:p>
          <a:endParaRPr lang="en-US"/>
        </a:p>
      </dgm:t>
    </dgm:pt>
    <dgm:pt modelId="{E8BDFFEE-A73D-46E3-BB3A-E926479E6EB5}" type="pres">
      <dgm:prSet presAssocID="{F2438F72-A5B2-4E2D-854A-F42320450D6D}" presName="node" presStyleLbl="node1" presStyleIdx="3" presStyleCnt="6" custScaleX="161155" custScaleY="126438" custRadScaleRad="103777" custRadScaleInc="4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9506BF-8F3E-43AD-90B6-6A93E434557B}" type="pres">
      <dgm:prSet presAssocID="{0E787EC3-BA97-4863-96DA-134C96045E49}" presName="Name9" presStyleLbl="parChTrans1D2" presStyleIdx="4" presStyleCnt="6"/>
      <dgm:spPr/>
      <dgm:t>
        <a:bodyPr/>
        <a:lstStyle/>
        <a:p>
          <a:endParaRPr lang="en-US"/>
        </a:p>
      </dgm:t>
    </dgm:pt>
    <dgm:pt modelId="{85C715F2-D128-4E5F-9D32-2DE0B371F46B}" type="pres">
      <dgm:prSet presAssocID="{0E787EC3-BA97-4863-96DA-134C96045E49}" presName="connTx" presStyleLbl="parChTrans1D2" presStyleIdx="4" presStyleCnt="6"/>
      <dgm:spPr/>
      <dgm:t>
        <a:bodyPr/>
        <a:lstStyle/>
        <a:p>
          <a:endParaRPr lang="en-US"/>
        </a:p>
      </dgm:t>
    </dgm:pt>
    <dgm:pt modelId="{8EC20B9C-43EB-4132-8D1D-5F5A9FC0F291}" type="pres">
      <dgm:prSet presAssocID="{0CD7B833-6FA4-464D-A4E3-7FD86D49A14C}" presName="node" presStyleLbl="node1" presStyleIdx="4" presStyleCnt="6" custScaleX="158248" custScaleY="132117" custRadScaleRad="124849" custRadScaleInc="211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24F6CE-25FC-4A2F-A214-BF730EACD475}" type="pres">
      <dgm:prSet presAssocID="{A3E98F9F-E9A6-4745-BC56-2E256B21A356}" presName="Name9" presStyleLbl="parChTrans1D2" presStyleIdx="5" presStyleCnt="6"/>
      <dgm:spPr/>
      <dgm:t>
        <a:bodyPr/>
        <a:lstStyle/>
        <a:p>
          <a:endParaRPr lang="en-US"/>
        </a:p>
      </dgm:t>
    </dgm:pt>
    <dgm:pt modelId="{5E40D3F0-6C93-4FF6-A2B5-BFE6D9DB560B}" type="pres">
      <dgm:prSet presAssocID="{A3E98F9F-E9A6-4745-BC56-2E256B21A356}" presName="connTx" presStyleLbl="parChTrans1D2" presStyleIdx="5" presStyleCnt="6"/>
      <dgm:spPr/>
      <dgm:t>
        <a:bodyPr/>
        <a:lstStyle/>
        <a:p>
          <a:endParaRPr lang="en-US"/>
        </a:p>
      </dgm:t>
    </dgm:pt>
    <dgm:pt modelId="{403C1B25-B792-40D8-A40B-E5F521E5D200}" type="pres">
      <dgm:prSet presAssocID="{FBF5C11F-32F1-4CEA-A792-97FF2D1BF068}" presName="node" presStyleLbl="node1" presStyleIdx="5" presStyleCnt="6" custScaleX="154676" custScaleY="137711" custRadScaleRad="132743" custRadScaleInc="-157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EAF2F16-0EE8-4ECF-B25A-FDD10AE36855}" srcId="{81DD2C6F-635A-40D8-93F9-4BE1C7EB7B7E}" destId="{664EBF25-1592-49B2-8AE8-C211A17BEE52}" srcOrd="0" destOrd="0" parTransId="{95CFC97A-8408-41E4-8C3B-53168E3C9B53}" sibTransId="{DE1BAD8A-66B8-46E8-B9ED-7CA1FF717AF4}"/>
    <dgm:cxn modelId="{EC58EDD6-45A1-4BEC-B712-BFC6B9F6C1A8}" type="presOf" srcId="{81DD2C6F-635A-40D8-93F9-4BE1C7EB7B7E}" destId="{EA80C03C-24C6-484B-8D84-D71F97D739E3}" srcOrd="0" destOrd="0" presId="urn:microsoft.com/office/officeart/2005/8/layout/radial1"/>
    <dgm:cxn modelId="{D9F529BA-B188-43DD-859B-5EE778FB0400}" srcId="{664EBF25-1592-49B2-8AE8-C211A17BEE52}" destId="{73ADC071-2DED-41BB-8A77-DC01BBD079E8}" srcOrd="2" destOrd="0" parTransId="{1DC93E75-24F4-448A-844E-B32B62FD9794}" sibTransId="{E05C728E-6D2D-469B-A031-2AA0F3D96183}"/>
    <dgm:cxn modelId="{73B0BCCD-FAE7-4888-B856-4EE2C6BAD3DF}" type="presOf" srcId="{8FF37B5B-591A-4C32-897A-65AFDFB911BB}" destId="{96194DCC-EE25-4C8B-AA20-2F852F8EAA39}" srcOrd="0" destOrd="0" presId="urn:microsoft.com/office/officeart/2005/8/layout/radial1"/>
    <dgm:cxn modelId="{4795633E-B07A-4F32-9E2A-EA5051A09E8E}" type="presOf" srcId="{1DC93E75-24F4-448A-844E-B32B62FD9794}" destId="{7F688A18-7E8D-4B30-9EB1-00D0F5E35D3E}" srcOrd="1" destOrd="0" presId="urn:microsoft.com/office/officeart/2005/8/layout/radial1"/>
    <dgm:cxn modelId="{CEEAA006-CB49-4E1B-AFDE-A57322A0E797}" type="presOf" srcId="{645F26BD-31C2-4C1A-94CB-866A969457E0}" destId="{762DBF31-699D-4951-8322-821C5BB6A92A}" srcOrd="1" destOrd="0" presId="urn:microsoft.com/office/officeart/2005/8/layout/radial1"/>
    <dgm:cxn modelId="{E1F8FB88-68B0-48B3-918D-16AFEFD376DB}" srcId="{664EBF25-1592-49B2-8AE8-C211A17BEE52}" destId="{FBF5C11F-32F1-4CEA-A792-97FF2D1BF068}" srcOrd="5" destOrd="0" parTransId="{A3E98F9F-E9A6-4745-BC56-2E256B21A356}" sibTransId="{73F4288B-5433-4DA1-A7CE-A3F1D7FB1BC9}"/>
    <dgm:cxn modelId="{C6C5E5B0-95BD-4036-A1D0-95261C110E5B}" type="presOf" srcId="{0E787EC3-BA97-4863-96DA-134C96045E49}" destId="{85C715F2-D128-4E5F-9D32-2DE0B371F46B}" srcOrd="1" destOrd="0" presId="urn:microsoft.com/office/officeart/2005/8/layout/radial1"/>
    <dgm:cxn modelId="{7C31B322-B8D7-443C-A822-6C701F78BC71}" type="presOf" srcId="{73ADC071-2DED-41BB-8A77-DC01BBD079E8}" destId="{D71458D9-8E8A-4CB2-A427-2D61E3B4B58D}" srcOrd="0" destOrd="0" presId="urn:microsoft.com/office/officeart/2005/8/layout/radial1"/>
    <dgm:cxn modelId="{257E6E07-FBA3-4C0A-AB4E-16830CCC6055}" type="presOf" srcId="{645F26BD-31C2-4C1A-94CB-866A969457E0}" destId="{63A3A3F2-3756-4B56-9132-4863F29C8815}" srcOrd="0" destOrd="0" presId="urn:microsoft.com/office/officeart/2005/8/layout/radial1"/>
    <dgm:cxn modelId="{D2A4B747-4414-4ED8-9EA9-AC0BB05FCB7C}" type="presOf" srcId="{8FF37B5B-591A-4C32-897A-65AFDFB911BB}" destId="{E516C26A-8D7C-49BD-8DA5-E39F08E38918}" srcOrd="1" destOrd="0" presId="urn:microsoft.com/office/officeart/2005/8/layout/radial1"/>
    <dgm:cxn modelId="{350C6D25-7844-4E68-B0F6-9959DB48CA65}" type="presOf" srcId="{D3CF842A-6DDF-4EFF-961E-B5D413B00E58}" destId="{50908B2B-8336-4DD3-9DFB-7AB79418C8BA}" srcOrd="1" destOrd="0" presId="urn:microsoft.com/office/officeart/2005/8/layout/radial1"/>
    <dgm:cxn modelId="{3D944F1E-673B-4010-9461-142A14745C09}" type="presOf" srcId="{664EBF25-1592-49B2-8AE8-C211A17BEE52}" destId="{1F1F11E9-C780-4C57-87E3-19650EFF68C0}" srcOrd="0" destOrd="0" presId="urn:microsoft.com/office/officeart/2005/8/layout/radial1"/>
    <dgm:cxn modelId="{A5E8EDE6-D48D-42BB-AF0F-7A389A74F985}" type="presOf" srcId="{0E787EC3-BA97-4863-96DA-134C96045E49}" destId="{179506BF-8F3E-43AD-90B6-6A93E434557B}" srcOrd="0" destOrd="0" presId="urn:microsoft.com/office/officeart/2005/8/layout/radial1"/>
    <dgm:cxn modelId="{EA15C9B8-7DA8-4B4F-BC54-CCFAF703ED7B}" type="presOf" srcId="{FBF5C11F-32F1-4CEA-A792-97FF2D1BF068}" destId="{403C1B25-B792-40D8-A40B-E5F521E5D200}" srcOrd="0" destOrd="0" presId="urn:microsoft.com/office/officeart/2005/8/layout/radial1"/>
    <dgm:cxn modelId="{399C2A37-B2A1-4A5E-A417-93B5DB77C806}" type="presOf" srcId="{F2438F72-A5B2-4E2D-854A-F42320450D6D}" destId="{E8BDFFEE-A73D-46E3-BB3A-E926479E6EB5}" srcOrd="0" destOrd="0" presId="urn:microsoft.com/office/officeart/2005/8/layout/radial1"/>
    <dgm:cxn modelId="{D70A6B25-B360-4DCD-958D-6C5D06C1F192}" type="presOf" srcId="{D3CF842A-6DDF-4EFF-961E-B5D413B00E58}" destId="{EF98811A-1C49-476F-8CC7-9FB5F8C3C570}" srcOrd="0" destOrd="0" presId="urn:microsoft.com/office/officeart/2005/8/layout/radial1"/>
    <dgm:cxn modelId="{8EADE992-8178-4297-9B76-52E7862A7A20}" type="presOf" srcId="{0CD7B833-6FA4-464D-A4E3-7FD86D49A14C}" destId="{8EC20B9C-43EB-4132-8D1D-5F5A9FC0F291}" srcOrd="0" destOrd="0" presId="urn:microsoft.com/office/officeart/2005/8/layout/radial1"/>
    <dgm:cxn modelId="{BA54A6AE-232A-49CE-B81E-5BBEFAC89E33}" type="presOf" srcId="{B70C91F3-650E-4C24-AB0E-D42706377A7F}" destId="{F23AE07C-5DC3-4918-8CE7-11D30BB85805}" srcOrd="0" destOrd="0" presId="urn:microsoft.com/office/officeart/2005/8/layout/radial1"/>
    <dgm:cxn modelId="{B214E573-1FB7-469B-871D-A77B957CBE63}" srcId="{664EBF25-1592-49B2-8AE8-C211A17BEE52}" destId="{B70C91F3-650E-4C24-AB0E-D42706377A7F}" srcOrd="1" destOrd="0" parTransId="{D3CF842A-6DDF-4EFF-961E-B5D413B00E58}" sibTransId="{205F0AE5-2252-4CDE-9184-DC7D6E48E3C3}"/>
    <dgm:cxn modelId="{4C1B7455-BB5D-40E9-82B0-EDC42FFE95D9}" type="presOf" srcId="{A3E98F9F-E9A6-4745-BC56-2E256B21A356}" destId="{6924F6CE-25FC-4A2F-A214-BF730EACD475}" srcOrd="0" destOrd="0" presId="urn:microsoft.com/office/officeart/2005/8/layout/radial1"/>
    <dgm:cxn modelId="{7853A78E-B7FA-4727-82CD-1763BC6E4F7C}" srcId="{81DD2C6F-635A-40D8-93F9-4BE1C7EB7B7E}" destId="{6CC4C792-615B-4FD5-8CE8-BECB256C79FE}" srcOrd="1" destOrd="0" parTransId="{6D901E4B-974A-45C7-BCD2-27338578EF55}" sibTransId="{B6AA3137-B608-4AF6-9AEA-65109212D71D}"/>
    <dgm:cxn modelId="{22208BAA-BC13-4EE4-AF51-EF15093E868D}" srcId="{664EBF25-1592-49B2-8AE8-C211A17BEE52}" destId="{0CD7B833-6FA4-464D-A4E3-7FD86D49A14C}" srcOrd="4" destOrd="0" parTransId="{0E787EC3-BA97-4863-96DA-134C96045E49}" sibTransId="{C6369D2E-A43E-4831-8ED2-26E547D56CEF}"/>
    <dgm:cxn modelId="{D3D0A3CA-F192-4F0F-9F1D-BC5B23164AC6}" type="presOf" srcId="{A3E98F9F-E9A6-4745-BC56-2E256B21A356}" destId="{5E40D3F0-6C93-4FF6-A2B5-BFE6D9DB560B}" srcOrd="1" destOrd="0" presId="urn:microsoft.com/office/officeart/2005/8/layout/radial1"/>
    <dgm:cxn modelId="{824BDB33-5816-41E6-9DB0-1A93C1491B40}" type="presOf" srcId="{E759392F-60B5-4581-9B18-D93A51691B05}" destId="{3810A668-26C2-4FB6-97CE-8464D06D8279}" srcOrd="0" destOrd="0" presId="urn:microsoft.com/office/officeart/2005/8/layout/radial1"/>
    <dgm:cxn modelId="{EA569A78-F47B-4434-BF74-447026D55044}" srcId="{664EBF25-1592-49B2-8AE8-C211A17BEE52}" destId="{E759392F-60B5-4581-9B18-D93A51691B05}" srcOrd="0" destOrd="0" parTransId="{645F26BD-31C2-4C1A-94CB-866A969457E0}" sibTransId="{105F8E78-AF3A-44A2-A4BA-F94C90F3F65D}"/>
    <dgm:cxn modelId="{F2D6F88B-6261-4D3C-8553-529485DC6267}" srcId="{664EBF25-1592-49B2-8AE8-C211A17BEE52}" destId="{F2438F72-A5B2-4E2D-854A-F42320450D6D}" srcOrd="3" destOrd="0" parTransId="{8FF37B5B-591A-4C32-897A-65AFDFB911BB}" sibTransId="{E34F078D-963D-435F-BE92-5361A0549525}"/>
    <dgm:cxn modelId="{75AD32C3-BA65-4AA8-96E5-EFDD9C30CA5B}" type="presOf" srcId="{1DC93E75-24F4-448A-844E-B32B62FD9794}" destId="{362B5EBE-2977-4B88-B77B-5235C3E0A9C4}" srcOrd="0" destOrd="0" presId="urn:microsoft.com/office/officeart/2005/8/layout/radial1"/>
    <dgm:cxn modelId="{99E80E64-C927-4979-86EA-02F060421646}" type="presParOf" srcId="{EA80C03C-24C6-484B-8D84-D71F97D739E3}" destId="{1F1F11E9-C780-4C57-87E3-19650EFF68C0}" srcOrd="0" destOrd="0" presId="urn:microsoft.com/office/officeart/2005/8/layout/radial1"/>
    <dgm:cxn modelId="{0B562DF9-2606-4736-A7FF-1042FCC32A61}" type="presParOf" srcId="{EA80C03C-24C6-484B-8D84-D71F97D739E3}" destId="{63A3A3F2-3756-4B56-9132-4863F29C8815}" srcOrd="1" destOrd="0" presId="urn:microsoft.com/office/officeart/2005/8/layout/radial1"/>
    <dgm:cxn modelId="{B223454A-B950-48B5-B461-E62D7E3DDF67}" type="presParOf" srcId="{63A3A3F2-3756-4B56-9132-4863F29C8815}" destId="{762DBF31-699D-4951-8322-821C5BB6A92A}" srcOrd="0" destOrd="0" presId="urn:microsoft.com/office/officeart/2005/8/layout/radial1"/>
    <dgm:cxn modelId="{114165EB-1062-4F80-9C32-8D78F891A2B9}" type="presParOf" srcId="{EA80C03C-24C6-484B-8D84-D71F97D739E3}" destId="{3810A668-26C2-4FB6-97CE-8464D06D8279}" srcOrd="2" destOrd="0" presId="urn:microsoft.com/office/officeart/2005/8/layout/radial1"/>
    <dgm:cxn modelId="{E257C0D9-0077-4780-BAC7-048862C95582}" type="presParOf" srcId="{EA80C03C-24C6-484B-8D84-D71F97D739E3}" destId="{EF98811A-1C49-476F-8CC7-9FB5F8C3C570}" srcOrd="3" destOrd="0" presId="urn:microsoft.com/office/officeart/2005/8/layout/radial1"/>
    <dgm:cxn modelId="{C65DA4BB-F204-4091-B0F2-7C6A45D87062}" type="presParOf" srcId="{EF98811A-1C49-476F-8CC7-9FB5F8C3C570}" destId="{50908B2B-8336-4DD3-9DFB-7AB79418C8BA}" srcOrd="0" destOrd="0" presId="urn:microsoft.com/office/officeart/2005/8/layout/radial1"/>
    <dgm:cxn modelId="{22AFBDFF-81FA-46C5-9189-3539BE100866}" type="presParOf" srcId="{EA80C03C-24C6-484B-8D84-D71F97D739E3}" destId="{F23AE07C-5DC3-4918-8CE7-11D30BB85805}" srcOrd="4" destOrd="0" presId="urn:microsoft.com/office/officeart/2005/8/layout/radial1"/>
    <dgm:cxn modelId="{1AB1A525-8665-44FA-8D0C-EB7EE535063C}" type="presParOf" srcId="{EA80C03C-24C6-484B-8D84-D71F97D739E3}" destId="{362B5EBE-2977-4B88-B77B-5235C3E0A9C4}" srcOrd="5" destOrd="0" presId="urn:microsoft.com/office/officeart/2005/8/layout/radial1"/>
    <dgm:cxn modelId="{7FEA443F-1F5A-452B-8C34-03C1F918D021}" type="presParOf" srcId="{362B5EBE-2977-4B88-B77B-5235C3E0A9C4}" destId="{7F688A18-7E8D-4B30-9EB1-00D0F5E35D3E}" srcOrd="0" destOrd="0" presId="urn:microsoft.com/office/officeart/2005/8/layout/radial1"/>
    <dgm:cxn modelId="{90ECDB26-7E4C-4A15-85FD-60159C5B983D}" type="presParOf" srcId="{EA80C03C-24C6-484B-8D84-D71F97D739E3}" destId="{D71458D9-8E8A-4CB2-A427-2D61E3B4B58D}" srcOrd="6" destOrd="0" presId="urn:microsoft.com/office/officeart/2005/8/layout/radial1"/>
    <dgm:cxn modelId="{1CB8C083-47DF-4D0F-A2CE-BC31D75DAE46}" type="presParOf" srcId="{EA80C03C-24C6-484B-8D84-D71F97D739E3}" destId="{96194DCC-EE25-4C8B-AA20-2F852F8EAA39}" srcOrd="7" destOrd="0" presId="urn:microsoft.com/office/officeart/2005/8/layout/radial1"/>
    <dgm:cxn modelId="{7913AB4D-E888-45B8-B78E-F5E382E5CD0D}" type="presParOf" srcId="{96194DCC-EE25-4C8B-AA20-2F852F8EAA39}" destId="{E516C26A-8D7C-49BD-8DA5-E39F08E38918}" srcOrd="0" destOrd="0" presId="urn:microsoft.com/office/officeart/2005/8/layout/radial1"/>
    <dgm:cxn modelId="{8791C750-94D8-432B-8BC9-352A7C5A5FBC}" type="presParOf" srcId="{EA80C03C-24C6-484B-8D84-D71F97D739E3}" destId="{E8BDFFEE-A73D-46E3-BB3A-E926479E6EB5}" srcOrd="8" destOrd="0" presId="urn:microsoft.com/office/officeart/2005/8/layout/radial1"/>
    <dgm:cxn modelId="{7FE71EE9-71C6-4CB5-A077-B20028CCD9B7}" type="presParOf" srcId="{EA80C03C-24C6-484B-8D84-D71F97D739E3}" destId="{179506BF-8F3E-43AD-90B6-6A93E434557B}" srcOrd="9" destOrd="0" presId="urn:microsoft.com/office/officeart/2005/8/layout/radial1"/>
    <dgm:cxn modelId="{ED74EAB8-D7B0-46E3-A399-4BD3B63307D1}" type="presParOf" srcId="{179506BF-8F3E-43AD-90B6-6A93E434557B}" destId="{85C715F2-D128-4E5F-9D32-2DE0B371F46B}" srcOrd="0" destOrd="0" presId="urn:microsoft.com/office/officeart/2005/8/layout/radial1"/>
    <dgm:cxn modelId="{B5BFDD9E-C12E-4F5D-A537-DA8A11F23621}" type="presParOf" srcId="{EA80C03C-24C6-484B-8D84-D71F97D739E3}" destId="{8EC20B9C-43EB-4132-8D1D-5F5A9FC0F291}" srcOrd="10" destOrd="0" presId="urn:microsoft.com/office/officeart/2005/8/layout/radial1"/>
    <dgm:cxn modelId="{5CCF1050-1011-4EBD-B860-A86D534CB307}" type="presParOf" srcId="{EA80C03C-24C6-484B-8D84-D71F97D739E3}" destId="{6924F6CE-25FC-4A2F-A214-BF730EACD475}" srcOrd="11" destOrd="0" presId="urn:microsoft.com/office/officeart/2005/8/layout/radial1"/>
    <dgm:cxn modelId="{52EDA74B-8B79-4D2D-8265-73E6C32FFD6F}" type="presParOf" srcId="{6924F6CE-25FC-4A2F-A214-BF730EACD475}" destId="{5E40D3F0-6C93-4FF6-A2B5-BFE6D9DB560B}" srcOrd="0" destOrd="0" presId="urn:microsoft.com/office/officeart/2005/8/layout/radial1"/>
    <dgm:cxn modelId="{47C96D29-7654-4FAC-80AD-139EBFCB1AF1}" type="presParOf" srcId="{EA80C03C-24C6-484B-8D84-D71F97D739E3}" destId="{403C1B25-B792-40D8-A40B-E5F521E5D200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451168-B439-442C-B180-963CA322B596}">
      <dsp:nvSpPr>
        <dsp:cNvPr id="0" name=""/>
        <dsp:cNvSpPr/>
      </dsp:nvSpPr>
      <dsp:spPr>
        <a:xfrm>
          <a:off x="668654" y="0"/>
          <a:ext cx="7578090" cy="2590800"/>
        </a:xfrm>
        <a:prstGeom prst="rightArrow">
          <a:avLst/>
        </a:prstGeom>
        <a:solidFill>
          <a:srgbClr val="C0504D"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BFFCB8-D036-4AD2-BC27-8C25E4FF23F8}">
      <dsp:nvSpPr>
        <dsp:cNvPr id="0" name=""/>
        <dsp:cNvSpPr/>
      </dsp:nvSpPr>
      <dsp:spPr>
        <a:xfrm>
          <a:off x="1071" y="685800"/>
          <a:ext cx="1260746" cy="1219199"/>
        </a:xfrm>
        <a:prstGeom prst="round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2001-2003 Assessment and program design</a:t>
          </a:r>
          <a:endParaRPr lang="en-US" sz="16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60587" y="745316"/>
        <a:ext cx="1141714" cy="1100167"/>
      </dsp:txXfrm>
    </dsp:sp>
    <dsp:sp modelId="{8C4758D1-C3CB-4869-979B-70ACADBD5155}">
      <dsp:nvSpPr>
        <dsp:cNvPr id="0" name=""/>
        <dsp:cNvSpPr/>
      </dsp:nvSpPr>
      <dsp:spPr>
        <a:xfrm>
          <a:off x="1447482" y="685800"/>
          <a:ext cx="1446203" cy="1219199"/>
        </a:xfrm>
        <a:prstGeom prst="round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2003-2004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Pilot program in Ruvuma region</a:t>
          </a:r>
          <a:endParaRPr lang="en-US" sz="15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1506998" y="745316"/>
        <a:ext cx="1327171" cy="1100167"/>
      </dsp:txXfrm>
    </dsp:sp>
    <dsp:sp modelId="{31FD8A19-A057-4AE3-AA8B-6C2EE2CB3366}">
      <dsp:nvSpPr>
        <dsp:cNvPr id="0" name=""/>
        <dsp:cNvSpPr/>
      </dsp:nvSpPr>
      <dsp:spPr>
        <a:xfrm>
          <a:off x="3079351" y="685800"/>
          <a:ext cx="1113989" cy="1219199"/>
        </a:xfrm>
        <a:prstGeom prst="round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2004        Evaluate pilot</a:t>
          </a:r>
          <a:endParaRPr lang="en-US" sz="16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3133731" y="740180"/>
        <a:ext cx="1005229" cy="1110439"/>
      </dsp:txXfrm>
    </dsp:sp>
    <dsp:sp modelId="{6543F35E-D4C0-4F51-A830-7AA6D99F95E3}">
      <dsp:nvSpPr>
        <dsp:cNvPr id="0" name=""/>
        <dsp:cNvSpPr/>
      </dsp:nvSpPr>
      <dsp:spPr>
        <a:xfrm>
          <a:off x="4420936" y="685800"/>
          <a:ext cx="1395416" cy="1188731"/>
        </a:xfrm>
        <a:prstGeom prst="round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2006-2008 Centralized scale-up </a:t>
          </a:r>
          <a:endParaRPr lang="en-US" sz="16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4478965" y="743829"/>
        <a:ext cx="1279358" cy="1072673"/>
      </dsp:txXfrm>
    </dsp:sp>
    <dsp:sp modelId="{BD1870AD-A0A2-4FA8-85D8-E63F77CCD9B4}">
      <dsp:nvSpPr>
        <dsp:cNvPr id="0" name=""/>
        <dsp:cNvSpPr/>
      </dsp:nvSpPr>
      <dsp:spPr>
        <a:xfrm>
          <a:off x="5960087" y="685800"/>
          <a:ext cx="1268288" cy="1219199"/>
        </a:xfrm>
        <a:prstGeom prst="round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2008-2013 De-centralized scale-up</a:t>
          </a:r>
          <a:endParaRPr lang="en-US" sz="16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6019603" y="745316"/>
        <a:ext cx="1149256" cy="1100167"/>
      </dsp:txXfrm>
    </dsp:sp>
    <dsp:sp modelId="{9F6B5398-5E18-40D9-B142-9ACC14F6C57C}">
      <dsp:nvSpPr>
        <dsp:cNvPr id="0" name=""/>
        <dsp:cNvSpPr/>
      </dsp:nvSpPr>
      <dsp:spPr>
        <a:xfrm>
          <a:off x="7414041" y="685800"/>
          <a:ext cx="1500287" cy="1219199"/>
        </a:xfrm>
        <a:prstGeom prst="round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6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2013-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Program maintenance and sustainability</a:t>
          </a:r>
          <a:endParaRPr lang="en-US" sz="16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7473557" y="745316"/>
        <a:ext cx="1381255" cy="11001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6508C2-0DE3-418A-85F7-4505F92BE4F1}">
      <dsp:nvSpPr>
        <dsp:cNvPr id="0" name=""/>
        <dsp:cNvSpPr/>
      </dsp:nvSpPr>
      <dsp:spPr>
        <a:xfrm>
          <a:off x="4" y="0"/>
          <a:ext cx="8904278" cy="893781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i="1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SUCCESS</a:t>
          </a:r>
          <a:r>
            <a:rPr lang="en-US" sz="3600" b="1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: Integrated platform for community-based health interventions</a:t>
          </a:r>
          <a:endParaRPr lang="en-US" sz="3600" b="1" kern="1200" dirty="0">
            <a:solidFill>
              <a:schemeClr val="tx1"/>
            </a:solidFill>
            <a:latin typeface="Calibri"/>
            <a:ea typeface="+mn-ea"/>
            <a:cs typeface="+mn-cs"/>
          </a:endParaRPr>
        </a:p>
      </dsp:txBody>
      <dsp:txXfrm>
        <a:off x="26182" y="26178"/>
        <a:ext cx="8851922" cy="841425"/>
      </dsp:txXfrm>
    </dsp:sp>
    <dsp:sp modelId="{DB3FAD46-A237-407C-8D5D-61C7E7155F8C}">
      <dsp:nvSpPr>
        <dsp:cNvPr id="0" name=""/>
        <dsp:cNvSpPr/>
      </dsp:nvSpPr>
      <dsp:spPr>
        <a:xfrm>
          <a:off x="0" y="1080397"/>
          <a:ext cx="1390846" cy="1072529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79646">
              <a:lumMod val="75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i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Access to ACTs and insecticide-treated nets</a:t>
          </a:r>
          <a:endParaRPr lang="en-US" sz="1600" b="0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31413" y="1111810"/>
        <a:ext cx="1328020" cy="1009703"/>
      </dsp:txXfrm>
    </dsp:sp>
    <dsp:sp modelId="{8F24D62C-E110-40B9-8F4A-D63A5520467E}">
      <dsp:nvSpPr>
        <dsp:cNvPr id="0" name=""/>
        <dsp:cNvSpPr/>
      </dsp:nvSpPr>
      <dsp:spPr>
        <a:xfrm>
          <a:off x="1512890" y="1077158"/>
          <a:ext cx="1774830" cy="1072529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79646">
              <a:lumMod val="75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i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Child health/IMCI/ improve access to amoxicillin &amp; zinc/ORS co-pack</a:t>
          </a:r>
          <a:endParaRPr lang="en-US" sz="1600" b="0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1544303" y="1108571"/>
        <a:ext cx="1712004" cy="1009703"/>
      </dsp:txXfrm>
    </dsp:sp>
    <dsp:sp modelId="{DC133AAF-FE26-4040-AF41-91AEA56CF7D8}">
      <dsp:nvSpPr>
        <dsp:cNvPr id="0" name=""/>
        <dsp:cNvSpPr/>
      </dsp:nvSpPr>
      <dsp:spPr>
        <a:xfrm>
          <a:off x="3401597" y="1083711"/>
          <a:ext cx="1197818" cy="1072529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79646">
              <a:lumMod val="75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i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Source of family planning products</a:t>
          </a:r>
          <a:endParaRPr lang="en-US" sz="1600" b="0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3433010" y="1115124"/>
        <a:ext cx="1134992" cy="1009703"/>
      </dsp:txXfrm>
    </dsp:sp>
    <dsp:sp modelId="{6745F84F-6604-479A-A29E-C4FB85FE8075}">
      <dsp:nvSpPr>
        <dsp:cNvPr id="0" name=""/>
        <dsp:cNvSpPr/>
      </dsp:nvSpPr>
      <dsp:spPr>
        <a:xfrm>
          <a:off x="4686305" y="1090371"/>
          <a:ext cx="1197818" cy="1072529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79646">
              <a:lumMod val="75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i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Early TB case detection and referral</a:t>
          </a:r>
        </a:p>
      </dsp:txBody>
      <dsp:txXfrm>
        <a:off x="4717718" y="1121784"/>
        <a:ext cx="1134992" cy="1009703"/>
      </dsp:txXfrm>
    </dsp:sp>
    <dsp:sp modelId="{5399064A-73F9-4E9E-9694-4FECC37257BC}">
      <dsp:nvSpPr>
        <dsp:cNvPr id="0" name=""/>
        <dsp:cNvSpPr/>
      </dsp:nvSpPr>
      <dsp:spPr>
        <a:xfrm>
          <a:off x="5971492" y="1083711"/>
          <a:ext cx="1600524" cy="1072529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79646">
              <a:lumMod val="75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i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Services to members of National Health Insurance Fund</a:t>
          </a:r>
        </a:p>
      </dsp:txBody>
      <dsp:txXfrm>
        <a:off x="6002905" y="1115124"/>
        <a:ext cx="1537698" cy="1009703"/>
      </dsp:txXfrm>
    </dsp:sp>
    <dsp:sp modelId="{D723C50C-2CD1-409B-A783-629CD659FCB9}">
      <dsp:nvSpPr>
        <dsp:cNvPr id="0" name=""/>
        <dsp:cNvSpPr/>
      </dsp:nvSpPr>
      <dsp:spPr>
        <a:xfrm>
          <a:off x="7665109" y="1090307"/>
          <a:ext cx="1239178" cy="1072529"/>
        </a:xfrm>
        <a:prstGeom prst="roundRect">
          <a:avLst>
            <a:gd name="adj" fmla="val 10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79646">
              <a:lumMod val="75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i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HIV/AIDS information dissemin-ation </a:t>
          </a:r>
          <a:endParaRPr lang="en-US" sz="1600" b="0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7696522" y="1121720"/>
        <a:ext cx="1176352" cy="10097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1F11E9-C780-4C57-87E3-19650EFF68C0}">
      <dsp:nvSpPr>
        <dsp:cNvPr id="0" name=""/>
        <dsp:cNvSpPr/>
      </dsp:nvSpPr>
      <dsp:spPr>
        <a:xfrm>
          <a:off x="2726458" y="1247859"/>
          <a:ext cx="2745301" cy="2460225"/>
        </a:xfrm>
        <a:prstGeom prst="ellipse">
          <a:avLst/>
        </a:prstGeom>
        <a:solidFill>
          <a:srgbClr val="FFFF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C00000"/>
              </a:solidFill>
            </a:rPr>
            <a:t>Goal: Ensure ADDO program maintenance and sustainability</a:t>
          </a:r>
          <a:endParaRPr lang="en-US" sz="1800" b="1" kern="1200" dirty="0">
            <a:solidFill>
              <a:srgbClr val="C00000"/>
            </a:solidFill>
          </a:endParaRPr>
        </a:p>
      </dsp:txBody>
      <dsp:txXfrm>
        <a:off x="3128498" y="1608151"/>
        <a:ext cx="1941221" cy="1739641"/>
      </dsp:txXfrm>
    </dsp:sp>
    <dsp:sp modelId="{63A3A3F2-3756-4B56-9132-4863F29C8815}">
      <dsp:nvSpPr>
        <dsp:cNvPr id="0" name=""/>
        <dsp:cNvSpPr/>
      </dsp:nvSpPr>
      <dsp:spPr>
        <a:xfrm rot="5453748">
          <a:off x="3950928" y="1397884"/>
          <a:ext cx="329671" cy="29823"/>
        </a:xfrm>
        <a:custGeom>
          <a:avLst/>
          <a:gdLst/>
          <a:ahLst/>
          <a:cxnLst/>
          <a:rect l="0" t="0" r="0" b="0"/>
          <a:pathLst>
            <a:path>
              <a:moveTo>
                <a:pt x="0" y="14911"/>
              </a:moveTo>
              <a:lnTo>
                <a:pt x="329671" y="14911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 rot="10800000">
        <a:off x="4107522" y="1404554"/>
        <a:ext cx="16483" cy="16483"/>
      </dsp:txXfrm>
    </dsp:sp>
    <dsp:sp modelId="{3810A668-26C2-4FB6-97CE-8464D06D8279}">
      <dsp:nvSpPr>
        <dsp:cNvPr id="0" name=""/>
        <dsp:cNvSpPr/>
      </dsp:nvSpPr>
      <dsp:spPr>
        <a:xfrm>
          <a:off x="3232805" y="-152215"/>
          <a:ext cx="1787808" cy="172992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bg1"/>
              </a:solidFill>
            </a:rPr>
            <a:t>Strengthen the ADDO regulatory system</a:t>
          </a:r>
          <a:endParaRPr lang="en-US" sz="1600" kern="1200" dirty="0">
            <a:solidFill>
              <a:schemeClr val="bg1"/>
            </a:solidFill>
          </a:endParaRPr>
        </a:p>
      </dsp:txBody>
      <dsp:txXfrm>
        <a:off x="3494623" y="101127"/>
        <a:ext cx="1264172" cy="1223242"/>
      </dsp:txXfrm>
    </dsp:sp>
    <dsp:sp modelId="{EF98811A-1C49-476F-8CC7-9FB5F8C3C570}">
      <dsp:nvSpPr>
        <dsp:cNvPr id="0" name=""/>
        <dsp:cNvSpPr/>
      </dsp:nvSpPr>
      <dsp:spPr>
        <a:xfrm rot="9070362">
          <a:off x="5164856" y="1846011"/>
          <a:ext cx="110790" cy="29823"/>
        </a:xfrm>
        <a:custGeom>
          <a:avLst/>
          <a:gdLst/>
          <a:ahLst/>
          <a:cxnLst/>
          <a:rect l="0" t="0" r="0" b="0"/>
          <a:pathLst>
            <a:path>
              <a:moveTo>
                <a:pt x="0" y="14911"/>
              </a:moveTo>
              <a:lnTo>
                <a:pt x="110790" y="14911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 rot="10800000">
        <a:off x="5217482" y="1858153"/>
        <a:ext cx="5539" cy="5539"/>
      </dsp:txXfrm>
    </dsp:sp>
    <dsp:sp modelId="{F23AE07C-5DC3-4918-8CE7-11D30BB85805}">
      <dsp:nvSpPr>
        <dsp:cNvPr id="0" name=""/>
        <dsp:cNvSpPr/>
      </dsp:nvSpPr>
      <dsp:spPr>
        <a:xfrm>
          <a:off x="5054504" y="498699"/>
          <a:ext cx="1879684" cy="187236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</a:rPr>
            <a:t>Integrate the use of mobile technology &amp; GIS</a:t>
          </a:r>
          <a:endParaRPr lang="en-US" sz="1800" kern="1200" dirty="0">
            <a:solidFill>
              <a:schemeClr val="bg1"/>
            </a:solidFill>
          </a:endParaRPr>
        </a:p>
      </dsp:txBody>
      <dsp:txXfrm>
        <a:off x="5329777" y="772900"/>
        <a:ext cx="1329138" cy="1323959"/>
      </dsp:txXfrm>
    </dsp:sp>
    <dsp:sp modelId="{362B5EBE-2977-4B88-B77B-5235C3E0A9C4}">
      <dsp:nvSpPr>
        <dsp:cNvPr id="0" name=""/>
        <dsp:cNvSpPr/>
      </dsp:nvSpPr>
      <dsp:spPr>
        <a:xfrm rot="12188664">
          <a:off x="5145339" y="2953186"/>
          <a:ext cx="200779" cy="29823"/>
        </a:xfrm>
        <a:custGeom>
          <a:avLst/>
          <a:gdLst/>
          <a:ahLst/>
          <a:cxnLst/>
          <a:rect l="0" t="0" r="0" b="0"/>
          <a:pathLst>
            <a:path>
              <a:moveTo>
                <a:pt x="0" y="14911"/>
              </a:moveTo>
              <a:lnTo>
                <a:pt x="200779" y="14911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 rot="10800000">
        <a:off x="5240710" y="2963078"/>
        <a:ext cx="10038" cy="10038"/>
      </dsp:txXfrm>
    </dsp:sp>
    <dsp:sp modelId="{D71458D9-8E8A-4CB2-A427-2D61E3B4B58D}">
      <dsp:nvSpPr>
        <dsp:cNvPr id="0" name=""/>
        <dsp:cNvSpPr/>
      </dsp:nvSpPr>
      <dsp:spPr>
        <a:xfrm>
          <a:off x="5029206" y="2433055"/>
          <a:ext cx="2220542" cy="183415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b="1" kern="1200" dirty="0" smtClean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</a:rPr>
            <a:t>Institutionalize ADDO dispensers training </a:t>
          </a:r>
          <a:endParaRPr lang="en-US" sz="1800" kern="1200" dirty="0" smtClean="0">
            <a:solidFill>
              <a:schemeClr val="bg1"/>
            </a:solidFill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 dirty="0">
            <a:solidFill>
              <a:schemeClr val="bg1"/>
            </a:solidFill>
          </a:endParaRPr>
        </a:p>
      </dsp:txBody>
      <dsp:txXfrm>
        <a:off x="5354397" y="2701661"/>
        <a:ext cx="1570160" cy="1296943"/>
      </dsp:txXfrm>
    </dsp:sp>
    <dsp:sp modelId="{96194DCC-EE25-4C8B-AA20-2F852F8EAA39}">
      <dsp:nvSpPr>
        <dsp:cNvPr id="0" name=""/>
        <dsp:cNvSpPr/>
      </dsp:nvSpPr>
      <dsp:spPr>
        <a:xfrm rot="16207827">
          <a:off x="3937904" y="3534406"/>
          <a:ext cx="317530" cy="29823"/>
        </a:xfrm>
        <a:custGeom>
          <a:avLst/>
          <a:gdLst/>
          <a:ahLst/>
          <a:cxnLst/>
          <a:rect l="0" t="0" r="0" b="0"/>
          <a:pathLst>
            <a:path>
              <a:moveTo>
                <a:pt x="0" y="14911"/>
              </a:moveTo>
              <a:lnTo>
                <a:pt x="317530" y="14911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4088731" y="3541379"/>
        <a:ext cx="15876" cy="15876"/>
      </dsp:txXfrm>
    </dsp:sp>
    <dsp:sp modelId="{E8BDFFEE-A73D-46E3-BB3A-E926479E6EB5}">
      <dsp:nvSpPr>
        <dsp:cNvPr id="0" name=""/>
        <dsp:cNvSpPr/>
      </dsp:nvSpPr>
      <dsp:spPr>
        <a:xfrm>
          <a:off x="2996360" y="3390552"/>
          <a:ext cx="2197416" cy="1724035"/>
        </a:xfrm>
        <a:prstGeom prst="ellipse">
          <a:avLst/>
        </a:prstGeom>
        <a:solidFill>
          <a:schemeClr val="accent3">
            <a:lumMod val="20000"/>
            <a:lumOff val="8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/>
              </a:solidFill>
            </a:rPr>
            <a:t>Link with community health initiatives</a:t>
          </a:r>
        </a:p>
      </dsp:txBody>
      <dsp:txXfrm>
        <a:off x="3318164" y="3643031"/>
        <a:ext cx="1553808" cy="1219077"/>
      </dsp:txXfrm>
    </dsp:sp>
    <dsp:sp modelId="{179506BF-8F3E-43AD-90B6-6A93E434557B}">
      <dsp:nvSpPr>
        <dsp:cNvPr id="0" name=""/>
        <dsp:cNvSpPr/>
      </dsp:nvSpPr>
      <dsp:spPr>
        <a:xfrm rot="20181474">
          <a:off x="2858451" y="2968125"/>
          <a:ext cx="173844" cy="29823"/>
        </a:xfrm>
        <a:custGeom>
          <a:avLst/>
          <a:gdLst/>
          <a:ahLst/>
          <a:cxnLst/>
          <a:rect l="0" t="0" r="0" b="0"/>
          <a:pathLst>
            <a:path>
              <a:moveTo>
                <a:pt x="0" y="14911"/>
              </a:moveTo>
              <a:lnTo>
                <a:pt x="173844" y="14911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2941027" y="2978690"/>
        <a:ext cx="8692" cy="8692"/>
      </dsp:txXfrm>
    </dsp:sp>
    <dsp:sp modelId="{8EC20B9C-43EB-4132-8D1D-5F5A9FC0F291}">
      <dsp:nvSpPr>
        <dsp:cNvPr id="0" name=""/>
        <dsp:cNvSpPr/>
      </dsp:nvSpPr>
      <dsp:spPr>
        <a:xfrm>
          <a:off x="990609" y="2465728"/>
          <a:ext cx="2157778" cy="180147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bg1"/>
              </a:solidFill>
            </a:rPr>
            <a:t>Establish ADDO associations and expand their roles</a:t>
          </a:r>
          <a:endParaRPr lang="en-US" sz="1600" kern="1200" dirty="0">
            <a:solidFill>
              <a:schemeClr val="bg1"/>
            </a:solidFill>
          </a:endParaRPr>
        </a:p>
      </dsp:txBody>
      <dsp:txXfrm>
        <a:off x="1306608" y="2729547"/>
        <a:ext cx="1525780" cy="1273833"/>
      </dsp:txXfrm>
    </dsp:sp>
    <dsp:sp modelId="{6924F6CE-25FC-4A2F-A214-BF730EACD475}">
      <dsp:nvSpPr>
        <dsp:cNvPr id="0" name=""/>
        <dsp:cNvSpPr/>
      </dsp:nvSpPr>
      <dsp:spPr>
        <a:xfrm rot="1516392">
          <a:off x="2883842" y="1893452"/>
          <a:ext cx="17580" cy="29823"/>
        </a:xfrm>
        <a:custGeom>
          <a:avLst/>
          <a:gdLst/>
          <a:ahLst/>
          <a:cxnLst/>
          <a:rect l="0" t="0" r="0" b="0"/>
          <a:pathLst>
            <a:path>
              <a:moveTo>
                <a:pt x="0" y="14911"/>
              </a:moveTo>
              <a:lnTo>
                <a:pt x="17580" y="14911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2892193" y="1907924"/>
        <a:ext cx="879" cy="879"/>
      </dsp:txXfrm>
    </dsp:sp>
    <dsp:sp modelId="{403C1B25-B792-40D8-A40B-E5F521E5D200}">
      <dsp:nvSpPr>
        <dsp:cNvPr id="0" name=""/>
        <dsp:cNvSpPr/>
      </dsp:nvSpPr>
      <dsp:spPr>
        <a:xfrm>
          <a:off x="914396" y="533387"/>
          <a:ext cx="2109072" cy="1877747"/>
        </a:xfrm>
        <a:prstGeom prst="ellipse">
          <a:avLst/>
        </a:prstGeom>
        <a:solidFill>
          <a:schemeClr val="accent1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bg1"/>
              </a:solidFill>
            </a:rPr>
            <a:t>Consumer engagement, marketing, and branding</a:t>
          </a:r>
          <a:endParaRPr lang="en-US" sz="1600" kern="1200" dirty="0" smtClean="0">
            <a:solidFill>
              <a:schemeClr val="bg1"/>
            </a:solidFill>
          </a:endParaRPr>
        </a:p>
      </dsp:txBody>
      <dsp:txXfrm>
        <a:off x="1223262" y="808377"/>
        <a:ext cx="1491340" cy="13277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9BAA48-24B4-4915-8996-2468F3B0A636}" type="datetimeFigureOut">
              <a:rPr lang="en-US" smtClean="0"/>
              <a:pPr/>
              <a:t>06/30/2016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893542-1A83-4EFD-B8B2-82A533C156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340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E2A7F-D597-4D66-97BE-EF51DEB33DC4}" type="slidenum">
              <a:rPr lang="es-ES_tradnl" smtClean="0">
                <a:solidFill>
                  <a:prstClr val="black"/>
                </a:solidFill>
              </a:rPr>
              <a:pPr/>
              <a:t>9</a:t>
            </a:fld>
            <a:endParaRPr lang="es-ES_tradn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132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Continuous monitoring of availability and quality of products through supervisory</a:t>
            </a:r>
            <a:r>
              <a:rPr lang="en-US" baseline="0" dirty="0" smtClean="0"/>
              <a:t> visits, research, mystery shopping and in future - mobile reporting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2E2A7F-D597-4D66-97BE-EF51DEB33DC4}" type="slidenum">
              <a:rPr lang="es-ES_tradnl" smtClean="0">
                <a:solidFill>
                  <a:prstClr val="black"/>
                </a:solidFill>
              </a:rPr>
              <a:pPr/>
              <a:t>11</a:t>
            </a:fld>
            <a:endParaRPr lang="es-ES_tradn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132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4E4-5CDE-4E4A-85CE-4F461D047110}" type="datetimeFigureOut">
              <a:rPr lang="en-US" smtClean="0"/>
              <a:pPr/>
              <a:t>06/30/2016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7EDB7-1A93-4B33-B68F-84B14E7108B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866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4E4-5CDE-4E4A-85CE-4F461D047110}" type="datetimeFigureOut">
              <a:rPr lang="en-US" smtClean="0"/>
              <a:pPr/>
              <a:t>06/30/2016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7EDB7-1A93-4B33-B68F-84B14E7108B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458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4E4-5CDE-4E4A-85CE-4F461D047110}" type="datetimeFigureOut">
              <a:rPr lang="en-US" smtClean="0"/>
              <a:pPr/>
              <a:t>06/30/2016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7EDB7-1A93-4B33-B68F-84B14E7108B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829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295400"/>
            <a:ext cx="8305800" cy="2305051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 smtClean="0"/>
              <a:t>Accredited Drug Dispensing Outlets (ADDO): Program Updates and Future Opportunities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00200" y="3886200"/>
            <a:ext cx="6705600" cy="1143000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Dr Suleiman Kimatta, MSH Country Representative </a:t>
            </a:r>
          </a:p>
          <a:p>
            <a:r>
              <a:rPr lang="en-US" dirty="0" smtClean="0"/>
              <a:t>Jafary Liana, Senior Technical Advisor</a:t>
            </a:r>
          </a:p>
        </p:txBody>
      </p:sp>
      <p:pic>
        <p:nvPicPr>
          <p:cNvPr id="7" name="Picture 6" descr="Flyer2.png"/>
          <p:cNvPicPr>
            <a:picLocks noChangeAspect="1"/>
          </p:cNvPicPr>
          <p:nvPr userDrawn="1"/>
        </p:nvPicPr>
        <p:blipFill>
          <a:blip r:embed="rId2" cstate="print"/>
          <a:srcRect t="78889" r="60065"/>
          <a:stretch>
            <a:fillRect/>
          </a:stretch>
        </p:blipFill>
        <p:spPr>
          <a:xfrm>
            <a:off x="111384" y="5554744"/>
            <a:ext cx="1793616" cy="1227056"/>
          </a:xfrm>
          <a:prstGeom prst="rect">
            <a:avLst/>
          </a:prstGeom>
        </p:spPr>
      </p:pic>
      <p:pic>
        <p:nvPicPr>
          <p:cNvPr id="8" name="Picture 7" descr="MSH_rgb.gif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20069" y="6168272"/>
            <a:ext cx="1597221" cy="706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7725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F6F1-779E-4EEC-AC47-187C4EF91C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06/30/2016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ACEDF-0F9B-4AA3-ABA9-A46C9A92F4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1259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F6F1-779E-4EEC-AC47-187C4EF91C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06/30/2016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ACEDF-0F9B-4AA3-ABA9-A46C9A92F4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3868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F6F1-779E-4EEC-AC47-187C4EF91C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06/30/2016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ACEDF-0F9B-4AA3-ABA9-A46C9A92F4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8139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F6F1-779E-4EEC-AC47-187C4EF91C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06/30/2016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ACEDF-0F9B-4AA3-ABA9-A46C9A92F4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4629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F6F1-779E-4EEC-AC47-187C4EF91C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06/30/2016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ACEDF-0F9B-4AA3-ABA9-A46C9A92F4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598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F6F1-779E-4EEC-AC47-187C4EF91C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06/30/2016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ACEDF-0F9B-4AA3-ABA9-A46C9A92F4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6280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F6F1-779E-4EEC-AC47-187C4EF91C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06/30/2016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ACEDF-0F9B-4AA3-ABA9-A46C9A92F4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215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4E4-5CDE-4E4A-85CE-4F461D047110}" type="datetimeFigureOut">
              <a:rPr lang="en-US" smtClean="0"/>
              <a:pPr/>
              <a:t>06/30/2016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7EDB7-1A93-4B33-B68F-84B14E7108B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6070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F6F1-779E-4EEC-AC47-187C4EF91C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06/30/2016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ACEDF-0F9B-4AA3-ABA9-A46C9A92F4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1830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F6F1-779E-4EEC-AC47-187C4EF91C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06/30/2016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ACEDF-0F9B-4AA3-ABA9-A46C9A92F4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3240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F6F1-779E-4EEC-AC47-187C4EF91C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06/30/2016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ACEDF-0F9B-4AA3-ABA9-A46C9A92F4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8872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295400"/>
            <a:ext cx="8305800" cy="2305051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 smtClean="0"/>
              <a:t>Accredited Drug Dispensing Outlets (ADDO): Program Updates and Future Opportunities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00200" y="3886200"/>
            <a:ext cx="6705600" cy="1143000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Dr Suleiman Kimatta, MSH Country Representative </a:t>
            </a:r>
          </a:p>
          <a:p>
            <a:r>
              <a:rPr lang="en-US" dirty="0" smtClean="0"/>
              <a:t>Jafary Liana, Senior Technical Advisor</a:t>
            </a:r>
          </a:p>
        </p:txBody>
      </p:sp>
      <p:pic>
        <p:nvPicPr>
          <p:cNvPr id="7" name="Picture 6" descr="Flyer2.png"/>
          <p:cNvPicPr>
            <a:picLocks noChangeAspect="1"/>
          </p:cNvPicPr>
          <p:nvPr userDrawn="1"/>
        </p:nvPicPr>
        <p:blipFill>
          <a:blip r:embed="rId2" cstate="print"/>
          <a:srcRect t="78889" r="60065"/>
          <a:stretch>
            <a:fillRect/>
          </a:stretch>
        </p:blipFill>
        <p:spPr>
          <a:xfrm>
            <a:off x="111384" y="5554744"/>
            <a:ext cx="1793616" cy="1227056"/>
          </a:xfrm>
          <a:prstGeom prst="rect">
            <a:avLst/>
          </a:prstGeom>
        </p:spPr>
      </p:pic>
      <p:pic>
        <p:nvPicPr>
          <p:cNvPr id="8" name="Picture 7" descr="MSH_rgb.gif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20069" y="6168272"/>
            <a:ext cx="1597221" cy="706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928251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F6F1-779E-4EEC-AC47-187C4EF91C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06/30/2016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ACEDF-0F9B-4AA3-ABA9-A46C9A92F4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803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F6F1-779E-4EEC-AC47-187C4EF91C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06/30/2016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ACEDF-0F9B-4AA3-ABA9-A46C9A92F4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4729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F6F1-779E-4EEC-AC47-187C4EF91C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06/30/2016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ACEDF-0F9B-4AA3-ABA9-A46C9A92F4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9042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F6F1-779E-4EEC-AC47-187C4EF91C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06/30/2016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ACEDF-0F9B-4AA3-ABA9-A46C9A92F4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4378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F6F1-779E-4EEC-AC47-187C4EF91C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06/30/2016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ACEDF-0F9B-4AA3-ABA9-A46C9A92F4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729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F6F1-779E-4EEC-AC47-187C4EF91C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06/30/2016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ACEDF-0F9B-4AA3-ABA9-A46C9A92F4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990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4E4-5CDE-4E4A-85CE-4F461D047110}" type="datetimeFigureOut">
              <a:rPr lang="en-US" smtClean="0"/>
              <a:pPr/>
              <a:t>06/30/2016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7EDB7-1A93-4B33-B68F-84B14E7108B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1170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F6F1-779E-4EEC-AC47-187C4EF91C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06/30/2016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ACEDF-0F9B-4AA3-ABA9-A46C9A92F4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5296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F6F1-779E-4EEC-AC47-187C4EF91C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06/30/2016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ACEDF-0F9B-4AA3-ABA9-A46C9A92F4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4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F6F1-779E-4EEC-AC47-187C4EF91C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06/30/2016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ACEDF-0F9B-4AA3-ABA9-A46C9A92F4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6188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2F6F1-779E-4EEC-AC47-187C4EF91C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06/30/2016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ACEDF-0F9B-4AA3-ABA9-A46C9A92F4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608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4E4-5CDE-4E4A-85CE-4F461D047110}" type="datetimeFigureOut">
              <a:rPr lang="en-US" smtClean="0"/>
              <a:pPr/>
              <a:t>06/30/2016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7EDB7-1A93-4B33-B68F-84B14E7108B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900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4E4-5CDE-4E4A-85CE-4F461D047110}" type="datetimeFigureOut">
              <a:rPr lang="en-US" smtClean="0"/>
              <a:pPr/>
              <a:t>06/30/2016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7EDB7-1A93-4B33-B68F-84B14E7108B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58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4E4-5CDE-4E4A-85CE-4F461D047110}" type="datetimeFigureOut">
              <a:rPr lang="en-US" smtClean="0"/>
              <a:pPr/>
              <a:t>06/30/2016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7EDB7-1A93-4B33-B68F-84B14E7108B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64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4E4-5CDE-4E4A-85CE-4F461D047110}" type="datetimeFigureOut">
              <a:rPr lang="en-US" smtClean="0"/>
              <a:pPr/>
              <a:t>06/30/2016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7EDB7-1A93-4B33-B68F-84B14E7108B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352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4E4-5CDE-4E4A-85CE-4F461D047110}" type="datetimeFigureOut">
              <a:rPr lang="en-US" smtClean="0"/>
              <a:pPr/>
              <a:t>06/30/2016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7EDB7-1A93-4B33-B68F-84B14E7108B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041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C04E4-5CDE-4E4A-85CE-4F461D047110}" type="datetimeFigureOut">
              <a:rPr lang="en-US" smtClean="0"/>
              <a:pPr/>
              <a:t>06/30/2016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7EDB7-1A93-4B33-B68F-84B14E7108B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288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C04E4-5CDE-4E4A-85CE-4F461D047110}" type="datetimeFigureOut">
              <a:rPr lang="en-US" smtClean="0"/>
              <a:pPr/>
              <a:t>06/30/2016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7EDB7-1A93-4B33-B68F-84B14E7108B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412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2F6F1-779E-4EEC-AC47-187C4EF91C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06/30/2016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ACEDF-0F9B-4AA3-ABA9-A46C9A92F4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800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2F6F1-779E-4EEC-AC47-187C4EF91C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06/30/2016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ACEDF-0F9B-4AA3-ABA9-A46C9A92F4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105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2.xml"/><Relationship Id="rId11" Type="http://schemas.openxmlformats.org/officeDocument/2006/relationships/image" Target="../media/image27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26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76401"/>
            <a:ext cx="7772400" cy="2743199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3600" b="1" dirty="0" smtClean="0"/>
              <a:t>Engaging </a:t>
            </a:r>
            <a:r>
              <a:rPr lang="en-US" sz="3600" b="1" dirty="0"/>
              <a:t>Private Sector Retail Drug Outlets to Improve Access to Essential Medicines in Rural Tanzania: 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2700" b="1" dirty="0"/>
              <a:t>Experience from the Accredited Drug Dispensing </a:t>
            </a:r>
            <a:r>
              <a:rPr lang="en-US" sz="2700" b="1" dirty="0" smtClean="0"/>
              <a:t>Outlets </a:t>
            </a:r>
            <a:r>
              <a:rPr lang="en-US" sz="2700" b="1" dirty="0"/>
              <a:t>(ADDO) Program</a:t>
            </a:r>
            <a:r>
              <a:rPr lang="en-US" sz="4000" b="1" dirty="0">
                <a:solidFill>
                  <a:prstClr val="black"/>
                </a:solidFill>
              </a:rPr>
              <a:t/>
            </a:r>
            <a:br>
              <a:rPr lang="en-US" sz="4000" b="1" dirty="0">
                <a:solidFill>
                  <a:prstClr val="black"/>
                </a:solidFill>
              </a:rPr>
            </a:b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4000" b="1" dirty="0"/>
              <a:t/>
            </a:r>
            <a:br>
              <a:rPr lang="en-US" sz="4000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72000"/>
            <a:ext cx="6400800" cy="1371600"/>
          </a:xfrm>
        </p:spPr>
        <p:txBody>
          <a:bodyPr>
            <a:normAutofit/>
          </a:bodyPr>
          <a:lstStyle/>
          <a:p>
            <a:r>
              <a:rPr lang="en-US" b="1" dirty="0" smtClean="0"/>
              <a:t>Eliphace Mkumbo</a:t>
            </a:r>
          </a:p>
          <a:p>
            <a:r>
              <a:rPr lang="en-US" b="1" dirty="0" smtClean="0"/>
              <a:t>Principal Technical Advisor-MSH</a:t>
            </a:r>
            <a:endParaRPr lang="en-US" b="1" dirty="0"/>
          </a:p>
        </p:txBody>
      </p:sp>
      <p:pic>
        <p:nvPicPr>
          <p:cNvPr id="1026" name="Picture 2" descr="logo 4a 72 resolu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87350"/>
            <a:ext cx="190500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MSH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87350"/>
            <a:ext cx="251460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454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Meeting </a:t>
            </a:r>
            <a:r>
              <a:rPr lang="en-US" sz="3600" b="1" dirty="0"/>
              <a:t>p</a:t>
            </a:r>
            <a:r>
              <a:rPr lang="en-US" sz="3600" b="1" dirty="0" smtClean="0"/>
              <a:t>remises standards</a:t>
            </a:r>
            <a:endParaRPr lang="en-US" sz="3600" b="1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3609145" cy="2206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828800"/>
            <a:ext cx="3584575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33877"/>
            <a:ext cx="3608387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340" y="4315217"/>
            <a:ext cx="3651250" cy="238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950" y="3141663"/>
            <a:ext cx="10541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5353820"/>
            <a:ext cx="10541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393" y="1371600"/>
            <a:ext cx="1066800" cy="536575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399" y="1292225"/>
            <a:ext cx="8413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301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3600" b="1" dirty="0" smtClean="0"/>
              <a:t>Capacity building for dispensers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67200" cy="5638800"/>
          </a:xfrm>
        </p:spPr>
        <p:txBody>
          <a:bodyPr>
            <a:normAutofit fontScale="85000" lnSpcReduction="20000"/>
          </a:bodyPr>
          <a:lstStyle/>
          <a:p>
            <a:pPr marL="228600" indent="-228600"/>
            <a:r>
              <a:rPr lang="en-US" dirty="0" smtClean="0"/>
              <a:t>Laws</a:t>
            </a:r>
            <a:r>
              <a:rPr lang="en-US" dirty="0"/>
              <a:t>, regulations, and </a:t>
            </a:r>
            <a:r>
              <a:rPr lang="en-US" dirty="0" smtClean="0"/>
              <a:t>code </a:t>
            </a:r>
            <a:r>
              <a:rPr lang="en-US" dirty="0"/>
              <a:t>of ethics</a:t>
            </a:r>
          </a:p>
          <a:p>
            <a:pPr marL="228600" indent="-228600"/>
            <a:r>
              <a:rPr lang="en-US" dirty="0"/>
              <a:t>Good dispensing practices and rational medicines use</a:t>
            </a:r>
          </a:p>
          <a:p>
            <a:pPr marL="228600" indent="-228600"/>
            <a:r>
              <a:rPr lang="en-US" dirty="0"/>
              <a:t>Common medical conditions in the community</a:t>
            </a:r>
          </a:p>
          <a:p>
            <a:pPr marL="228600" indent="-228600"/>
            <a:r>
              <a:rPr lang="en-US" dirty="0"/>
              <a:t>Maternal and child </a:t>
            </a:r>
            <a:r>
              <a:rPr lang="en-US" dirty="0" smtClean="0"/>
              <a:t>health (IMCI); nutrition</a:t>
            </a:r>
            <a:endParaRPr lang="en-US" dirty="0"/>
          </a:p>
          <a:p>
            <a:pPr marL="228600" indent="-228600"/>
            <a:r>
              <a:rPr lang="en-US" dirty="0" smtClean="0"/>
              <a:t>Reproductive health/family planning</a:t>
            </a:r>
          </a:p>
          <a:p>
            <a:pPr marL="228600" indent="-228600"/>
            <a:r>
              <a:rPr lang="en-US" dirty="0" smtClean="0"/>
              <a:t>HIV/AIDS; TB case detection</a:t>
            </a:r>
            <a:endParaRPr lang="en-US" dirty="0"/>
          </a:p>
          <a:p>
            <a:pPr marL="228600" indent="-228600"/>
            <a:r>
              <a:rPr lang="en-US" dirty="0" smtClean="0"/>
              <a:t>Chronic care</a:t>
            </a:r>
          </a:p>
          <a:p>
            <a:pPr marL="228600" indent="-228600"/>
            <a:r>
              <a:rPr lang="en-US" dirty="0" smtClean="0"/>
              <a:t>Reportable </a:t>
            </a:r>
            <a:r>
              <a:rPr lang="en-US" dirty="0"/>
              <a:t>conditions (e.g., </a:t>
            </a:r>
            <a:r>
              <a:rPr lang="en-US" dirty="0" smtClean="0"/>
              <a:t> cholera</a:t>
            </a:r>
            <a:r>
              <a:rPr lang="en-US" dirty="0"/>
              <a:t>)</a:t>
            </a:r>
          </a:p>
          <a:p>
            <a:pPr marL="228600" indent="-228600"/>
            <a:r>
              <a:rPr lang="en-US" dirty="0" smtClean="0"/>
              <a:t>Communication </a:t>
            </a:r>
            <a:r>
              <a:rPr lang="en-US" dirty="0"/>
              <a:t>skills and </a:t>
            </a:r>
            <a:r>
              <a:rPr lang="en-US" dirty="0" smtClean="0"/>
              <a:t>counseling; reporting</a:t>
            </a:r>
            <a:endParaRPr lang="en-US" dirty="0"/>
          </a:p>
          <a:p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85800" y="1371600"/>
            <a:ext cx="4038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7AA9AE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7AA9AE"/>
              </a:buClr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7AA9AE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7AA9AE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7AA9AE"/>
              </a:buClr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icture 2" descr="C:\MKURANGA PICTURES\IMG_23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9624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25081"/>
            <a:ext cx="39624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659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610600" cy="12954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Capacity building for owners and inspectors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600200"/>
            <a:ext cx="4038600" cy="35353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500" b="1" dirty="0" smtClean="0"/>
              <a:t>Owners</a:t>
            </a:r>
          </a:p>
          <a:p>
            <a:r>
              <a:rPr lang="en-US" dirty="0" smtClean="0"/>
              <a:t>Regulations </a:t>
            </a:r>
            <a:r>
              <a:rPr lang="en-US" dirty="0"/>
              <a:t>and standards governing </a:t>
            </a:r>
            <a:r>
              <a:rPr lang="en-US" dirty="0" smtClean="0"/>
              <a:t>ADDOs</a:t>
            </a:r>
            <a:endParaRPr lang="en-US" dirty="0"/>
          </a:p>
          <a:p>
            <a:r>
              <a:rPr lang="en-US" dirty="0"/>
              <a:t>Business skills and entrepreneurship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5933" y="1600200"/>
            <a:ext cx="4038600" cy="2438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b="1" dirty="0" smtClean="0"/>
              <a:t>Inspectors</a:t>
            </a:r>
          </a:p>
          <a:p>
            <a:r>
              <a:rPr lang="en-US" dirty="0" smtClean="0"/>
              <a:t>Training on</a:t>
            </a:r>
            <a:r>
              <a:rPr lang="en-US" dirty="0"/>
              <a:t> </a:t>
            </a:r>
            <a:r>
              <a:rPr lang="en-US" dirty="0" smtClean="0"/>
              <a:t>regulations </a:t>
            </a:r>
            <a:r>
              <a:rPr lang="en-US" dirty="0"/>
              <a:t>and standards</a:t>
            </a:r>
          </a:p>
          <a:p>
            <a:r>
              <a:rPr lang="en-US" dirty="0"/>
              <a:t>Inspection procedures and reporting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600" y="3962400"/>
            <a:ext cx="4842933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0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i="1" dirty="0" smtClean="0"/>
              <a:t>SUCCESS</a:t>
            </a:r>
            <a:r>
              <a:rPr lang="en-US" sz="3600" b="1" dirty="0" smtClean="0"/>
              <a:t>: Country-wide scale up of ADDOs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1447800"/>
            <a:ext cx="8880475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525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5719007"/>
              </p:ext>
            </p:extLst>
          </p:nvPr>
        </p:nvGraphicFramePr>
        <p:xfrm>
          <a:off x="247673" y="228600"/>
          <a:ext cx="8904288" cy="2209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womanwithne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18" y="2794884"/>
            <a:ext cx="16002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747075"/>
            <a:ext cx="1524000" cy="1649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DSCF148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747074"/>
            <a:ext cx="1676400" cy="157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684" y="2744167"/>
            <a:ext cx="1414463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4" descr="NHIF LOG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138" y="2734394"/>
            <a:ext cx="12954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705" y="2794884"/>
            <a:ext cx="1541462" cy="1461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33718" y="4419600"/>
            <a:ext cx="8866449" cy="1815882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28575">
            <a:noFill/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Courier New" pitchFamily="49" charset="0"/>
              <a:buChar char="­"/>
              <a:defRPr sz="20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Recognition of ADDOs as an ideal platform to offer a wide range of public health interventions at the community level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61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i="1" dirty="0" smtClean="0"/>
              <a:t>SUCCESS</a:t>
            </a:r>
            <a:r>
              <a:rPr lang="en-US" sz="3600" b="1" dirty="0" smtClean="0"/>
              <a:t>: Training institutionalization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Seven (7) in-country (zonal level) health training institutions provide courses for ADDO dispensers and owners under supervision of the </a:t>
            </a:r>
            <a:r>
              <a:rPr lang="en-US" dirty="0" smtClean="0"/>
              <a:t>Pharmacy </a:t>
            </a:r>
            <a:r>
              <a:rPr lang="en-US" dirty="0" smtClean="0"/>
              <a:t>Council</a:t>
            </a:r>
          </a:p>
          <a:p>
            <a:r>
              <a:rPr lang="en-US" dirty="0" smtClean="0"/>
              <a:t>Standardized training modalities</a:t>
            </a:r>
          </a:p>
          <a:p>
            <a:r>
              <a:rPr lang="en-US" dirty="0" smtClean="0"/>
              <a:t>Owners/dispensers fully meeting training costs</a:t>
            </a:r>
          </a:p>
          <a:p>
            <a:r>
              <a:rPr lang="en-US" dirty="0" smtClean="0"/>
              <a:t>Has led to more dispensers available to meet demand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i="1" dirty="0" smtClean="0"/>
              <a:t>SUCCESS</a:t>
            </a:r>
            <a:r>
              <a:rPr lang="en-US" sz="3600" b="1" dirty="0" smtClean="0"/>
              <a:t>: ADDO model spread to other African countries 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lvl="0" indent="0" eaLnBrk="0" fontAlgn="base" hangingPunct="0">
              <a:spcAft>
                <a:spcPct val="0"/>
              </a:spcAft>
              <a:buNone/>
              <a:defRPr/>
            </a:pPr>
            <a:r>
              <a:rPr lang="en-US" altLang="en-US" sz="2400" b="1" dirty="0">
                <a:solidFill>
                  <a:prstClr val="black"/>
                </a:solidFill>
              </a:rPr>
              <a:t>Countries </a:t>
            </a:r>
            <a:r>
              <a:rPr lang="en-US" altLang="en-US" sz="2400" b="1" dirty="0" smtClean="0">
                <a:solidFill>
                  <a:prstClr val="black"/>
                </a:solidFill>
              </a:rPr>
              <a:t>that have adapted the ADDO  model</a:t>
            </a:r>
            <a:endParaRPr lang="en-US" altLang="en-US" sz="2400" b="1" dirty="0">
              <a:solidFill>
                <a:prstClr val="black"/>
              </a:solidFill>
            </a:endParaRPr>
          </a:p>
          <a:p>
            <a:pPr lvl="1" eaLnBrk="0" fontAlgn="base" hangingPunct="0"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US" altLang="en-US" dirty="0">
                <a:solidFill>
                  <a:prstClr val="black"/>
                </a:solidFill>
              </a:rPr>
              <a:t>Uganda</a:t>
            </a:r>
          </a:p>
          <a:p>
            <a:pPr lvl="1" eaLnBrk="0" fontAlgn="base" hangingPunct="0"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US" altLang="en-US" dirty="0" smtClean="0">
                <a:solidFill>
                  <a:prstClr val="black"/>
                </a:solidFill>
              </a:rPr>
              <a:t>Liberia</a:t>
            </a:r>
          </a:p>
          <a:p>
            <a:pPr lvl="1" eaLnBrk="0" fontAlgn="base" hangingPunct="0"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US" altLang="en-US" dirty="0" smtClean="0">
                <a:solidFill>
                  <a:prstClr val="black"/>
                </a:solidFill>
              </a:rPr>
              <a:t>Zambia</a:t>
            </a:r>
            <a:endParaRPr lang="en-US" altLang="en-US" dirty="0">
              <a:solidFill>
                <a:prstClr val="black"/>
              </a:solidFill>
            </a:endParaRPr>
          </a:p>
          <a:p>
            <a:pPr marL="0" lvl="0" indent="0" eaLnBrk="0" fontAlgn="base" hangingPunct="0">
              <a:spcAft>
                <a:spcPct val="0"/>
              </a:spcAft>
              <a:buNone/>
              <a:defRPr/>
            </a:pPr>
            <a:r>
              <a:rPr lang="en-US" altLang="en-US" sz="2400" b="1" dirty="0" smtClean="0">
                <a:solidFill>
                  <a:prstClr val="black"/>
                </a:solidFill>
              </a:rPr>
              <a:t>Other interested countries</a:t>
            </a:r>
            <a:endParaRPr lang="en-US" altLang="en-US" dirty="0">
              <a:solidFill>
                <a:prstClr val="black"/>
              </a:solidFill>
            </a:endParaRPr>
          </a:p>
          <a:p>
            <a:pPr lvl="1" eaLnBrk="0" fontAlgn="base" hangingPunct="0"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US" altLang="en-US" dirty="0">
                <a:solidFill>
                  <a:prstClr val="black"/>
                </a:solidFill>
              </a:rPr>
              <a:t>Nigeria</a:t>
            </a:r>
          </a:p>
          <a:p>
            <a:pPr lvl="1" eaLnBrk="0" fontAlgn="base" hangingPunct="0"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US" altLang="en-US" dirty="0">
                <a:solidFill>
                  <a:prstClr val="black"/>
                </a:solidFill>
              </a:rPr>
              <a:t>DRC </a:t>
            </a:r>
            <a:r>
              <a:rPr lang="en-US" altLang="en-US" dirty="0" smtClean="0">
                <a:solidFill>
                  <a:prstClr val="black"/>
                </a:solidFill>
              </a:rPr>
              <a:t>Congo</a:t>
            </a:r>
            <a:endParaRPr lang="en-US" altLang="en-US" dirty="0">
              <a:solidFill>
                <a:prstClr val="black"/>
              </a:solidFill>
            </a:endParaRPr>
          </a:p>
          <a:p>
            <a:pPr lvl="1" eaLnBrk="0" fontAlgn="base" hangingPunct="0"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US" altLang="en-US" dirty="0" smtClean="0">
                <a:solidFill>
                  <a:prstClr val="black"/>
                </a:solidFill>
              </a:rPr>
              <a:t>South Sudan</a:t>
            </a:r>
            <a:endParaRPr lang="en-US" altLang="en-US" dirty="0">
              <a:solidFill>
                <a:prstClr val="black"/>
              </a:solidFill>
            </a:endParaRPr>
          </a:p>
          <a:p>
            <a:pPr lvl="1" eaLnBrk="0" fontAlgn="base" hangingPunct="0">
              <a:spcAft>
                <a:spcPct val="0"/>
              </a:spcAft>
              <a:buFont typeface="Wingdings" pitchFamily="2" charset="2"/>
              <a:buChar char="§"/>
              <a:defRPr/>
            </a:pPr>
            <a:r>
              <a:rPr lang="en-US" altLang="en-US" dirty="0" smtClean="0">
                <a:solidFill>
                  <a:prstClr val="black"/>
                </a:solidFill>
              </a:rPr>
              <a:t>Burundi</a:t>
            </a:r>
          </a:p>
          <a:p>
            <a:pPr lvl="1" eaLnBrk="0" fontAlgn="base" hangingPunct="0">
              <a:spcAft>
                <a:spcPct val="0"/>
              </a:spcAft>
              <a:buFont typeface="Wingdings" pitchFamily="2" charset="2"/>
              <a:buChar char="§"/>
              <a:defRPr/>
            </a:pPr>
            <a:endParaRPr lang="en-US" altLang="en-US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17260"/>
            <a:ext cx="4191000" cy="4478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299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C</a:t>
            </a:r>
            <a:r>
              <a:rPr lang="en-US" sz="3600" b="1" dirty="0" smtClean="0"/>
              <a:t>hallenges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lvl="0" eaLnBrk="0" fontAlgn="base" hangingPunct="0">
              <a:spcAft>
                <a:spcPct val="0"/>
              </a:spcAft>
              <a:buClr>
                <a:prstClr val="black"/>
              </a:buClr>
              <a:buFontTx/>
              <a:buChar char="•"/>
              <a:defRPr/>
            </a:pPr>
            <a:r>
              <a:rPr lang="en-GB" altLang="en-US" sz="2800" dirty="0" smtClean="0">
                <a:solidFill>
                  <a:prstClr val="black"/>
                </a:solidFill>
              </a:rPr>
              <a:t>Devoting time </a:t>
            </a:r>
            <a:r>
              <a:rPr lang="en-GB" altLang="en-US" sz="2800" dirty="0">
                <a:solidFill>
                  <a:prstClr val="black"/>
                </a:solidFill>
              </a:rPr>
              <a:t>and </a:t>
            </a:r>
            <a:r>
              <a:rPr lang="en-GB" altLang="en-US" sz="2800" dirty="0" smtClean="0">
                <a:solidFill>
                  <a:prstClr val="black"/>
                </a:solidFill>
              </a:rPr>
              <a:t>resources </a:t>
            </a:r>
            <a:r>
              <a:rPr lang="en-GB" altLang="en-US" dirty="0">
                <a:solidFill>
                  <a:prstClr val="black"/>
                </a:solidFill>
              </a:rPr>
              <a:t>to scale up </a:t>
            </a:r>
            <a:r>
              <a:rPr lang="en-GB" altLang="en-US" dirty="0" smtClean="0">
                <a:solidFill>
                  <a:prstClr val="black"/>
                </a:solidFill>
              </a:rPr>
              <a:t>nationwide</a:t>
            </a:r>
            <a:endParaRPr lang="en-GB" altLang="en-US" sz="2800" dirty="0">
              <a:solidFill>
                <a:prstClr val="black"/>
              </a:solidFill>
            </a:endParaRPr>
          </a:p>
          <a:p>
            <a:pPr lvl="0" eaLnBrk="0" fontAlgn="base" hangingPunct="0">
              <a:spcAft>
                <a:spcPct val="0"/>
              </a:spcAft>
              <a:buClr>
                <a:prstClr val="black"/>
              </a:buClr>
              <a:buFontTx/>
              <a:buChar char="•"/>
              <a:defRPr/>
            </a:pPr>
            <a:r>
              <a:rPr lang="en-GB" altLang="en-US" sz="2800" dirty="0">
                <a:solidFill>
                  <a:prstClr val="black"/>
                </a:solidFill>
              </a:rPr>
              <a:t>Maintaining regular </a:t>
            </a:r>
            <a:r>
              <a:rPr lang="en-GB" altLang="en-US" sz="2800" dirty="0" smtClean="0">
                <a:solidFill>
                  <a:prstClr val="black"/>
                </a:solidFill>
              </a:rPr>
              <a:t>inspection and supervision </a:t>
            </a:r>
            <a:r>
              <a:rPr lang="en-GB" altLang="en-US" sz="2800" dirty="0">
                <a:solidFill>
                  <a:prstClr val="black"/>
                </a:solidFill>
              </a:rPr>
              <a:t>activities </a:t>
            </a:r>
          </a:p>
          <a:p>
            <a:pPr eaLnBrk="0" fontAlgn="base" hangingPunct="0">
              <a:spcAft>
                <a:spcPct val="0"/>
              </a:spcAft>
              <a:buClr>
                <a:prstClr val="black"/>
              </a:buClr>
              <a:buFontTx/>
              <a:buChar char="•"/>
              <a:defRPr/>
            </a:pPr>
            <a:r>
              <a:rPr lang="en-GB" altLang="en-US" dirty="0" smtClean="0">
                <a:solidFill>
                  <a:prstClr val="black"/>
                </a:solidFill>
              </a:rPr>
              <a:t>Ensuring </a:t>
            </a:r>
            <a:r>
              <a:rPr lang="en-GB" altLang="en-US" dirty="0">
                <a:solidFill>
                  <a:prstClr val="black"/>
                </a:solidFill>
              </a:rPr>
              <a:t>compliance </a:t>
            </a:r>
            <a:r>
              <a:rPr lang="en-GB" altLang="en-US" dirty="0" smtClean="0">
                <a:solidFill>
                  <a:prstClr val="black"/>
                </a:solidFill>
              </a:rPr>
              <a:t>with accreditation standards</a:t>
            </a:r>
            <a:endParaRPr lang="en-US" altLang="en-US" dirty="0">
              <a:solidFill>
                <a:prstClr val="black"/>
              </a:solidFill>
            </a:endParaRPr>
          </a:p>
          <a:p>
            <a:pPr lvl="0" eaLnBrk="0" fontAlgn="base" hangingPunct="0">
              <a:spcAft>
                <a:spcPct val="0"/>
              </a:spcAft>
              <a:buClr>
                <a:prstClr val="black"/>
              </a:buClr>
              <a:buFontTx/>
              <a:buChar char="•"/>
              <a:defRPr/>
            </a:pPr>
            <a:r>
              <a:rPr lang="en-GB" altLang="en-US" sz="2800" dirty="0" smtClean="0">
                <a:solidFill>
                  <a:prstClr val="black"/>
                </a:solidFill>
              </a:rPr>
              <a:t>Maintaining reliable </a:t>
            </a:r>
            <a:r>
              <a:rPr lang="en-GB" altLang="en-US" sz="2800" dirty="0">
                <a:solidFill>
                  <a:prstClr val="black"/>
                </a:solidFill>
              </a:rPr>
              <a:t>record keeping for monitoring and </a:t>
            </a:r>
            <a:r>
              <a:rPr lang="en-GB" altLang="en-US" sz="2800" dirty="0" smtClean="0">
                <a:solidFill>
                  <a:prstClr val="black"/>
                </a:solidFill>
              </a:rPr>
              <a:t>evaluation</a:t>
            </a:r>
            <a:endParaRPr lang="en-GB" altLang="en-US" sz="2800" dirty="0">
              <a:solidFill>
                <a:prstClr val="black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846" y="1600200"/>
            <a:ext cx="3017308" cy="4525963"/>
          </a:xfrm>
        </p:spPr>
      </p:pic>
    </p:spTree>
    <p:extLst>
      <p:ext uri="{BB962C8B-B14F-4D97-AF65-F5344CB8AC3E}">
        <p14:creationId xmlns:p14="http://schemas.microsoft.com/office/powerpoint/2010/main" val="285909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US" sz="3600" b="1" dirty="0">
                <a:solidFill>
                  <a:prstClr val="black"/>
                </a:solidFill>
                <a:ea typeface="+mn-ea"/>
                <a:cs typeface="+mn-cs"/>
              </a:rPr>
              <a:t>Ensuring ADDO </a:t>
            </a:r>
            <a:r>
              <a:rPr lang="en-US" sz="3600" b="1" dirty="0" smtClean="0">
                <a:solidFill>
                  <a:prstClr val="black"/>
                </a:solidFill>
                <a:ea typeface="+mn-ea"/>
                <a:cs typeface="+mn-cs"/>
              </a:rPr>
              <a:t>program maintenance and sustainability</a:t>
            </a:r>
            <a:endParaRPr lang="en-US" sz="3600" b="1" dirty="0">
              <a:solidFill>
                <a:prstClr val="black"/>
              </a:solidFill>
              <a:ea typeface="+mn-ea"/>
              <a:cs typeface="+mn-cs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0585531"/>
              </p:ext>
            </p:extLst>
          </p:nvPr>
        </p:nvGraphicFramePr>
        <p:xfrm>
          <a:off x="457200" y="1447800"/>
          <a:ext cx="82296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1657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F1F11E9-C780-4C57-87E3-19650EFF68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graphicEl>
                                              <a:dgm id="{1F1F11E9-C780-4C57-87E3-19650EFF68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3A3A3F2-3756-4B56-9132-4863F29C88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graphicEl>
                                              <a:dgm id="{63A3A3F2-3756-4B56-9132-4863F29C88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810A668-26C2-4FB6-97CE-8464D06D8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graphicEl>
                                              <a:dgm id="{3810A668-26C2-4FB6-97CE-8464D06D82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F98811A-1C49-476F-8CC7-9FB5F8C3C5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>
                                            <p:graphicEl>
                                              <a:dgm id="{EF98811A-1C49-476F-8CC7-9FB5F8C3C5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23AE07C-5DC3-4918-8CE7-11D30BB858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>
                                            <p:graphicEl>
                                              <a:dgm id="{F23AE07C-5DC3-4918-8CE7-11D30BB858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62B5EBE-2977-4B88-B77B-5235C3E0A9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>
                                            <p:graphicEl>
                                              <a:dgm id="{362B5EBE-2977-4B88-B77B-5235C3E0A9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71458D9-8E8A-4CB2-A427-2D61E3B4B5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>
                                            <p:graphicEl>
                                              <a:dgm id="{D71458D9-8E8A-4CB2-A427-2D61E3B4B5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6194DCC-EE25-4C8B-AA20-2F852F8EAA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">
                                            <p:graphicEl>
                                              <a:dgm id="{96194DCC-EE25-4C8B-AA20-2F852F8EAA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BDFFEE-A73D-46E3-BB3A-E926479E6E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">
                                            <p:graphicEl>
                                              <a:dgm id="{E8BDFFEE-A73D-46E3-BB3A-E926479E6E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79506BF-8F3E-43AD-90B6-6A93E43455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">
                                            <p:graphicEl>
                                              <a:dgm id="{179506BF-8F3E-43AD-90B6-6A93E43455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EC20B9C-43EB-4132-8D1D-5F5A9FC0F2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">
                                            <p:graphicEl>
                                              <a:dgm id="{8EC20B9C-43EB-4132-8D1D-5F5A9FC0F2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924F6CE-25FC-4A2F-A214-BF730EACD4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4">
                                            <p:graphicEl>
                                              <a:dgm id="{6924F6CE-25FC-4A2F-A214-BF730EACD4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03C1B25-B792-40D8-A40B-E5F521E5D2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4">
                                            <p:graphicEl>
                                              <a:dgm id="{403C1B25-B792-40D8-A40B-E5F521E5D2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788"/>
            <a:ext cx="8229600" cy="662011"/>
          </a:xfrm>
        </p:spPr>
        <p:txBody>
          <a:bodyPr>
            <a:normAutofit/>
          </a:bodyPr>
          <a:lstStyle/>
          <a:p>
            <a:r>
              <a:rPr lang="en-US" sz="3600" b="1" i="1" dirty="0" smtClean="0"/>
              <a:t>Thank You for Your Attention</a:t>
            </a:r>
            <a:endParaRPr lang="en-US" sz="3600" b="1" i="1" dirty="0"/>
          </a:p>
        </p:txBody>
      </p:sp>
      <p:pic>
        <p:nvPicPr>
          <p:cNvPr id="4" name="Picture 2" descr="ADDo Sho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4490984" y="3809140"/>
            <a:ext cx="162032" cy="108082"/>
          </a:xfrm>
          <a:prstGeom prst="rect">
            <a:avLst/>
          </a:prstGeom>
          <a:noFill/>
          <a:ln w="9525" cmpd="tri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57400"/>
            <a:ext cx="8229599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logo 4a 72 resolut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949" y="176189"/>
            <a:ext cx="1219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MSH_rg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3443"/>
            <a:ext cx="251460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736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Background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 fontScale="92500" lnSpcReduction="20000"/>
          </a:bodyPr>
          <a:lstStyle/>
          <a:p>
            <a:pPr marL="53975" lvl="1" indent="0">
              <a:buNone/>
            </a:pPr>
            <a:r>
              <a:rPr lang="en-US" sz="2600" b="1" dirty="0" smtClean="0"/>
              <a:t>Results of the MOH/ MSH 2001 </a:t>
            </a:r>
            <a:r>
              <a:rPr lang="en-US" sz="2600" b="1" dirty="0"/>
              <a:t>assessment in </a:t>
            </a:r>
            <a:r>
              <a:rPr lang="en-US" sz="2600" b="1" dirty="0"/>
              <a:t>P</a:t>
            </a:r>
            <a:r>
              <a:rPr lang="en-US" sz="2600" b="1" dirty="0" smtClean="0"/>
              <a:t>art </a:t>
            </a:r>
            <a:r>
              <a:rPr lang="en-US" sz="2600" b="1" dirty="0" smtClean="0"/>
              <a:t>II medicine shops</a:t>
            </a:r>
            <a:r>
              <a:rPr lang="en-US" sz="2400" b="1" dirty="0" smtClean="0"/>
              <a:t>:</a:t>
            </a:r>
          </a:p>
          <a:p>
            <a:pPr marL="514350" lvl="1">
              <a:buFont typeface="Wingdings" panose="05000000000000000000" pitchFamily="2" charset="2"/>
              <a:buChar char="q"/>
            </a:pPr>
            <a:r>
              <a:rPr lang="en-US" sz="2600" i="1" dirty="0" smtClean="0"/>
              <a:t>Untrained staff</a:t>
            </a:r>
          </a:p>
          <a:p>
            <a:pPr marL="514350" lvl="1">
              <a:buFont typeface="Wingdings" panose="05000000000000000000" pitchFamily="2" charset="2"/>
              <a:buChar char="q"/>
            </a:pPr>
            <a:r>
              <a:rPr lang="en-US" sz="2600" i="1" dirty="0"/>
              <a:t>Poor medicine quality</a:t>
            </a:r>
          </a:p>
          <a:p>
            <a:pPr marL="514350" lvl="1">
              <a:buFont typeface="Wingdings" panose="05000000000000000000" pitchFamily="2" charset="2"/>
              <a:buChar char="q"/>
            </a:pPr>
            <a:r>
              <a:rPr lang="en-US" sz="2600" i="1" dirty="0" smtClean="0"/>
              <a:t>Inadequate supervision</a:t>
            </a:r>
          </a:p>
          <a:p>
            <a:pPr marL="514350" lvl="1">
              <a:buFont typeface="Wingdings" panose="05000000000000000000" pitchFamily="2" charset="2"/>
              <a:buChar char="q"/>
            </a:pPr>
            <a:r>
              <a:rPr lang="en-US" sz="2600" i="1" dirty="0" smtClean="0"/>
              <a:t>Illegal dispensing of medicines</a:t>
            </a:r>
          </a:p>
          <a:p>
            <a:pPr marL="514350" lvl="1">
              <a:buFont typeface="Wingdings" panose="05000000000000000000" pitchFamily="2" charset="2"/>
              <a:buChar char="q"/>
            </a:pPr>
            <a:r>
              <a:rPr lang="en-US" sz="2600" i="1" dirty="0" smtClean="0"/>
              <a:t>Improper storage of medicines</a:t>
            </a:r>
          </a:p>
          <a:p>
            <a:pPr marL="457200" lvl="1" indent="0">
              <a:buNone/>
            </a:pPr>
            <a:endParaRPr lang="en-US" sz="2400" dirty="0"/>
          </a:p>
          <a:p>
            <a:pPr marL="457200" lvl="1" indent="0">
              <a:buNone/>
            </a:pPr>
            <a:endParaRPr lang="en-US" sz="3200" b="1" i="1" dirty="0" smtClean="0"/>
          </a:p>
          <a:p>
            <a:pPr marL="0" lvl="1" indent="0">
              <a:buNone/>
            </a:pPr>
            <a:r>
              <a:rPr lang="en-US" sz="3000" b="1" i="1" dirty="0" smtClean="0"/>
              <a:t>As a result: </a:t>
            </a:r>
            <a:r>
              <a:rPr lang="en-US" sz="2400" dirty="0" smtClean="0"/>
              <a:t>Collaboration between MSH and the Ministry </a:t>
            </a:r>
            <a:r>
              <a:rPr lang="en-US" sz="2400" dirty="0"/>
              <a:t>of Health and Social Welfare through </a:t>
            </a:r>
            <a:r>
              <a:rPr lang="en-US" sz="2400" dirty="0" smtClean="0"/>
              <a:t>the then Pharmacy Board with </a:t>
            </a:r>
            <a:r>
              <a:rPr lang="en-US" sz="2400" dirty="0"/>
              <a:t>support from the Bill &amp; Melinda Gates </a:t>
            </a:r>
            <a:r>
              <a:rPr lang="en-US" sz="2400" dirty="0" smtClean="0"/>
              <a:t>Foundation to develop the </a:t>
            </a:r>
            <a:r>
              <a:rPr lang="en-US" sz="2400" dirty="0"/>
              <a:t>ADDO </a:t>
            </a:r>
            <a:r>
              <a:rPr lang="en-US" sz="2400" dirty="0" smtClean="0"/>
              <a:t>program to address these challenges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16285" y="1600200"/>
            <a:ext cx="3657600" cy="270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98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4478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Opportunity for improved access</a:t>
            </a:r>
            <a:endParaRPr lang="en-US" sz="36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724400"/>
          </a:xfrm>
        </p:spPr>
        <p:txBody>
          <a:bodyPr>
            <a:normAutofit fontScale="92500"/>
          </a:bodyPr>
          <a:lstStyle/>
          <a:p>
            <a:pPr lvl="0"/>
            <a:r>
              <a:rPr lang="en-US" altLang="en-US" sz="2200" dirty="0" smtClean="0">
                <a:solidFill>
                  <a:prstClr val="black"/>
                </a:solidFill>
              </a:rPr>
              <a:t>Drug shops are source of about half of </a:t>
            </a:r>
            <a:r>
              <a:rPr lang="en-US" altLang="en-US" sz="2200" dirty="0">
                <a:solidFill>
                  <a:prstClr val="black"/>
                </a:solidFill>
              </a:rPr>
              <a:t>medicine purchases</a:t>
            </a:r>
          </a:p>
          <a:p>
            <a:pPr lvl="0"/>
            <a:r>
              <a:rPr lang="en-US" altLang="en-US" sz="2200" dirty="0">
                <a:solidFill>
                  <a:prstClr val="black"/>
                </a:solidFill>
              </a:rPr>
              <a:t>Over 9,000 drug shops compared to nearly </a:t>
            </a:r>
            <a:r>
              <a:rPr lang="en-US" altLang="en-US" sz="2200" dirty="0" smtClean="0">
                <a:solidFill>
                  <a:prstClr val="black"/>
                </a:solidFill>
              </a:rPr>
              <a:t>1</a:t>
            </a:r>
            <a:r>
              <a:rPr lang="en-US" altLang="en-US" sz="2200" dirty="0" smtClean="0"/>
              <a:t>,</a:t>
            </a:r>
            <a:r>
              <a:rPr lang="en-US" altLang="en-US" sz="2200" dirty="0" smtClean="0">
                <a:solidFill>
                  <a:prstClr val="black"/>
                </a:solidFill>
              </a:rPr>
              <a:t>100 </a:t>
            </a:r>
            <a:r>
              <a:rPr lang="en-US" altLang="en-US" sz="2200" dirty="0">
                <a:solidFill>
                  <a:prstClr val="black"/>
                </a:solidFill>
              </a:rPr>
              <a:t>registered pharmacies in </a:t>
            </a:r>
            <a:r>
              <a:rPr lang="en-US" altLang="en-US" sz="2200" dirty="0" smtClean="0">
                <a:solidFill>
                  <a:prstClr val="black"/>
                </a:solidFill>
              </a:rPr>
              <a:t>Tanzania </a:t>
            </a:r>
            <a:r>
              <a:rPr lang="en-US" altLang="en-US" sz="2200" b="1" dirty="0" smtClean="0">
                <a:solidFill>
                  <a:prstClr val="black"/>
                </a:solidFill>
              </a:rPr>
              <a:t>(2015)</a:t>
            </a:r>
            <a:endParaRPr lang="en-US" altLang="en-US" sz="2200" b="1" dirty="0">
              <a:solidFill>
                <a:prstClr val="black"/>
              </a:solidFill>
            </a:endParaRPr>
          </a:p>
          <a:p>
            <a:pPr lvl="0"/>
            <a:r>
              <a:rPr lang="en-US" altLang="en-US" sz="2200" dirty="0">
                <a:solidFill>
                  <a:prstClr val="black"/>
                </a:solidFill>
              </a:rPr>
              <a:t>Close proximity—95% of population within 5 km of a drug shop </a:t>
            </a:r>
          </a:p>
          <a:p>
            <a:pPr lvl="0"/>
            <a:r>
              <a:rPr lang="en-US" altLang="en-US" sz="2200" dirty="0">
                <a:solidFill>
                  <a:prstClr val="black"/>
                </a:solidFill>
              </a:rPr>
              <a:t>Perception of being more personal; flexible payment </a:t>
            </a:r>
            <a:r>
              <a:rPr lang="en-US" altLang="en-US" sz="2200" dirty="0" smtClean="0">
                <a:solidFill>
                  <a:prstClr val="black"/>
                </a:solidFill>
              </a:rPr>
              <a:t>methods</a:t>
            </a:r>
          </a:p>
          <a:p>
            <a:pPr lvl="0"/>
            <a:r>
              <a:rPr lang="en-US" altLang="en-US" sz="2200" dirty="0" smtClean="0">
                <a:solidFill>
                  <a:prstClr val="black"/>
                </a:solidFill>
              </a:rPr>
              <a:t>Public </a:t>
            </a:r>
            <a:r>
              <a:rPr lang="en-US" altLang="en-US" sz="2200" dirty="0">
                <a:solidFill>
                  <a:prstClr val="black"/>
                </a:solidFill>
              </a:rPr>
              <a:t>health facilities often farther away; essential medicines often out-of-stock</a:t>
            </a:r>
          </a:p>
          <a:p>
            <a:endParaRPr lang="en-US" dirty="0"/>
          </a:p>
        </p:txBody>
      </p:sp>
      <p:pic>
        <p:nvPicPr>
          <p:cNvPr id="5" name="Content Placeholder 4" descr="Chicago DLDB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5" b="11520"/>
          <a:stretch/>
        </p:blipFill>
        <p:spPr bwMode="auto">
          <a:xfrm>
            <a:off x="457200" y="1905000"/>
            <a:ext cx="4038600" cy="3113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925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275035"/>
            <a:ext cx="8229600" cy="867965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b="1" dirty="0" smtClean="0"/>
              <a:t>Start-up phase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990600"/>
            <a:ext cx="8229600" cy="5638800"/>
          </a:xfrm>
        </p:spPr>
        <p:txBody>
          <a:bodyPr rtlCol="0">
            <a:normAutofit fontScale="92500" lnSpcReduction="20000"/>
          </a:bodyPr>
          <a:lstStyle/>
          <a:p>
            <a:pPr marL="228600" indent="-228600" eaLnBrk="1" fontAlgn="auto" hangingPunct="1">
              <a:spcAft>
                <a:spcPts val="600"/>
              </a:spcAft>
              <a:defRPr/>
            </a:pPr>
            <a:r>
              <a:rPr lang="en-US" sz="3000" dirty="0" smtClean="0"/>
              <a:t>Transformation of existing </a:t>
            </a:r>
            <a:r>
              <a:rPr lang="en-US" sz="3000" dirty="0"/>
              <a:t> </a:t>
            </a:r>
            <a:r>
              <a:rPr lang="en-US" sz="3000" dirty="0" smtClean="0"/>
              <a:t>Part II medicine shops </a:t>
            </a:r>
            <a:r>
              <a:rPr lang="en-US" sz="3000" dirty="0"/>
              <a:t>(</a:t>
            </a:r>
            <a:r>
              <a:rPr lang="en-US" sz="3000" i="1" dirty="0"/>
              <a:t>duka la dawa </a:t>
            </a:r>
            <a:r>
              <a:rPr lang="en-US" sz="3000" i="1" dirty="0" smtClean="0"/>
              <a:t>baridi</a:t>
            </a:r>
            <a:r>
              <a:rPr lang="en-US" sz="3000" dirty="0" smtClean="0"/>
              <a:t>) </a:t>
            </a:r>
            <a:r>
              <a:rPr lang="en-US" sz="3000" dirty="0"/>
              <a:t>into </a:t>
            </a:r>
            <a:r>
              <a:rPr lang="en-US" sz="3000" dirty="0" smtClean="0"/>
              <a:t>government-accredited </a:t>
            </a:r>
            <a:r>
              <a:rPr lang="en-US" sz="3000" dirty="0"/>
              <a:t>ADDOs </a:t>
            </a:r>
            <a:r>
              <a:rPr lang="en-US" sz="3000" dirty="0" smtClean="0"/>
              <a:t>through: </a:t>
            </a:r>
          </a:p>
          <a:p>
            <a:pPr marL="628650" lvl="1" indent="-228600">
              <a:spcAft>
                <a:spcPts val="600"/>
              </a:spcAft>
              <a:defRPr/>
            </a:pPr>
            <a:r>
              <a:rPr lang="en-US" dirty="0" smtClean="0"/>
              <a:t>Standard setting</a:t>
            </a:r>
          </a:p>
          <a:p>
            <a:pPr marL="628650" lvl="1" indent="-228600">
              <a:spcAft>
                <a:spcPts val="600"/>
              </a:spcAft>
              <a:defRPr/>
            </a:pPr>
            <a:r>
              <a:rPr lang="en-US" dirty="0" smtClean="0"/>
              <a:t>Training in business/dispensing</a:t>
            </a:r>
          </a:p>
          <a:p>
            <a:pPr marL="628650" lvl="1" indent="-228600">
              <a:spcAft>
                <a:spcPts val="600"/>
              </a:spcAft>
              <a:defRPr/>
            </a:pPr>
            <a:r>
              <a:rPr lang="en-US" dirty="0" smtClean="0"/>
              <a:t>Supportive supervision</a:t>
            </a:r>
          </a:p>
          <a:p>
            <a:pPr marL="628650" lvl="1" indent="-228600">
              <a:spcAft>
                <a:spcPts val="600"/>
              </a:spcAft>
              <a:defRPr/>
            </a:pPr>
            <a:r>
              <a:rPr lang="en-US" dirty="0" smtClean="0"/>
              <a:t>Business incentives</a:t>
            </a: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pPr marL="628650" lvl="1" indent="-228600">
              <a:spcAft>
                <a:spcPts val="600"/>
              </a:spcAft>
              <a:defRPr/>
            </a:pPr>
            <a:r>
              <a:rPr lang="en-US" dirty="0" smtClean="0"/>
              <a:t>Regulatory enforcement</a:t>
            </a:r>
          </a:p>
          <a:p>
            <a:pPr marL="228600" lvl="0" indent="-228600">
              <a:spcAft>
                <a:spcPts val="600"/>
              </a:spcAft>
              <a:defRPr/>
            </a:pPr>
            <a:r>
              <a:rPr lang="en-US" dirty="0" smtClean="0">
                <a:solidFill>
                  <a:prstClr val="black"/>
                </a:solidFill>
              </a:rPr>
              <a:t>Piloting in one region (Ruvuma) </a:t>
            </a:r>
            <a:r>
              <a:rPr lang="en-US" dirty="0">
                <a:solidFill>
                  <a:prstClr val="black"/>
                </a:solidFill>
              </a:rPr>
              <a:t>in 2003–2004</a:t>
            </a:r>
          </a:p>
          <a:p>
            <a:pPr marL="228600" lvl="0" indent="-228600">
              <a:spcAft>
                <a:spcPts val="60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S</a:t>
            </a:r>
            <a:r>
              <a:rPr lang="en-US" dirty="0" smtClean="0">
                <a:solidFill>
                  <a:prstClr val="black"/>
                </a:solidFill>
              </a:rPr>
              <a:t>uccessful </a:t>
            </a:r>
            <a:r>
              <a:rPr lang="en-US" dirty="0">
                <a:solidFill>
                  <a:prstClr val="black"/>
                </a:solidFill>
              </a:rPr>
              <a:t>pilot proved that </a:t>
            </a:r>
            <a:r>
              <a:rPr lang="en-US" dirty="0" smtClean="0">
                <a:solidFill>
                  <a:prstClr val="black"/>
                </a:solidFill>
              </a:rPr>
              <a:t>regulatory </a:t>
            </a:r>
            <a:r>
              <a:rPr lang="en-US" dirty="0">
                <a:solidFill>
                  <a:prstClr val="black"/>
                </a:solidFill>
              </a:rPr>
              <a:t>and accreditation interventions can improve </a:t>
            </a:r>
            <a:r>
              <a:rPr lang="en-US" dirty="0" smtClean="0">
                <a:solidFill>
                  <a:prstClr val="black"/>
                </a:solidFill>
              </a:rPr>
              <a:t>access to </a:t>
            </a:r>
            <a:r>
              <a:rPr lang="en-US" dirty="0" smtClean="0">
                <a:solidFill>
                  <a:prstClr val="black"/>
                </a:solidFill>
              </a:rPr>
              <a:t>quality medicines and services</a:t>
            </a:r>
            <a:endParaRPr lang="en-US" sz="3000" dirty="0" smtClean="0"/>
          </a:p>
        </p:txBody>
      </p:sp>
      <p:pic>
        <p:nvPicPr>
          <p:cNvPr id="4" name="Picture 3" descr="ADDO-Chicago DLD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3743" y="1981200"/>
            <a:ext cx="3581400" cy="2514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163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ADDO program </a:t>
            </a:r>
            <a:r>
              <a:rPr lang="en-US" sz="3600" b="1" dirty="0"/>
              <a:t>f</a:t>
            </a:r>
            <a:r>
              <a:rPr lang="en-US" sz="3600" b="1" dirty="0" smtClean="0"/>
              <a:t>rom concept to </a:t>
            </a:r>
            <a:r>
              <a:rPr lang="en-US" sz="3600" b="1" dirty="0" smtClean="0"/>
              <a:t>scale-up</a:t>
            </a:r>
            <a:endParaRPr lang="en-US" sz="3600" b="1" dirty="0"/>
          </a:p>
        </p:txBody>
      </p:sp>
      <p:pic>
        <p:nvPicPr>
          <p:cNvPr id="4" name="Picture 3" descr="http://swaniti.in/wp-content/uploads/2012/06/FI-The-Journey-Begin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2000"/>
            <a:ext cx="91440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1058651"/>
              </p:ext>
            </p:extLst>
          </p:nvPr>
        </p:nvGraphicFramePr>
        <p:xfrm>
          <a:off x="114300" y="1066800"/>
          <a:ext cx="8915400" cy="259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3203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ADDO </a:t>
            </a:r>
            <a:r>
              <a:rPr lang="en-US" sz="3600" b="1" dirty="0"/>
              <a:t>conceptual framework</a:t>
            </a:r>
            <a:endParaRPr lang="en-US" sz="3600" dirty="0"/>
          </a:p>
        </p:txBody>
      </p:sp>
      <p:pic>
        <p:nvPicPr>
          <p:cNvPr id="4" name="Picture 1" descr="ADDO Concept Framework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636" t="14589" r="3546" b="8353"/>
          <a:stretch>
            <a:fillRect/>
          </a:stretch>
        </p:blipFill>
        <p:spPr bwMode="auto">
          <a:xfrm>
            <a:off x="304800" y="997030"/>
            <a:ext cx="8686799" cy="563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9534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Systems-strengthening  strategy (1)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458200" cy="5257800"/>
          </a:xfrm>
        </p:spPr>
        <p:txBody>
          <a:bodyPr>
            <a:normAutofit lnSpcReduction="10000"/>
          </a:bodyPr>
          <a:lstStyle/>
          <a:p>
            <a:pPr lvl="0" fontAlgn="base">
              <a:spcAft>
                <a:spcPts val="600"/>
              </a:spcAft>
              <a:buFontTx/>
              <a:buChar char="•"/>
            </a:pPr>
            <a:r>
              <a:rPr lang="en-US" altLang="en-US" sz="2800" dirty="0">
                <a:solidFill>
                  <a:prstClr val="black"/>
                </a:solidFill>
              </a:rPr>
              <a:t>Bring drug sellers into </a:t>
            </a:r>
            <a:r>
              <a:rPr lang="en-US" altLang="en-US" sz="2800" dirty="0" smtClean="0">
                <a:solidFill>
                  <a:prstClr val="black"/>
                </a:solidFill>
              </a:rPr>
              <a:t>health </a:t>
            </a:r>
            <a:r>
              <a:rPr lang="en-US" altLang="en-US" sz="2800" dirty="0">
                <a:solidFill>
                  <a:prstClr val="black"/>
                </a:solidFill>
              </a:rPr>
              <a:t>care </a:t>
            </a:r>
            <a:r>
              <a:rPr lang="en-US" altLang="en-US" sz="2800" dirty="0" smtClean="0">
                <a:solidFill>
                  <a:prstClr val="black"/>
                </a:solidFill>
              </a:rPr>
              <a:t>system through </a:t>
            </a:r>
            <a:r>
              <a:rPr lang="en-US" altLang="en-US" sz="2800" dirty="0">
                <a:solidFill>
                  <a:prstClr val="black"/>
                </a:solidFill>
              </a:rPr>
              <a:t>accreditation and regulation</a:t>
            </a:r>
          </a:p>
          <a:p>
            <a:pPr lvl="0" fontAlgn="base">
              <a:spcAft>
                <a:spcPct val="0"/>
              </a:spcAft>
              <a:buFontTx/>
              <a:buChar char="•"/>
            </a:pPr>
            <a:r>
              <a:rPr lang="en-US" altLang="en-US" sz="2800" dirty="0">
                <a:solidFill>
                  <a:prstClr val="black"/>
                </a:solidFill>
              </a:rPr>
              <a:t>Gain broad-based support from all stakeholders</a:t>
            </a:r>
          </a:p>
          <a:p>
            <a:pPr lvl="1" fontAlgn="base">
              <a:spcAft>
                <a:spcPct val="0"/>
              </a:spcAft>
              <a:buFont typeface="Wingdings" pitchFamily="2" charset="2"/>
              <a:buChar char="§"/>
            </a:pPr>
            <a:r>
              <a:rPr lang="en-US" altLang="en-US" sz="2400" dirty="0">
                <a:solidFill>
                  <a:prstClr val="black"/>
                </a:solidFill>
              </a:rPr>
              <a:t>National and local authorities, professional and commercial associations</a:t>
            </a:r>
          </a:p>
          <a:p>
            <a:pPr lvl="1" fontAlgn="base">
              <a:spcAft>
                <a:spcPts val="600"/>
              </a:spcAft>
              <a:buFont typeface="Wingdings" pitchFamily="2" charset="2"/>
              <a:buChar char="§"/>
            </a:pPr>
            <a:r>
              <a:rPr lang="en-US" altLang="en-US" sz="2400" dirty="0">
                <a:solidFill>
                  <a:prstClr val="black"/>
                </a:solidFill>
              </a:rPr>
              <a:t>Participatory approach to design and implementation</a:t>
            </a:r>
          </a:p>
          <a:p>
            <a:pPr lvl="0" fontAlgn="base">
              <a:spcAft>
                <a:spcPct val="0"/>
              </a:spcAft>
              <a:buFontTx/>
              <a:buChar char="•"/>
            </a:pPr>
            <a:r>
              <a:rPr lang="en-US" altLang="en-US" sz="2800" dirty="0">
                <a:solidFill>
                  <a:prstClr val="black"/>
                </a:solidFill>
              </a:rPr>
              <a:t>Develop </a:t>
            </a:r>
            <a:r>
              <a:rPr lang="en-US" altLang="en-US" sz="2800" dirty="0" smtClean="0">
                <a:solidFill>
                  <a:prstClr val="black"/>
                </a:solidFill>
              </a:rPr>
              <a:t>requirements and </a:t>
            </a:r>
            <a:r>
              <a:rPr lang="en-US" altLang="en-US" sz="2800" dirty="0">
                <a:solidFill>
                  <a:prstClr val="black"/>
                </a:solidFill>
              </a:rPr>
              <a:t>build </a:t>
            </a:r>
            <a:r>
              <a:rPr lang="en-US" altLang="en-US" sz="2800" dirty="0" smtClean="0">
                <a:solidFill>
                  <a:prstClr val="black"/>
                </a:solidFill>
              </a:rPr>
              <a:t>governance </a:t>
            </a:r>
            <a:r>
              <a:rPr lang="en-US" altLang="en-US" sz="2800" dirty="0">
                <a:solidFill>
                  <a:prstClr val="black"/>
                </a:solidFill>
              </a:rPr>
              <a:t>capacity</a:t>
            </a:r>
          </a:p>
          <a:p>
            <a:pPr lvl="1" fontAlgn="base">
              <a:spcAft>
                <a:spcPct val="0"/>
              </a:spcAft>
              <a:buFont typeface="Wingdings" pitchFamily="2" charset="2"/>
              <a:buChar char="§"/>
            </a:pPr>
            <a:r>
              <a:rPr lang="en-US" altLang="en-US" sz="2400" dirty="0">
                <a:solidFill>
                  <a:prstClr val="black"/>
                </a:solidFill>
              </a:rPr>
              <a:t>Create </a:t>
            </a:r>
            <a:r>
              <a:rPr lang="en-US" altLang="en-US" sz="2400" dirty="0" smtClean="0">
                <a:solidFill>
                  <a:prstClr val="black"/>
                </a:solidFill>
              </a:rPr>
              <a:t>accreditation standards</a:t>
            </a:r>
          </a:p>
          <a:p>
            <a:pPr lvl="1" fontAlgn="base">
              <a:spcAft>
                <a:spcPts val="600"/>
              </a:spcAft>
              <a:buFont typeface="Wingdings" pitchFamily="2" charset="2"/>
              <a:buChar char="§"/>
            </a:pPr>
            <a:r>
              <a:rPr lang="en-US" altLang="en-US" sz="2400" dirty="0" smtClean="0">
                <a:solidFill>
                  <a:prstClr val="black"/>
                </a:solidFill>
              </a:rPr>
              <a:t>Decentralized </a:t>
            </a:r>
            <a:r>
              <a:rPr lang="en-US" altLang="en-US" sz="2400" dirty="0">
                <a:solidFill>
                  <a:prstClr val="black"/>
                </a:solidFill>
              </a:rPr>
              <a:t>local strategy for inspections; central </a:t>
            </a:r>
            <a:r>
              <a:rPr lang="en-US" altLang="en-US" sz="2400" dirty="0" smtClean="0">
                <a:solidFill>
                  <a:prstClr val="black"/>
                </a:solidFill>
              </a:rPr>
              <a:t>oversight</a:t>
            </a:r>
            <a:endParaRPr lang="en-US" altLang="en-US" sz="2400" dirty="0">
              <a:solidFill>
                <a:prstClr val="black"/>
              </a:solidFill>
            </a:endParaRPr>
          </a:p>
          <a:p>
            <a:pPr lvl="0" fontAlgn="base">
              <a:spcAft>
                <a:spcPct val="0"/>
              </a:spcAft>
              <a:buFontTx/>
              <a:buChar char="•"/>
            </a:pPr>
            <a:r>
              <a:rPr lang="en-US" altLang="en-US" sz="2800" dirty="0">
                <a:solidFill>
                  <a:prstClr val="black"/>
                </a:solidFill>
              </a:rPr>
              <a:t>Build </a:t>
            </a:r>
            <a:r>
              <a:rPr lang="en-US" altLang="en-US" sz="2800" dirty="0" smtClean="0">
                <a:solidFill>
                  <a:prstClr val="black"/>
                </a:solidFill>
              </a:rPr>
              <a:t>capacity of owners and dispensers</a:t>
            </a:r>
            <a:endParaRPr lang="en-US" altLang="en-US" sz="2800" dirty="0">
              <a:solidFill>
                <a:prstClr val="black"/>
              </a:solidFill>
            </a:endParaRPr>
          </a:p>
          <a:p>
            <a:pPr lvl="1" fontAlgn="base">
              <a:spcAft>
                <a:spcPct val="0"/>
              </a:spcAft>
              <a:buFont typeface="Wingdings" pitchFamily="2" charset="2"/>
              <a:buChar char="§"/>
            </a:pPr>
            <a:r>
              <a:rPr lang="en-US" altLang="en-US" sz="2400" dirty="0">
                <a:solidFill>
                  <a:prstClr val="black"/>
                </a:solidFill>
              </a:rPr>
              <a:t>Business </a:t>
            </a:r>
            <a:r>
              <a:rPr lang="en-US" altLang="en-US" sz="2400" dirty="0" smtClean="0">
                <a:solidFill>
                  <a:prstClr val="black"/>
                </a:solidFill>
              </a:rPr>
              <a:t>skills</a:t>
            </a:r>
            <a:endParaRPr lang="en-US" altLang="en-US" sz="2400" dirty="0">
              <a:solidFill>
                <a:prstClr val="black"/>
              </a:solidFill>
            </a:endParaRPr>
          </a:p>
          <a:p>
            <a:pPr lvl="1" fontAlgn="base">
              <a:spcAft>
                <a:spcPct val="0"/>
              </a:spcAft>
              <a:buFont typeface="Wingdings" pitchFamily="2" charset="2"/>
              <a:buChar char="§"/>
            </a:pPr>
            <a:r>
              <a:rPr lang="en-US" altLang="en-US" sz="2400" dirty="0">
                <a:solidFill>
                  <a:prstClr val="black"/>
                </a:solidFill>
              </a:rPr>
              <a:t>Dispensing and communication </a:t>
            </a:r>
            <a:r>
              <a:rPr lang="en-US" altLang="en-US" sz="2400" dirty="0" smtClean="0">
                <a:solidFill>
                  <a:prstClr val="black"/>
                </a:solidFill>
              </a:rPr>
              <a:t>skills</a:t>
            </a:r>
            <a:endParaRPr lang="en-US" altLang="en-US" sz="24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41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4000" b="1" dirty="0" smtClean="0"/>
              <a:t>Systems-strengthening </a:t>
            </a:r>
            <a:r>
              <a:rPr lang="en-US" sz="4000" b="1" dirty="0"/>
              <a:t>strategy (2)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/>
            </a:r>
            <a:br>
              <a:rPr lang="en-US" sz="4000" b="1" dirty="0" smtClean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382000" cy="5486400"/>
          </a:xfrm>
        </p:spPr>
        <p:txBody>
          <a:bodyPr>
            <a:normAutofit fontScale="85000" lnSpcReduction="10000"/>
          </a:bodyPr>
          <a:lstStyle/>
          <a:p>
            <a:pPr lvl="0" fontAlgn="base">
              <a:lnSpc>
                <a:spcPct val="110000"/>
              </a:lnSpc>
              <a:spcAft>
                <a:spcPct val="0"/>
              </a:spcAft>
              <a:buFontTx/>
              <a:buChar char="•"/>
            </a:pPr>
            <a:r>
              <a:rPr lang="en-US" altLang="en-US" sz="2800" dirty="0">
                <a:solidFill>
                  <a:prstClr val="black"/>
                </a:solidFill>
              </a:rPr>
              <a:t>Provide incentives</a:t>
            </a:r>
          </a:p>
          <a:p>
            <a:pPr lvl="1" fontAlgn="base">
              <a:lnSpc>
                <a:spcPct val="110000"/>
              </a:lnSpc>
              <a:spcAft>
                <a:spcPct val="0"/>
              </a:spcAft>
              <a:buFont typeface="Wingdings" pitchFamily="2" charset="2"/>
              <a:buChar char="§"/>
            </a:pPr>
            <a:r>
              <a:rPr lang="en-US" altLang="en-US" sz="2400" dirty="0">
                <a:solidFill>
                  <a:prstClr val="black"/>
                </a:solidFill>
              </a:rPr>
              <a:t>Ability to sell </a:t>
            </a:r>
            <a:r>
              <a:rPr lang="en-US" altLang="en-US" sz="2400" dirty="0" smtClean="0">
                <a:solidFill>
                  <a:prstClr val="black"/>
                </a:solidFill>
              </a:rPr>
              <a:t>selected prescription-only medicines (e.g., antimicrobials)</a:t>
            </a:r>
            <a:endParaRPr lang="en-US" altLang="en-US" sz="2400" dirty="0">
              <a:solidFill>
                <a:prstClr val="black"/>
              </a:solidFill>
            </a:endParaRPr>
          </a:p>
          <a:p>
            <a:pPr lvl="1" fontAlgn="base">
              <a:lnSpc>
                <a:spcPct val="110000"/>
              </a:lnSpc>
              <a:spcAft>
                <a:spcPct val="0"/>
              </a:spcAft>
              <a:buFont typeface="Wingdings" pitchFamily="2" charset="2"/>
              <a:buChar char="§"/>
            </a:pPr>
            <a:r>
              <a:rPr lang="en-US" altLang="en-US" sz="2400" dirty="0" smtClean="0">
                <a:solidFill>
                  <a:prstClr val="black"/>
                </a:solidFill>
              </a:rPr>
              <a:t>Small business loans</a:t>
            </a:r>
            <a:endParaRPr lang="en-US" altLang="en-US" sz="2400" dirty="0">
              <a:solidFill>
                <a:prstClr val="black"/>
              </a:solidFill>
            </a:endParaRPr>
          </a:p>
          <a:p>
            <a:pPr lvl="0" fontAlgn="base">
              <a:lnSpc>
                <a:spcPct val="110000"/>
              </a:lnSpc>
              <a:spcAft>
                <a:spcPct val="0"/>
              </a:spcAft>
              <a:buFontTx/>
              <a:buChar char="•"/>
            </a:pPr>
            <a:r>
              <a:rPr lang="en-US" altLang="en-US" sz="2800" dirty="0">
                <a:solidFill>
                  <a:prstClr val="black"/>
                </a:solidFill>
              </a:rPr>
              <a:t>Ensure availability and quality of products dispensed</a:t>
            </a:r>
          </a:p>
          <a:p>
            <a:pPr lvl="1" fontAlgn="base">
              <a:lnSpc>
                <a:spcPct val="110000"/>
              </a:lnSpc>
              <a:spcAft>
                <a:spcPct val="0"/>
              </a:spcAft>
              <a:buFont typeface="Wingdings" pitchFamily="2" charset="2"/>
              <a:buChar char="§"/>
            </a:pPr>
            <a:r>
              <a:rPr lang="en-US" altLang="en-US" sz="2400" dirty="0">
                <a:solidFill>
                  <a:prstClr val="black"/>
                </a:solidFill>
              </a:rPr>
              <a:t>Products in stock approved by national drug authorities</a:t>
            </a:r>
          </a:p>
          <a:p>
            <a:pPr lvl="1" fontAlgn="base">
              <a:lnSpc>
                <a:spcPct val="110000"/>
              </a:lnSpc>
              <a:spcAft>
                <a:spcPct val="0"/>
              </a:spcAft>
              <a:buFont typeface="Wingdings" pitchFamily="2" charset="2"/>
              <a:buChar char="§"/>
            </a:pPr>
            <a:r>
              <a:rPr lang="en-US" altLang="en-US" sz="2400" dirty="0">
                <a:solidFill>
                  <a:prstClr val="black"/>
                </a:solidFill>
              </a:rPr>
              <a:t>More convenient sources of supplies (regional; district)</a:t>
            </a:r>
          </a:p>
          <a:p>
            <a:pPr lvl="1" fontAlgn="base">
              <a:lnSpc>
                <a:spcPct val="110000"/>
              </a:lnSpc>
              <a:spcAft>
                <a:spcPct val="0"/>
              </a:spcAft>
              <a:buFont typeface="Wingdings" pitchFamily="2" charset="2"/>
              <a:buChar char="§"/>
            </a:pPr>
            <a:r>
              <a:rPr lang="en-US" altLang="en-US" sz="2400" dirty="0" smtClean="0">
                <a:solidFill>
                  <a:prstClr val="black"/>
                </a:solidFill>
              </a:rPr>
              <a:t>Pooled </a:t>
            </a:r>
            <a:r>
              <a:rPr lang="en-US" altLang="en-US" sz="2400" dirty="0">
                <a:solidFill>
                  <a:prstClr val="black"/>
                </a:solidFill>
              </a:rPr>
              <a:t>and central purchasing</a:t>
            </a:r>
          </a:p>
          <a:p>
            <a:pPr lvl="0" fontAlgn="base">
              <a:lnSpc>
                <a:spcPct val="110000"/>
              </a:lnSpc>
              <a:spcAft>
                <a:spcPct val="0"/>
              </a:spcAft>
              <a:buFontTx/>
              <a:buChar char="•"/>
            </a:pPr>
            <a:r>
              <a:rPr lang="en-US" altLang="en-US" sz="2800" dirty="0">
                <a:solidFill>
                  <a:prstClr val="black"/>
                </a:solidFill>
              </a:rPr>
              <a:t>Ensure quality of pharmaceutical services</a:t>
            </a:r>
          </a:p>
          <a:p>
            <a:pPr lvl="1" fontAlgn="base">
              <a:lnSpc>
                <a:spcPct val="110000"/>
              </a:lnSpc>
              <a:spcAft>
                <a:spcPct val="0"/>
              </a:spcAft>
              <a:buFont typeface="Wingdings" pitchFamily="2" charset="2"/>
              <a:buChar char="§"/>
            </a:pPr>
            <a:r>
              <a:rPr lang="en-US" altLang="en-US" sz="2400" dirty="0">
                <a:solidFill>
                  <a:prstClr val="black"/>
                </a:solidFill>
              </a:rPr>
              <a:t>Record keeping</a:t>
            </a:r>
          </a:p>
          <a:p>
            <a:pPr lvl="1" fontAlgn="base">
              <a:lnSpc>
                <a:spcPct val="110000"/>
              </a:lnSpc>
              <a:spcAft>
                <a:spcPct val="0"/>
              </a:spcAft>
              <a:buFont typeface="Wingdings" pitchFamily="2" charset="2"/>
              <a:buChar char="§"/>
            </a:pPr>
            <a:r>
              <a:rPr lang="en-US" altLang="en-US" sz="2400" dirty="0">
                <a:solidFill>
                  <a:prstClr val="black"/>
                </a:solidFill>
              </a:rPr>
              <a:t>Knowledge of products and disease conditions</a:t>
            </a:r>
          </a:p>
          <a:p>
            <a:pPr lvl="1" fontAlgn="base">
              <a:lnSpc>
                <a:spcPct val="110000"/>
              </a:lnSpc>
              <a:spcAft>
                <a:spcPct val="0"/>
              </a:spcAft>
              <a:buFont typeface="Wingdings" pitchFamily="2" charset="2"/>
              <a:buChar char="§"/>
            </a:pPr>
            <a:r>
              <a:rPr lang="en-US" altLang="en-US" sz="2400" dirty="0">
                <a:solidFill>
                  <a:prstClr val="black"/>
                </a:solidFill>
              </a:rPr>
              <a:t>Monitoring, mentoring, and supervision</a:t>
            </a:r>
          </a:p>
          <a:p>
            <a:pPr lvl="0" fontAlgn="base">
              <a:lnSpc>
                <a:spcPct val="110000"/>
              </a:lnSpc>
              <a:spcAft>
                <a:spcPct val="0"/>
              </a:spcAft>
              <a:buFontTx/>
              <a:buChar char="•"/>
            </a:pPr>
            <a:r>
              <a:rPr lang="en-US" altLang="en-US" sz="2800" dirty="0">
                <a:solidFill>
                  <a:prstClr val="black"/>
                </a:solidFill>
              </a:rPr>
              <a:t>Increase </a:t>
            </a:r>
            <a:r>
              <a:rPr lang="en-US" altLang="en-US" sz="2800" dirty="0" smtClean="0">
                <a:solidFill>
                  <a:prstClr val="black"/>
                </a:solidFill>
              </a:rPr>
              <a:t>consumer demand for quality products and services</a:t>
            </a:r>
            <a:endParaRPr lang="en-US" altLang="en-US" sz="2800" dirty="0">
              <a:solidFill>
                <a:prstClr val="black"/>
              </a:solidFill>
            </a:endParaRPr>
          </a:p>
          <a:p>
            <a:pPr lvl="1" fontAlgn="base">
              <a:lnSpc>
                <a:spcPct val="110000"/>
              </a:lnSpc>
              <a:spcAft>
                <a:spcPct val="0"/>
              </a:spcAft>
              <a:buFont typeface="Wingdings" pitchFamily="2" charset="2"/>
              <a:buChar char="§"/>
            </a:pPr>
            <a:r>
              <a:rPr lang="en-US" altLang="en-US" sz="2400" dirty="0" smtClean="0">
                <a:solidFill>
                  <a:prstClr val="black"/>
                </a:solidFill>
              </a:rPr>
              <a:t>Marketing and branding</a:t>
            </a:r>
            <a:endParaRPr lang="en-US" altLang="en-US" sz="2400" dirty="0">
              <a:solidFill>
                <a:prstClr val="black"/>
              </a:solidFill>
            </a:endParaRPr>
          </a:p>
          <a:p>
            <a:pPr lvl="1" fontAlgn="base">
              <a:lnSpc>
                <a:spcPct val="110000"/>
              </a:lnSpc>
              <a:spcAft>
                <a:spcPct val="0"/>
              </a:spcAft>
              <a:buFont typeface="Wingdings" pitchFamily="2" charset="2"/>
              <a:buChar char="§"/>
            </a:pPr>
            <a:r>
              <a:rPr lang="en-US" altLang="en-US" sz="2400" dirty="0">
                <a:solidFill>
                  <a:prstClr val="black"/>
                </a:solidFill>
              </a:rPr>
              <a:t>Information and education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49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pPr algn="ctr"/>
            <a:r>
              <a:rPr lang="en-US" sz="3600" b="1" dirty="0" smtClean="0"/>
              <a:t>Stakeholder engagement: the linchpin of success and sustainability</a:t>
            </a:r>
            <a:endParaRPr lang="en-US" sz="36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124200"/>
            <a:ext cx="4267199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42672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089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1207</TotalTime>
  <Words>716</Words>
  <Application>Microsoft Office PowerPoint</Application>
  <PresentationFormat>On-screen Show (4:3)</PresentationFormat>
  <Paragraphs>125</Paragraphs>
  <Slides>19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Office Theme</vt:lpstr>
      <vt:lpstr>Custom Design</vt:lpstr>
      <vt:lpstr>1_Custom Design</vt:lpstr>
      <vt:lpstr>   Engaging Private Sector Retail Drug Outlets to Improve Access to Essential Medicines in Rural Tanzania:  Experience from the Accredited Drug Dispensing Outlets (ADDO) Program   </vt:lpstr>
      <vt:lpstr>Background</vt:lpstr>
      <vt:lpstr>Opportunity for improved access</vt:lpstr>
      <vt:lpstr>Start-up phase </vt:lpstr>
      <vt:lpstr>ADDO program from concept to scale-up</vt:lpstr>
      <vt:lpstr>ADDO conceptual framework</vt:lpstr>
      <vt:lpstr>Systems-strengthening  strategy (1)</vt:lpstr>
      <vt:lpstr>  Systems-strengthening strategy (2)  </vt:lpstr>
      <vt:lpstr>Stakeholder engagement: the linchpin of success and sustainability</vt:lpstr>
      <vt:lpstr>Meeting premises standards</vt:lpstr>
      <vt:lpstr>Capacity building for dispensers</vt:lpstr>
      <vt:lpstr>Capacity building for owners and inspectors</vt:lpstr>
      <vt:lpstr>SUCCESS: Country-wide scale up of ADDOs</vt:lpstr>
      <vt:lpstr>PowerPoint Presentation</vt:lpstr>
      <vt:lpstr>SUCCESS: Training institutionalization</vt:lpstr>
      <vt:lpstr>SUCCESS: ADDO model spread to other African countries </vt:lpstr>
      <vt:lpstr>Challenges</vt:lpstr>
      <vt:lpstr>Ensuring ADDO program maintenance and sustainability</vt:lpstr>
      <vt:lpstr>Thank You for Your Attention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TANZANIA ADDO PROGRAM (Success and challenges)</dc:title>
  <dc:creator>MSH</dc:creator>
  <cp:lastModifiedBy>Martha Embrey</cp:lastModifiedBy>
  <cp:revision>77</cp:revision>
  <dcterms:created xsi:type="dcterms:W3CDTF">2016-02-26T07:21:26Z</dcterms:created>
  <dcterms:modified xsi:type="dcterms:W3CDTF">2016-06-30T16:07:14Z</dcterms:modified>
</cp:coreProperties>
</file>