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6" r:id="rId1"/>
    <p:sldMasterId id="2147483677" r:id="rId2"/>
    <p:sldMasterId id="2147483693" r:id="rId3"/>
  </p:sldMasterIdLst>
  <p:notesMasterIdLst>
    <p:notesMasterId r:id="rId17"/>
  </p:notesMasterIdLst>
  <p:handoutMasterIdLst>
    <p:handoutMasterId r:id="rId18"/>
  </p:handoutMasterIdLst>
  <p:sldIdLst>
    <p:sldId id="258" r:id="rId4"/>
    <p:sldId id="464" r:id="rId5"/>
    <p:sldId id="465" r:id="rId6"/>
    <p:sldId id="459" r:id="rId7"/>
    <p:sldId id="466" r:id="rId8"/>
    <p:sldId id="467" r:id="rId9"/>
    <p:sldId id="478" r:id="rId10"/>
    <p:sldId id="476" r:id="rId11"/>
    <p:sldId id="477" r:id="rId12"/>
    <p:sldId id="468" r:id="rId13"/>
    <p:sldId id="470" r:id="rId14"/>
    <p:sldId id="469" r:id="rId15"/>
    <p:sldId id="472" r:id="rId16"/>
  </p:sldIdLst>
  <p:sldSz cx="9906000" cy="6858000" type="A4"/>
  <p:notesSz cx="6797675" cy="9928225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96">
          <p15:clr>
            <a:srgbClr val="A4A3A4"/>
          </p15:clr>
        </p15:guide>
        <p15:guide id="2" orient="horz" pos="951">
          <p15:clr>
            <a:srgbClr val="A4A3A4"/>
          </p15:clr>
        </p15:guide>
        <p15:guide id="3" orient="horz" pos="3945">
          <p15:clr>
            <a:srgbClr val="A4A3A4"/>
          </p15:clr>
        </p15:guide>
        <p15:guide id="4" orient="horz" pos="3973">
          <p15:clr>
            <a:srgbClr val="A4A3A4"/>
          </p15:clr>
        </p15:guide>
        <p15:guide id="5" orient="horz" pos="154">
          <p15:clr>
            <a:srgbClr val="A4A3A4"/>
          </p15:clr>
        </p15:guide>
        <p15:guide id="6" orient="horz" pos="119">
          <p15:clr>
            <a:srgbClr val="A4A3A4"/>
          </p15:clr>
        </p15:guide>
        <p15:guide id="7" pos="5943">
          <p15:clr>
            <a:srgbClr val="A4A3A4"/>
          </p15:clr>
        </p15:guide>
        <p15:guide id="8" pos="297">
          <p15:clr>
            <a:srgbClr val="A4A3A4"/>
          </p15:clr>
        </p15:guide>
        <p15:guide id="9" orient="horz" pos="5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drey battu" initials="Ab" lastIdx="5" clrIdx="0"/>
  <p:cmAuthor id="1" name="obinna" initials="AO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B42C00"/>
    <a:srgbClr val="577293"/>
    <a:srgbClr val="2B3949"/>
    <a:srgbClr val="D98A84"/>
    <a:srgbClr val="9BADC4"/>
    <a:srgbClr val="5F688F"/>
    <a:srgbClr val="B3B5C4"/>
    <a:srgbClr val="CC3300"/>
    <a:srgbClr val="C7D1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05" autoAdjust="0"/>
    <p:restoredTop sz="86647" autoAdjust="0"/>
  </p:normalViewPr>
  <p:slideViewPr>
    <p:cSldViewPr snapToGrid="0" snapToObjects="1" showGuides="1">
      <p:cViewPr varScale="1">
        <p:scale>
          <a:sx n="64" d="100"/>
          <a:sy n="64" d="100"/>
        </p:scale>
        <p:origin x="1536" y="78"/>
      </p:cViewPr>
      <p:guideLst>
        <p:guide orient="horz" pos="496"/>
        <p:guide orient="horz" pos="951"/>
        <p:guide orient="horz" pos="3945"/>
        <p:guide orient="horz" pos="3973"/>
        <p:guide orient="horz" pos="154"/>
        <p:guide orient="horz" pos="119"/>
        <p:guide pos="5943"/>
        <p:guide pos="297"/>
        <p:guide orient="horz" pos="5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reya%20Agrawal\Documents\Box%20Sync\My%20documents\My%20documents\Uganda\iCCM%202016%20implementation\UNICEF%20Midline%20program%20brief\ICCM%20program%20brief%20-%20data%20analysis%208.29.1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reya%20Agrawal\Documents\Box%20Sync\My%20documents\My%20documents\Uganda\iCCM%202016%20implementation\UNICEF%20Midline%20program%20brief\ICCM%20program%20brief%20-%20data%20analysis%208.29.16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rsonal\AppData\Local\Microsoft\Windows\Temporary%20Internet%20Files\Content.Outlook\426UNIFF\ICCM%20program%20brief%20-%20data%20analysis%208%2030%2016%20(2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reya%20Agrawal\Documents\Box%20Sync\My%20documents\My%20documents\Uganda\iCCM%202016%20implementation\UNICEF%20Midline%20program%20brief\ICCM%20program%20brief%20-%20data%20analysis%208.29.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 algn="ctr">
              <a:defRPr sz="1400" b="0"/>
            </a:pPr>
            <a:r>
              <a:rPr lang="en-US" sz="1400" b="1"/>
              <a:t>FIGURE 1. Treatment-seeking for childhood illneses in Uganda</a:t>
            </a:r>
          </a:p>
          <a:p>
            <a:pPr algn="ctr">
              <a:defRPr sz="1400" b="0"/>
            </a:pPr>
            <a:r>
              <a:rPr lang="en-US" sz="1400" b="1"/>
              <a:t>(Source: </a:t>
            </a:r>
            <a:r>
              <a:rPr lang="en-US" sz="1200" b="0" i="0" u="none" strike="noStrike" baseline="0">
                <a:effectLst/>
              </a:rPr>
              <a:t>CHAI Uganda Household Survey, 2014</a:t>
            </a:r>
            <a:r>
              <a:rPr lang="en-US" sz="1400" b="1"/>
              <a:t>)</a:t>
            </a:r>
          </a:p>
        </c:rich>
      </c:tx>
      <c:layout>
        <c:manualLayout>
          <c:xMode val="edge"/>
          <c:yMode val="edge"/>
          <c:x val="0.1439506278681882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399247996566197E-2"/>
          <c:y val="0.33073939293999499"/>
          <c:w val="0.804962286023998"/>
          <c:h val="0.7071589175653160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5"/>
            </a:solidFill>
          </c:spPr>
          <c:dPt>
            <c:idx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050" b="0">
                      <a:solidFill>
                        <a:sysClr val="windowText" lastClr="000000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Public Sector</c:v>
                </c:pt>
                <c:pt idx="1">
                  <c:v>Private Sector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0.49</c:v>
                </c:pt>
                <c:pt idx="1">
                  <c:v>0.56999999999999995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 w="3175">
      <a:noFill/>
    </a:ln>
  </c:spPr>
  <c:txPr>
    <a:bodyPr/>
    <a:lstStyle/>
    <a:p>
      <a:pPr>
        <a:defRPr>
          <a:latin typeface="Arial Narrow" panose="020B060602020203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 sz="1400">
                <a:latin typeface="Arial Narrow" panose="020B0606020202030204" pitchFamily="34" charset="0"/>
              </a:defRPr>
            </a:pPr>
            <a:r>
              <a:rPr lang="en-US" sz="1400" b="0" i="0" baseline="0">
                <a:effectLst/>
                <a:latin typeface="Arial Narrow" panose="020B0606020202030204" pitchFamily="34" charset="0"/>
              </a:rPr>
              <a:t>FIGURE 5. Symptoms recorded in the patient register </a:t>
            </a:r>
            <a:endParaRPr lang="en-US" sz="1400">
              <a:effectLst/>
              <a:latin typeface="Arial Narrow" panose="020B0606020202030204" pitchFamily="34" charset="0"/>
            </a:endParaRPr>
          </a:p>
          <a:p>
            <a:pPr>
              <a:defRPr sz="1400">
                <a:latin typeface="Arial Narrow" panose="020B0606020202030204" pitchFamily="34" charset="0"/>
              </a:defRPr>
            </a:pPr>
            <a:r>
              <a:rPr lang="en-US" sz="1400" b="0" i="0" baseline="0">
                <a:effectLst/>
                <a:latin typeface="Arial Narrow" panose="020B0606020202030204" pitchFamily="34" charset="0"/>
              </a:rPr>
              <a:t>*Average over the three mentor visits </a:t>
            </a:r>
            <a:endParaRPr lang="en-US" sz="1400">
              <a:effectLst/>
              <a:latin typeface="Arial Narrow" panose="020B0606020202030204" pitchFamily="34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ln>
              <a:solidFill>
                <a:schemeClr val="bg1">
                  <a:lumMod val="65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Implementation!$A$58:$A$63</c:f>
              <c:strCache>
                <c:ptCount val="6"/>
                <c:pt idx="0">
                  <c:v>Fever </c:v>
                </c:pt>
                <c:pt idx="1">
                  <c:v>Cough </c:v>
                </c:pt>
                <c:pt idx="2">
                  <c:v>Diarrhea</c:v>
                </c:pt>
                <c:pt idx="3">
                  <c:v>Multiple symptoms</c:v>
                </c:pt>
                <c:pt idx="4">
                  <c:v>Danger signs</c:v>
                </c:pt>
                <c:pt idx="5">
                  <c:v>Referred to another facility </c:v>
                </c:pt>
              </c:strCache>
            </c:strRef>
          </c:cat>
          <c:val>
            <c:numRef>
              <c:f>Implementation!$B$58:$B$63</c:f>
              <c:numCache>
                <c:formatCode>0%</c:formatCode>
                <c:ptCount val="6"/>
                <c:pt idx="0">
                  <c:v>0.79</c:v>
                </c:pt>
                <c:pt idx="1">
                  <c:v>0.46</c:v>
                </c:pt>
                <c:pt idx="2">
                  <c:v>0.32</c:v>
                </c:pt>
                <c:pt idx="3">
                  <c:v>0.47</c:v>
                </c:pt>
                <c:pt idx="4">
                  <c:v>0.13</c:v>
                </c:pt>
                <c:pt idx="5">
                  <c:v>0.13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8"/>
        <c:axId val="347060352"/>
        <c:axId val="529873712"/>
      </c:barChart>
      <c:catAx>
        <c:axId val="347060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29873712"/>
        <c:crosses val="autoZero"/>
        <c:auto val="1"/>
        <c:lblAlgn val="ctr"/>
        <c:lblOffset val="100"/>
        <c:noMultiLvlLbl val="0"/>
      </c:catAx>
      <c:valAx>
        <c:axId val="529873712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34706035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 sz="1050" b="1">
                <a:latin typeface="Arial Narrow" panose="020B0606020202030204" pitchFamily="34" charset="0"/>
              </a:defRPr>
            </a:pPr>
            <a:r>
              <a:rPr lang="en-US" sz="1050" b="1" i="0" baseline="0">
                <a:effectLst/>
              </a:rPr>
              <a:t>FIGURE 6. Availability of iCCM commodities </a:t>
            </a:r>
          </a:p>
          <a:p>
            <a:pPr>
              <a:defRPr sz="1050" b="1">
                <a:latin typeface="Arial Narrow" panose="020B0606020202030204" pitchFamily="34" charset="0"/>
              </a:defRPr>
            </a:pPr>
            <a:r>
              <a:rPr lang="en-US" sz="1050" b="1" i="0" baseline="0">
                <a:effectLst/>
              </a:rPr>
              <a:t>between Visit 1 and Visit 3</a:t>
            </a:r>
            <a:endParaRPr lang="en-US" sz="1050" b="1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2271819549032602E-2"/>
          <c:y val="0.23811192206978299"/>
          <c:w val="0.88111304972057003"/>
          <c:h val="0.5804882245796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'Year 1 results'!$H$3</c:f>
              <c:strCache>
                <c:ptCount val="1"/>
                <c:pt idx="0">
                  <c:v>Visit 1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'Year 1 results'!$G$4:$G$9</c:f>
              <c:strCache>
                <c:ptCount val="6"/>
                <c:pt idx="0">
                  <c:v>ORS</c:v>
                </c:pt>
                <c:pt idx="1">
                  <c:v>Zinc tablets</c:v>
                </c:pt>
                <c:pt idx="2">
                  <c:v>RDT</c:v>
                </c:pt>
                <c:pt idx="3">
                  <c:v>ACT</c:v>
                </c:pt>
                <c:pt idx="4">
                  <c:v>Amox 250</c:v>
                </c:pt>
                <c:pt idx="5">
                  <c:v>Amox 125</c:v>
                </c:pt>
              </c:strCache>
            </c:strRef>
          </c:cat>
          <c:val>
            <c:numRef>
              <c:f>'Year 1 results'!$H$4:$H$9</c:f>
              <c:numCache>
                <c:formatCode>0%</c:formatCode>
                <c:ptCount val="6"/>
                <c:pt idx="0">
                  <c:v>0.81</c:v>
                </c:pt>
                <c:pt idx="1">
                  <c:v>0.75</c:v>
                </c:pt>
                <c:pt idx="2">
                  <c:v>0.56999999999999995</c:v>
                </c:pt>
                <c:pt idx="3">
                  <c:v>0.84</c:v>
                </c:pt>
                <c:pt idx="4">
                  <c:v>0.06</c:v>
                </c:pt>
                <c:pt idx="5">
                  <c:v>0.16</c:v>
                </c:pt>
              </c:numCache>
            </c:numRef>
          </c:val>
        </c:ser>
        <c:ser>
          <c:idx val="1"/>
          <c:order val="1"/>
          <c:tx>
            <c:strRef>
              <c:f>'Year 1 results'!$I$3</c:f>
              <c:strCache>
                <c:ptCount val="1"/>
                <c:pt idx="0">
                  <c:v>Visit 2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'Year 1 results'!$G$4:$G$9</c:f>
              <c:strCache>
                <c:ptCount val="6"/>
                <c:pt idx="0">
                  <c:v>ORS</c:v>
                </c:pt>
                <c:pt idx="1">
                  <c:v>Zinc tablets</c:v>
                </c:pt>
                <c:pt idx="2">
                  <c:v>RDT</c:v>
                </c:pt>
                <c:pt idx="3">
                  <c:v>ACT</c:v>
                </c:pt>
                <c:pt idx="4">
                  <c:v>Amox 250</c:v>
                </c:pt>
                <c:pt idx="5">
                  <c:v>Amox 125</c:v>
                </c:pt>
              </c:strCache>
            </c:strRef>
          </c:cat>
          <c:val>
            <c:numRef>
              <c:f>'Year 1 results'!$I$4:$I$9</c:f>
              <c:numCache>
                <c:formatCode>0%</c:formatCode>
                <c:ptCount val="6"/>
                <c:pt idx="0">
                  <c:v>0.92</c:v>
                </c:pt>
                <c:pt idx="1">
                  <c:v>0.87</c:v>
                </c:pt>
                <c:pt idx="2">
                  <c:v>0.72</c:v>
                </c:pt>
                <c:pt idx="3">
                  <c:v>0.89</c:v>
                </c:pt>
                <c:pt idx="4">
                  <c:v>0.11</c:v>
                </c:pt>
                <c:pt idx="5">
                  <c:v>0.41</c:v>
                </c:pt>
              </c:numCache>
            </c:numRef>
          </c:val>
        </c:ser>
        <c:ser>
          <c:idx val="2"/>
          <c:order val="2"/>
          <c:tx>
            <c:strRef>
              <c:f>'Year 1 results'!$J$3</c:f>
              <c:strCache>
                <c:ptCount val="1"/>
                <c:pt idx="0">
                  <c:v>Visit 3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'Year 1 results'!$G$4:$G$9</c:f>
              <c:strCache>
                <c:ptCount val="6"/>
                <c:pt idx="0">
                  <c:v>ORS</c:v>
                </c:pt>
                <c:pt idx="1">
                  <c:v>Zinc tablets</c:v>
                </c:pt>
                <c:pt idx="2">
                  <c:v>RDT</c:v>
                </c:pt>
                <c:pt idx="3">
                  <c:v>ACT</c:v>
                </c:pt>
                <c:pt idx="4">
                  <c:v>Amox 250</c:v>
                </c:pt>
                <c:pt idx="5">
                  <c:v>Amox 125</c:v>
                </c:pt>
              </c:strCache>
            </c:strRef>
          </c:cat>
          <c:val>
            <c:numRef>
              <c:f>'Year 1 results'!$J$4:$J$9</c:f>
              <c:numCache>
                <c:formatCode>0%</c:formatCode>
                <c:ptCount val="6"/>
                <c:pt idx="0">
                  <c:v>0.95</c:v>
                </c:pt>
                <c:pt idx="1">
                  <c:v>0.96</c:v>
                </c:pt>
                <c:pt idx="2">
                  <c:v>0.85</c:v>
                </c:pt>
                <c:pt idx="3">
                  <c:v>0.95</c:v>
                </c:pt>
                <c:pt idx="4">
                  <c:v>0.15</c:v>
                </c:pt>
                <c:pt idx="5">
                  <c:v>0.64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9"/>
        <c:axId val="399060344"/>
        <c:axId val="392793456"/>
      </c:barChart>
      <c:catAx>
        <c:axId val="399060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92793456"/>
        <c:crosses val="autoZero"/>
        <c:auto val="1"/>
        <c:lblAlgn val="ctr"/>
        <c:lblOffset val="100"/>
        <c:noMultiLvlLbl val="0"/>
      </c:catAx>
      <c:valAx>
        <c:axId val="392793456"/>
        <c:scaling>
          <c:orientation val="minMax"/>
          <c:max val="1"/>
          <c:min val="0"/>
        </c:scaling>
        <c:delete val="0"/>
        <c:axPos val="l"/>
        <c:numFmt formatCode="0%" sourceLinked="1"/>
        <c:majorTickMark val="out"/>
        <c:minorTickMark val="none"/>
        <c:tickLblPos val="nextTo"/>
        <c:crossAx val="399060344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34391130779169898"/>
          <c:y val="0.91591899860550896"/>
          <c:w val="0.31217738441660298"/>
          <c:h val="8.4081169395806094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Median supply</a:t>
            </a:r>
            <a:r>
              <a:rPr lang="en-US" sz="1400" baseline="0"/>
              <a:t> of stock</a:t>
            </a:r>
            <a:endParaRPr lang="en-US" sz="140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'Stock info'!$B$2</c:f>
              <c:strCache>
                <c:ptCount val="1"/>
                <c:pt idx="0">
                  <c:v>Visit 1</c:v>
                </c:pt>
              </c:strCache>
            </c:strRef>
          </c:tx>
          <c:marker>
            <c:symbol val="none"/>
          </c:marker>
          <c:cat>
            <c:strRef>
              <c:f>'Stock info'!$A$3:$A$8</c:f>
              <c:strCache>
                <c:ptCount val="6"/>
                <c:pt idx="0">
                  <c:v>ORS
(1 sachet)</c:v>
                </c:pt>
                <c:pt idx="1">
                  <c:v>Zinc tablets
(1 tablet)</c:v>
                </c:pt>
                <c:pt idx="2">
                  <c:v>RDT
(1 test)</c:v>
                </c:pt>
                <c:pt idx="3">
                  <c:v>ACT
(1 tablet)</c:v>
                </c:pt>
                <c:pt idx="4">
                  <c:v>Amox 250
(1 tablet)</c:v>
                </c:pt>
                <c:pt idx="5">
                  <c:v>Amox 125
(1 tablet)</c:v>
                </c:pt>
              </c:strCache>
            </c:strRef>
          </c:cat>
          <c:val>
            <c:numRef>
              <c:f>'Stock info'!$B$3:$B$8</c:f>
              <c:numCache>
                <c:formatCode>General</c:formatCode>
                <c:ptCount val="6"/>
                <c:pt idx="0">
                  <c:v>11</c:v>
                </c:pt>
                <c:pt idx="1">
                  <c:v>50</c:v>
                </c:pt>
                <c:pt idx="2">
                  <c:v>10</c:v>
                </c:pt>
                <c:pt idx="3">
                  <c:v>64</c:v>
                </c:pt>
                <c:pt idx="4">
                  <c:v>70</c:v>
                </c:pt>
                <c:pt idx="5">
                  <c:v>65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'Stock info'!$C$2</c:f>
              <c:strCache>
                <c:ptCount val="1"/>
                <c:pt idx="0">
                  <c:v>Visit 2</c:v>
                </c:pt>
              </c:strCache>
            </c:strRef>
          </c:tx>
          <c:marker>
            <c:symbol val="none"/>
          </c:marker>
          <c:cat>
            <c:strRef>
              <c:f>'Stock info'!$A$3:$A$8</c:f>
              <c:strCache>
                <c:ptCount val="6"/>
                <c:pt idx="0">
                  <c:v>ORS
(1 sachet)</c:v>
                </c:pt>
                <c:pt idx="1">
                  <c:v>Zinc tablets
(1 tablet)</c:v>
                </c:pt>
                <c:pt idx="2">
                  <c:v>RDT
(1 test)</c:v>
                </c:pt>
                <c:pt idx="3">
                  <c:v>ACT
(1 tablet)</c:v>
                </c:pt>
                <c:pt idx="4">
                  <c:v>Amox 250
(1 tablet)</c:v>
                </c:pt>
                <c:pt idx="5">
                  <c:v>Amox 125
(1 tablet)</c:v>
                </c:pt>
              </c:strCache>
            </c:strRef>
          </c:cat>
          <c:val>
            <c:numRef>
              <c:f>'Stock info'!$C$3:$C$8</c:f>
              <c:numCache>
                <c:formatCode>General</c:formatCode>
                <c:ptCount val="6"/>
                <c:pt idx="0">
                  <c:v>15</c:v>
                </c:pt>
                <c:pt idx="1">
                  <c:v>70</c:v>
                </c:pt>
                <c:pt idx="2">
                  <c:v>15</c:v>
                </c:pt>
                <c:pt idx="3">
                  <c:v>96</c:v>
                </c:pt>
                <c:pt idx="4">
                  <c:v>70</c:v>
                </c:pt>
                <c:pt idx="5">
                  <c:v>69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'Stock info'!$D$2</c:f>
              <c:strCache>
                <c:ptCount val="1"/>
                <c:pt idx="0">
                  <c:v>Visit 3</c:v>
                </c:pt>
              </c:strCache>
            </c:strRef>
          </c:tx>
          <c:marker>
            <c:symbol val="none"/>
          </c:marker>
          <c:cat>
            <c:strRef>
              <c:f>'Stock info'!$A$3:$A$8</c:f>
              <c:strCache>
                <c:ptCount val="6"/>
                <c:pt idx="0">
                  <c:v>ORS
(1 sachet)</c:v>
                </c:pt>
                <c:pt idx="1">
                  <c:v>Zinc tablets
(1 tablet)</c:v>
                </c:pt>
                <c:pt idx="2">
                  <c:v>RDT
(1 test)</c:v>
                </c:pt>
                <c:pt idx="3">
                  <c:v>ACT
(1 tablet)</c:v>
                </c:pt>
                <c:pt idx="4">
                  <c:v>Amox 250
(1 tablet)</c:v>
                </c:pt>
                <c:pt idx="5">
                  <c:v>Amox 125
(1 tablet)</c:v>
                </c:pt>
              </c:strCache>
            </c:strRef>
          </c:cat>
          <c:val>
            <c:numRef>
              <c:f>'Stock info'!$D$3:$D$8</c:f>
              <c:numCache>
                <c:formatCode>General</c:formatCode>
                <c:ptCount val="6"/>
                <c:pt idx="0">
                  <c:v>18</c:v>
                </c:pt>
                <c:pt idx="1">
                  <c:v>70</c:v>
                </c:pt>
                <c:pt idx="2">
                  <c:v>15</c:v>
                </c:pt>
                <c:pt idx="3">
                  <c:v>96</c:v>
                </c:pt>
                <c:pt idx="4">
                  <c:v>56</c:v>
                </c:pt>
                <c:pt idx="5">
                  <c:v>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5555464"/>
        <c:axId val="345555072"/>
      </c:lineChart>
      <c:catAx>
        <c:axId val="345555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5555072"/>
        <c:crosses val="autoZero"/>
        <c:auto val="1"/>
        <c:lblAlgn val="ctr"/>
        <c:lblOffset val="100"/>
        <c:noMultiLvlLbl val="0"/>
      </c:catAx>
      <c:valAx>
        <c:axId val="345555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55554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1"/>
            </a:pPr>
            <a:r>
              <a:rPr lang="en-US" sz="1100" b="1">
                <a:latin typeface="Arial Narrow" panose="020B0606020202030204" pitchFamily="34" charset="0"/>
              </a:rPr>
              <a:t>Figure 7: Prescription</a:t>
            </a:r>
            <a:r>
              <a:rPr lang="en-US" sz="1100" b="1" baseline="0">
                <a:latin typeface="Arial Narrow" panose="020B0606020202030204" pitchFamily="34" charset="0"/>
              </a:rPr>
              <a:t> of ORS and zinc between Visit 1 and Visit 3</a:t>
            </a:r>
            <a:endParaRPr lang="en-US" sz="1100" b="1">
              <a:latin typeface="Arial Narrow" panose="020B0606020202030204" pitchFamily="34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'Year 1 results'!$B$65</c:f>
              <c:strCache>
                <c:ptCount val="1"/>
                <c:pt idx="0">
                  <c:v>Visit 1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'Year 1 results'!$A$66:$A$68</c:f>
              <c:strCache>
                <c:ptCount val="3"/>
                <c:pt idx="0">
                  <c:v>% cases given ORS only</c:v>
                </c:pt>
                <c:pt idx="1">
                  <c:v>% cases given zinc only</c:v>
                </c:pt>
                <c:pt idx="2">
                  <c:v>% cases given ORS and zinc</c:v>
                </c:pt>
              </c:strCache>
            </c:strRef>
          </c:cat>
          <c:val>
            <c:numRef>
              <c:f>'Year 1 results'!$B$66:$B$68</c:f>
              <c:numCache>
                <c:formatCode>0.0%</c:formatCode>
                <c:ptCount val="3"/>
                <c:pt idx="0">
                  <c:v>0.15471447543160699</c:v>
                </c:pt>
                <c:pt idx="1">
                  <c:v>0.126162018592297</c:v>
                </c:pt>
                <c:pt idx="2">
                  <c:v>0.56042496679946896</c:v>
                </c:pt>
              </c:numCache>
            </c:numRef>
          </c:val>
        </c:ser>
        <c:ser>
          <c:idx val="1"/>
          <c:order val="1"/>
          <c:tx>
            <c:strRef>
              <c:f>'Year 1 results'!$C$65</c:f>
              <c:strCache>
                <c:ptCount val="1"/>
                <c:pt idx="0">
                  <c:v>Visit 2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'Year 1 results'!$A$66:$A$68</c:f>
              <c:strCache>
                <c:ptCount val="3"/>
                <c:pt idx="0">
                  <c:v>% cases given ORS only</c:v>
                </c:pt>
                <c:pt idx="1">
                  <c:v>% cases given zinc only</c:v>
                </c:pt>
                <c:pt idx="2">
                  <c:v>% cases given ORS and zinc</c:v>
                </c:pt>
              </c:strCache>
            </c:strRef>
          </c:cat>
          <c:val>
            <c:numRef>
              <c:f>'Year 1 results'!$C$66:$C$68</c:f>
              <c:numCache>
                <c:formatCode>0.0%</c:formatCode>
                <c:ptCount val="3"/>
                <c:pt idx="0">
                  <c:v>9.0391188758070604E-2</c:v>
                </c:pt>
                <c:pt idx="1">
                  <c:v>4.0258260539308803E-2</c:v>
                </c:pt>
                <c:pt idx="2">
                  <c:v>0.72312951006456505</c:v>
                </c:pt>
              </c:numCache>
            </c:numRef>
          </c:val>
        </c:ser>
        <c:ser>
          <c:idx val="2"/>
          <c:order val="2"/>
          <c:tx>
            <c:strRef>
              <c:f>'Year 1 results'!$D$65</c:f>
              <c:strCache>
                <c:ptCount val="1"/>
                <c:pt idx="0">
                  <c:v>Visit 3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'Year 1 results'!$A$66:$A$68</c:f>
              <c:strCache>
                <c:ptCount val="3"/>
                <c:pt idx="0">
                  <c:v>% cases given ORS only</c:v>
                </c:pt>
                <c:pt idx="1">
                  <c:v>% cases given zinc only</c:v>
                </c:pt>
                <c:pt idx="2">
                  <c:v>% cases given ORS and zinc</c:v>
                </c:pt>
              </c:strCache>
            </c:strRef>
          </c:cat>
          <c:val>
            <c:numRef>
              <c:f>'Year 1 results'!$D$66:$D$68</c:f>
              <c:numCache>
                <c:formatCode>0.0%</c:formatCode>
                <c:ptCount val="3"/>
                <c:pt idx="0">
                  <c:v>8.9347079037800703E-2</c:v>
                </c:pt>
                <c:pt idx="1">
                  <c:v>3.78006872852234E-2</c:v>
                </c:pt>
                <c:pt idx="2">
                  <c:v>0.81541482572410395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2"/>
        <c:axId val="345553112"/>
        <c:axId val="345553504"/>
      </c:barChart>
      <c:catAx>
        <c:axId val="3455531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5553504"/>
        <c:crosses val="autoZero"/>
        <c:auto val="1"/>
        <c:lblAlgn val="ctr"/>
        <c:lblOffset val="100"/>
        <c:noMultiLvlLbl val="0"/>
      </c:catAx>
      <c:valAx>
        <c:axId val="34555350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crossAx val="34555311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0.99974</cdr:x>
      <cdr:y>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0" y="0"/>
          <a:ext cx="2082883" cy="26719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5872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294" y="1"/>
            <a:ext cx="2945862" cy="495872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/>
            </a:lvl1pPr>
          </a:lstStyle>
          <a:p>
            <a:fld id="{7C655FAE-9693-4A76-B3E2-CBFB366BC582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813"/>
            <a:ext cx="2945862" cy="495872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294" y="9430813"/>
            <a:ext cx="2945862" cy="495872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r">
              <a:defRPr sz="1200"/>
            </a:lvl1pPr>
          </a:lstStyle>
          <a:p>
            <a:fld id="{3AE04773-6CF5-42A5-8E51-56E1DE04E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149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2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fld id="{FA75A6CE-42F9-4E01-AD14-17456ACECB09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7210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1" tIns="47786" rIns="95571" bIns="47786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5571" tIns="47786" rIns="95571" bIns="4778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2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2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fld id="{0B1C575A-FA3C-4170-BDE2-E20A383993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116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en-US" smtClean="0"/>
              <a:pPr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694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 userDrawn="1">
            <p:ph type="ctrTitle"/>
          </p:nvPr>
        </p:nvSpPr>
        <p:spPr>
          <a:xfrm>
            <a:off x="742950" y="3124200"/>
            <a:ext cx="8420100" cy="1470025"/>
          </a:xfrm>
        </p:spPr>
        <p:txBody>
          <a:bodyPr>
            <a:normAutofit fontScale="90000"/>
          </a:bodyPr>
          <a:lstStyle>
            <a:lvl1pPr algn="ctr"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Presentation Title</a:t>
            </a:r>
            <a:br>
              <a:rPr lang="en-US" dirty="0" smtClean="0"/>
            </a:br>
            <a:r>
              <a:rPr lang="en-US" sz="3600" dirty="0" smtClean="0"/>
              <a:t>Department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</a:rPr>
              <a:t>Date</a:t>
            </a: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1" name="Picture 10" descr="CHAI-logo-300dpi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762000"/>
            <a:ext cx="2022225" cy="994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98627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8892350C-B0B6-45DE-923B-44516B8F59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27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8B5FD7BC-992E-40B0-957E-56BBB8D4F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85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1754CFA7-F899-47AE-B33D-50DCEF387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36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B49D836C-80A7-43DB-A98B-BE93F4599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55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E9008C79-5645-4CE7-810D-477DADA47E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78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30735E9-14BA-45AB-AEF6-DDC5D46CB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386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E41F442-0113-4D08-81A8-29E7B088E3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0196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E8086FAC-BCCD-4F48-B1B0-DA739DF4D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390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0" y="274639"/>
            <a:ext cx="8915400" cy="58515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FF9E5FF8-0FBF-481B-A2A1-9D2CB17784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873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600200"/>
            <a:ext cx="4375150" cy="218598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35550" y="1600200"/>
            <a:ext cx="4375150" cy="218598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5300" y="3938589"/>
            <a:ext cx="4375150" cy="218757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5550" y="3938589"/>
            <a:ext cx="4375150" cy="218757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558485" y="6577013"/>
            <a:ext cx="2311400" cy="47625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536A204A-C209-4073-897D-0172C9D7A0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32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471488" y="1509713"/>
            <a:ext cx="8963026" cy="4752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1"/>
            <a:ext cx="9906000" cy="5000625"/>
          </a:xfrm>
          <a:prstGeom prst="rect">
            <a:avLst/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sz="1800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200" y="1524000"/>
            <a:ext cx="9163050" cy="1752600"/>
          </a:xfrm>
        </p:spPr>
        <p:txBody>
          <a:bodyPr anchor="t">
            <a:normAutofit/>
          </a:bodyPr>
          <a:lstStyle>
            <a:lvl1pPr algn="l">
              <a:defRPr sz="3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0200" y="3581400"/>
            <a:ext cx="7594600" cy="11430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3" descr="CHAI_Interim Logo (Feb 2010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87766" y="5410201"/>
            <a:ext cx="2853135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707361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295400"/>
            <a:ext cx="8997950" cy="44196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537C-5097-4A71-BC12-56DFCAFCA12A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55000" y="1"/>
            <a:ext cx="13886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FFFF"/>
                </a:solidFill>
              </a:rPr>
              <a:t>Internal Document</a:t>
            </a:r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0" y="0"/>
            <a:ext cx="9906000" cy="990600"/>
          </a:xfrm>
          <a:prstGeom prst="rect">
            <a:avLst/>
          </a:prstGeom>
          <a:solidFill>
            <a:srgbClr val="003366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231775">
              <a:spcBef>
                <a:spcPct val="0"/>
              </a:spcBef>
              <a:defRPr/>
            </a:pPr>
            <a:endParaRPr lang="fr-FR" sz="2200" b="1" dirty="0" smtClean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50" y="76200"/>
            <a:ext cx="9658350" cy="838200"/>
          </a:xfrm>
        </p:spPr>
        <p:txBody>
          <a:bodyPr anchor="t">
            <a:normAutofit/>
          </a:bodyPr>
          <a:lstStyle>
            <a:lvl1pPr algn="l"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6420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50" y="76200"/>
            <a:ext cx="9658350" cy="838200"/>
          </a:xfrm>
        </p:spPr>
        <p:txBody>
          <a:bodyPr anchor="t">
            <a:normAutofit/>
          </a:bodyPr>
          <a:lstStyle>
            <a:lvl1pPr algn="l"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537C-5097-4A71-BC12-56DFCAFCA12A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84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2535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74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787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3C11604-BE8A-41B8-BD49-4B90D32AD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249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BF467ECC-B2D6-4155-8427-3E9F9553D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46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1FF7E468-77A1-4A8A-BA23-1024A96708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82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tags" Target="../tags/tag3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964273544"/>
              </p:ext>
            </p:extLst>
          </p:nvPr>
        </p:nvGraphicFramePr>
        <p:xfrm>
          <a:off x="1588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2" name="think-cell Slide" r:id="rId10" imgW="360" imgH="360" progId="TCLayout.ActiveDocument.1">
                  <p:embed/>
                </p:oleObj>
              </mc:Choice>
              <mc:Fallback>
                <p:oleObj name="think-cell Slide" r:id="rId10" imgW="360" imgH="360" progId="TCLayout.ActiveDocument.1">
                  <p:embed/>
                  <p:pic>
                    <p:nvPicPr>
                      <p:cNvPr id="0" name="Picture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90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451113" y="6595377"/>
            <a:ext cx="457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53E389-1311-4796-9190-1F74A8EADEA2}" type="slidenum">
              <a:rPr lang="en-US" sz="1000" kern="1200" noProof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 smtClean="0">
              <a:solidFill>
                <a:schemeClr val="tx1"/>
              </a:solidFill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71487" y="1509714"/>
            <a:ext cx="8963026" cy="4752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gray">
          <a:xfrm>
            <a:off x="0" y="0"/>
            <a:ext cx="9906000" cy="914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231775" algn="ctr">
              <a:defRPr/>
            </a:pPr>
            <a:endParaRPr lang="en-US" sz="4400">
              <a:solidFill>
                <a:srgbClr val="000000"/>
              </a:solidFill>
              <a:ea typeface="ＭＳ Ｐゴシック" pitchFamily="-108" charset="-128"/>
            </a:endParaRPr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471489" y="176739"/>
            <a:ext cx="8963024" cy="777240"/>
          </a:xfrm>
          <a:prstGeom prst="rect">
            <a:avLst/>
          </a:prstGeom>
        </p:spPr>
        <p:txBody>
          <a:bodyPr vert="horz" lIns="0" tIns="0" rIns="91440" bIns="18288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5966" y="6311903"/>
            <a:ext cx="854736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1" r:id="rId3"/>
    <p:sldLayoutId id="2147483662" r:id="rId4"/>
    <p:sldLayoutId id="2147483691" r:id="rId5"/>
    <p:sldLayoutId id="2147483692" r:id="rId6"/>
  </p:sldLayoutIdLst>
  <p:hf hdr="0" ftr="0" dt="0"/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002C7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002C7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002C7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002C76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002C76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002C76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002C76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002C7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Tx/>
        <a:buNone/>
        <a:defRPr sz="1600" b="1">
          <a:solidFill>
            <a:schemeClr val="tx2"/>
          </a:solidFill>
          <a:latin typeface="+mn-lt"/>
          <a:ea typeface="+mn-ea"/>
          <a:cs typeface="+mn-cs"/>
        </a:defRPr>
      </a:lvl1pPr>
      <a:lvl2pPr marL="463550" indent="-238125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§"/>
        <a:tabLst>
          <a:tab pos="744538" algn="l"/>
        </a:tabLst>
        <a:defRPr sz="1600">
          <a:solidFill>
            <a:schemeClr val="tx2"/>
          </a:solidFill>
          <a:latin typeface="+mn-lt"/>
          <a:cs typeface="+mn-cs"/>
        </a:defRPr>
      </a:lvl2pPr>
      <a:lvl3pPr marL="914400" indent="-22542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Calibri" pitchFamily="34" charset="0"/>
        <a:buChar char="–"/>
        <a:defRPr sz="1600">
          <a:solidFill>
            <a:schemeClr val="tx2"/>
          </a:solidFill>
          <a:latin typeface="+mn-lt"/>
          <a:cs typeface="+mn-cs"/>
        </a:defRPr>
      </a:lvl3pPr>
      <a:lvl4pPr marL="1377950" indent="-23812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Calibri" pitchFamily="34" charset="0"/>
        <a:buChar char="–"/>
        <a:defRPr sz="1600">
          <a:solidFill>
            <a:schemeClr val="tx2"/>
          </a:solidFill>
          <a:latin typeface="+mn-lt"/>
          <a:cs typeface="+mn-cs"/>
        </a:defRPr>
      </a:lvl4pPr>
      <a:lvl5pPr marL="1828800" indent="-22542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Calibri" pitchFamily="34" charset="0"/>
        <a:buChar char="–"/>
        <a:defRPr sz="1600">
          <a:solidFill>
            <a:schemeClr val="tx2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7"/>
          <p:cNvSpPr>
            <a:spLocks noChangeArrowheads="1"/>
          </p:cNvSpPr>
          <p:nvPr userDrawn="1"/>
        </p:nvSpPr>
        <p:spPr bwMode="gray">
          <a:xfrm>
            <a:off x="0" y="0"/>
            <a:ext cx="9906000" cy="914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231775" algn="ctr">
              <a:defRPr/>
            </a:pPr>
            <a:endParaRPr lang="en-US" sz="4400">
              <a:solidFill>
                <a:srgbClr val="000000"/>
              </a:solidFill>
              <a:ea typeface="ＭＳ Ｐゴシック" pitchFamily="-108" charset="-128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07260" y="6577014"/>
            <a:ext cx="462625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>
                <a:solidFill>
                  <a:srgbClr val="000000"/>
                </a:solidFill>
                <a:latin typeface="Arial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fld id="{5E8062B6-69D1-4EA8-B279-09E429DA98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484" name="Picture 1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5965" y="6311901"/>
            <a:ext cx="854736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7941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</p:sldLayoutIdLst>
  <p:hf hdr="0" ftr="0" dt="0"/>
  <p:txStyles>
    <p:titleStyle>
      <a:lvl1pPr marL="231775" indent="-231775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charset="0"/>
          <a:cs typeface="MS PGothic" charset="0"/>
        </a:defRPr>
      </a:lvl1pPr>
      <a:lvl2pPr marL="231775" indent="-231775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MS PGothic" charset="0"/>
          <a:cs typeface="MS PGothic" charset="0"/>
        </a:defRPr>
      </a:lvl2pPr>
      <a:lvl3pPr marL="231775" indent="-231775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MS PGothic" charset="0"/>
          <a:cs typeface="MS PGothic" charset="0"/>
        </a:defRPr>
      </a:lvl3pPr>
      <a:lvl4pPr marL="231775" indent="-231775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MS PGothic" charset="0"/>
          <a:cs typeface="MS PGothic" charset="0"/>
        </a:defRPr>
      </a:lvl4pPr>
      <a:lvl5pPr marL="231775" indent="-231775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MS PGothic" charset="0"/>
          <a:cs typeface="MS PGothic" charset="0"/>
        </a:defRPr>
      </a:lvl5pPr>
      <a:lvl6pPr marL="68897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</a:defRPr>
      </a:lvl6pPr>
      <a:lvl7pPr marL="114617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</a:defRPr>
      </a:lvl7pPr>
      <a:lvl8pPr marL="160337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</a:defRPr>
      </a:lvl8pPr>
      <a:lvl9pPr marL="206057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charset="0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charset="0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0" y="0"/>
            <a:ext cx="9906000" cy="990600"/>
          </a:xfrm>
          <a:prstGeom prst="rect">
            <a:avLst/>
          </a:prstGeom>
          <a:solidFill>
            <a:srgbClr val="003366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231775">
              <a:spcBef>
                <a:spcPct val="0"/>
              </a:spcBef>
              <a:defRPr/>
            </a:pPr>
            <a:endParaRPr lang="fr-FR" sz="2200" b="1" dirty="0" smtClean="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550" y="76200"/>
            <a:ext cx="9658350" cy="838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2954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50" y="6492876"/>
            <a:ext cx="577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94E537C-5097-4A71-BC12-56DFCAFCA12A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76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2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13" Type="http://schemas.openxmlformats.org/officeDocument/2006/relationships/tags" Target="../tags/tag18.xml"/><Relationship Id="rId18" Type="http://schemas.openxmlformats.org/officeDocument/2006/relationships/tags" Target="../tags/tag23.xml"/><Relationship Id="rId26" Type="http://schemas.openxmlformats.org/officeDocument/2006/relationships/tags" Target="../tags/tag31.xml"/><Relationship Id="rId3" Type="http://schemas.openxmlformats.org/officeDocument/2006/relationships/tags" Target="../tags/tag8.xml"/><Relationship Id="rId21" Type="http://schemas.openxmlformats.org/officeDocument/2006/relationships/tags" Target="../tags/tag26.xml"/><Relationship Id="rId34" Type="http://schemas.openxmlformats.org/officeDocument/2006/relationships/oleObject" Target="../embeddings/oleObject2.bin"/><Relationship Id="rId7" Type="http://schemas.openxmlformats.org/officeDocument/2006/relationships/tags" Target="../tags/tag12.xml"/><Relationship Id="rId12" Type="http://schemas.openxmlformats.org/officeDocument/2006/relationships/tags" Target="../tags/tag17.xml"/><Relationship Id="rId17" Type="http://schemas.openxmlformats.org/officeDocument/2006/relationships/tags" Target="../tags/tag22.xml"/><Relationship Id="rId25" Type="http://schemas.openxmlformats.org/officeDocument/2006/relationships/tags" Target="../tags/tag30.xml"/><Relationship Id="rId33" Type="http://schemas.openxmlformats.org/officeDocument/2006/relationships/slideLayout" Target="../slideLayouts/slideLayout6.xml"/><Relationship Id="rId2" Type="http://schemas.openxmlformats.org/officeDocument/2006/relationships/tags" Target="../tags/tag7.xml"/><Relationship Id="rId16" Type="http://schemas.openxmlformats.org/officeDocument/2006/relationships/tags" Target="../tags/tag21.xml"/><Relationship Id="rId20" Type="http://schemas.openxmlformats.org/officeDocument/2006/relationships/tags" Target="../tags/tag25.xml"/><Relationship Id="rId29" Type="http://schemas.openxmlformats.org/officeDocument/2006/relationships/tags" Target="../tags/tag34.xml"/><Relationship Id="rId1" Type="http://schemas.openxmlformats.org/officeDocument/2006/relationships/vmlDrawing" Target="../drawings/vmlDrawing2.vml"/><Relationship Id="rId6" Type="http://schemas.openxmlformats.org/officeDocument/2006/relationships/tags" Target="../tags/tag11.xml"/><Relationship Id="rId11" Type="http://schemas.openxmlformats.org/officeDocument/2006/relationships/tags" Target="../tags/tag16.xml"/><Relationship Id="rId24" Type="http://schemas.openxmlformats.org/officeDocument/2006/relationships/tags" Target="../tags/tag29.xml"/><Relationship Id="rId32" Type="http://schemas.openxmlformats.org/officeDocument/2006/relationships/tags" Target="../tags/tag37.xml"/><Relationship Id="rId5" Type="http://schemas.openxmlformats.org/officeDocument/2006/relationships/tags" Target="../tags/tag10.xml"/><Relationship Id="rId15" Type="http://schemas.openxmlformats.org/officeDocument/2006/relationships/tags" Target="../tags/tag20.xml"/><Relationship Id="rId23" Type="http://schemas.openxmlformats.org/officeDocument/2006/relationships/tags" Target="../tags/tag28.xml"/><Relationship Id="rId28" Type="http://schemas.openxmlformats.org/officeDocument/2006/relationships/tags" Target="../tags/tag33.xml"/><Relationship Id="rId36" Type="http://schemas.openxmlformats.org/officeDocument/2006/relationships/image" Target="../media/image7.png"/><Relationship Id="rId10" Type="http://schemas.openxmlformats.org/officeDocument/2006/relationships/tags" Target="../tags/tag15.xml"/><Relationship Id="rId19" Type="http://schemas.openxmlformats.org/officeDocument/2006/relationships/tags" Target="../tags/tag24.xml"/><Relationship Id="rId31" Type="http://schemas.openxmlformats.org/officeDocument/2006/relationships/tags" Target="../tags/tag36.xml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4" Type="http://schemas.openxmlformats.org/officeDocument/2006/relationships/tags" Target="../tags/tag19.xml"/><Relationship Id="rId22" Type="http://schemas.openxmlformats.org/officeDocument/2006/relationships/tags" Target="../tags/tag27.xml"/><Relationship Id="rId27" Type="http://schemas.openxmlformats.org/officeDocument/2006/relationships/tags" Target="../tags/tag32.xml"/><Relationship Id="rId30" Type="http://schemas.openxmlformats.org/officeDocument/2006/relationships/tags" Target="../tags/tag35.xml"/><Relationship Id="rId35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077" y="2452876"/>
            <a:ext cx="8420100" cy="2882322"/>
          </a:xfrm>
        </p:spPr>
        <p:txBody>
          <a:bodyPr>
            <a:normAutofit fontScale="90000"/>
          </a:bodyPr>
          <a:lstStyle/>
          <a:p>
            <a:r>
              <a:rPr lang="en-GB" sz="3600" dirty="0">
                <a:latin typeface="Arial Narrow" pitchFamily="34" charset="0"/>
                <a:cs typeface="Arial" pitchFamily="34" charset="0"/>
              </a:rPr>
              <a:t>Expanding </a:t>
            </a:r>
            <a:r>
              <a:rPr lang="en-GB" sz="3600" dirty="0" smtClean="0">
                <a:latin typeface="Arial Narrow" pitchFamily="34" charset="0"/>
                <a:cs typeface="Arial" pitchFamily="34" charset="0"/>
              </a:rPr>
              <a:t>Access </a:t>
            </a:r>
            <a:r>
              <a:rPr lang="en-GB" sz="3600" dirty="0">
                <a:latin typeface="Arial Narrow" pitchFamily="34" charset="0"/>
                <a:cs typeface="Arial" pitchFamily="34" charset="0"/>
              </a:rPr>
              <a:t>to </a:t>
            </a:r>
            <a:r>
              <a:rPr lang="en-GB" sz="3600" dirty="0" smtClean="0">
                <a:latin typeface="Arial Narrow" pitchFamily="34" charset="0"/>
                <a:cs typeface="Arial" pitchFamily="34" charset="0"/>
              </a:rPr>
              <a:t>Diagnosis </a:t>
            </a:r>
            <a:r>
              <a:rPr lang="en-GB" sz="3600" dirty="0">
                <a:latin typeface="Arial Narrow" pitchFamily="34" charset="0"/>
                <a:cs typeface="Arial" pitchFamily="34" charset="0"/>
              </a:rPr>
              <a:t>and </a:t>
            </a:r>
            <a:r>
              <a:rPr lang="en-GB" sz="3600" dirty="0" smtClean="0">
                <a:latin typeface="Arial Narrow" pitchFamily="34" charset="0"/>
                <a:cs typeface="Arial" pitchFamily="34" charset="0"/>
              </a:rPr>
              <a:t>Treatment </a:t>
            </a:r>
            <a:r>
              <a:rPr lang="en-GB" sz="3600" dirty="0">
                <a:latin typeface="Arial Narrow" pitchFamily="34" charset="0"/>
                <a:cs typeface="Arial" pitchFamily="34" charset="0"/>
              </a:rPr>
              <a:t>of </a:t>
            </a:r>
            <a:r>
              <a:rPr lang="en-GB" sz="3600" dirty="0" smtClean="0">
                <a:latin typeface="Arial Narrow" pitchFamily="34" charset="0"/>
                <a:cs typeface="Arial" pitchFamily="34" charset="0"/>
              </a:rPr>
              <a:t>Childhood </a:t>
            </a:r>
            <a:r>
              <a:rPr lang="en-GB" sz="3600" dirty="0">
                <a:latin typeface="Arial Narrow" pitchFamily="34" charset="0"/>
                <a:cs typeface="Arial" pitchFamily="34" charset="0"/>
              </a:rPr>
              <a:t>P</a:t>
            </a:r>
            <a:r>
              <a:rPr lang="en-GB" sz="3600" dirty="0" smtClean="0">
                <a:latin typeface="Arial Narrow" pitchFamily="34" charset="0"/>
                <a:cs typeface="Arial" pitchFamily="34" charset="0"/>
              </a:rPr>
              <a:t>neumonia</a:t>
            </a:r>
            <a:r>
              <a:rPr lang="en-GB" sz="3600" dirty="0">
                <a:latin typeface="Arial Narrow" pitchFamily="34" charset="0"/>
                <a:cs typeface="Arial" pitchFamily="34" charset="0"/>
              </a:rPr>
              <a:t>, </a:t>
            </a:r>
            <a:r>
              <a:rPr lang="en-GB" sz="3600" dirty="0" smtClean="0">
                <a:latin typeface="Arial Narrow" pitchFamily="34" charset="0"/>
                <a:cs typeface="Arial" pitchFamily="34" charset="0"/>
              </a:rPr>
              <a:t>Diarrhoea </a:t>
            </a:r>
            <a:r>
              <a:rPr lang="en-GB" sz="3600" dirty="0">
                <a:latin typeface="Arial Narrow" pitchFamily="34" charset="0"/>
                <a:cs typeface="Arial" pitchFamily="34" charset="0"/>
              </a:rPr>
              <a:t>and </a:t>
            </a:r>
            <a:r>
              <a:rPr lang="en-GB" sz="3600" dirty="0" smtClean="0">
                <a:latin typeface="Arial Narrow" pitchFamily="34" charset="0"/>
                <a:cs typeface="Arial" pitchFamily="34" charset="0"/>
              </a:rPr>
              <a:t>Malaria in </a:t>
            </a:r>
            <a:r>
              <a:rPr lang="en-GB" sz="3600" dirty="0">
                <a:latin typeface="Arial Narrow" pitchFamily="34" charset="0"/>
                <a:cs typeface="Arial" pitchFamily="34" charset="0"/>
              </a:rPr>
              <a:t>the </a:t>
            </a:r>
            <a:r>
              <a:rPr lang="en-GB" sz="3600" dirty="0" smtClean="0">
                <a:latin typeface="Arial Narrow" pitchFamily="34" charset="0"/>
                <a:cs typeface="Arial" pitchFamily="34" charset="0"/>
              </a:rPr>
              <a:t>Private </a:t>
            </a:r>
            <a:r>
              <a:rPr lang="en-GB" sz="3600" dirty="0">
                <a:latin typeface="Arial Narrow" pitchFamily="34" charset="0"/>
                <a:cs typeface="Arial" pitchFamily="34" charset="0"/>
              </a:rPr>
              <a:t>H</a:t>
            </a:r>
            <a:r>
              <a:rPr lang="en-GB" sz="3600" dirty="0" smtClean="0">
                <a:latin typeface="Arial Narrow" pitchFamily="34" charset="0"/>
                <a:cs typeface="Arial" pitchFamily="34" charset="0"/>
              </a:rPr>
              <a:t>ealth Sector in Uganda</a:t>
            </a:r>
            <a:r>
              <a:rPr lang="en-GB" sz="3100" dirty="0" smtClean="0">
                <a:latin typeface="Arial Narrow" pitchFamily="34" charset="0"/>
                <a:cs typeface="Arial" pitchFamily="34" charset="0"/>
              </a:rPr>
              <a:t/>
            </a:r>
            <a:br>
              <a:rPr lang="en-GB" sz="3100" dirty="0" smtClean="0">
                <a:latin typeface="Arial Narrow" pitchFamily="34" charset="0"/>
                <a:cs typeface="Arial" pitchFamily="34" charset="0"/>
              </a:rPr>
            </a:br>
            <a:r>
              <a:rPr lang="en-US" sz="1800" b="1" dirty="0" smtClean="0">
                <a:latin typeface="Arial Narrow" pitchFamily="34" charset="0"/>
                <a:cs typeface="Arial" pitchFamily="34" charset="0"/>
              </a:rPr>
              <a:t/>
            </a:r>
            <a:br>
              <a:rPr lang="en-US" sz="1800" b="1" dirty="0" smtClean="0">
                <a:latin typeface="Arial Narrow" pitchFamily="34" charset="0"/>
                <a:cs typeface="Arial" pitchFamily="34" charset="0"/>
              </a:rPr>
            </a:br>
            <a:r>
              <a:rPr lang="en-US" sz="3100" b="1" dirty="0" smtClean="0">
                <a:latin typeface="Arial Narrow" pitchFamily="34" charset="0"/>
                <a:cs typeface="Arial" pitchFamily="34" charset="0"/>
              </a:rPr>
              <a:t/>
            </a:r>
            <a:br>
              <a:rPr lang="en-US" sz="3100" b="1" dirty="0" smtClean="0">
                <a:latin typeface="Arial Narrow" pitchFamily="34" charset="0"/>
                <a:cs typeface="Arial" pitchFamily="34" charset="0"/>
              </a:rPr>
            </a:br>
            <a:r>
              <a:rPr lang="en-US" sz="3100" b="1" dirty="0" smtClean="0">
                <a:latin typeface="Arial Narrow" pitchFamily="34" charset="0"/>
                <a:cs typeface="Arial" pitchFamily="34" charset="0"/>
              </a:rPr>
              <a:t>NDA ADS Stakeholder Meeting</a:t>
            </a:r>
            <a:r>
              <a:rPr lang="en-US" sz="4900" dirty="0" smtClean="0">
                <a:latin typeface="Arial Narrow" pitchFamily="34" charset="0"/>
                <a:cs typeface="Arial" pitchFamily="34" charset="0"/>
              </a:rPr>
              <a:t/>
            </a:r>
            <a:br>
              <a:rPr lang="en-US" sz="4900" dirty="0" smtClean="0">
                <a:latin typeface="Arial Narrow" pitchFamily="34" charset="0"/>
                <a:cs typeface="Arial" pitchFamily="34" charset="0"/>
              </a:rPr>
            </a:b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/>
            </a:r>
            <a:br>
              <a:rPr lang="en-US" sz="1100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</a:b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/>
            </a:r>
            <a:br>
              <a:rPr lang="en-US" sz="1100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</a:br>
            <a:r>
              <a:rPr lang="en-US" sz="2700" i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 September 22</a:t>
            </a:r>
            <a:r>
              <a:rPr lang="en-US" sz="2700" i="1" baseline="30000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nd</a:t>
            </a:r>
            <a:r>
              <a:rPr lang="en-US" sz="2700" i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 2016</a:t>
            </a:r>
            <a:br>
              <a:rPr lang="en-US" sz="2700" i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</a:br>
            <a:endParaRPr lang="en-US" sz="3600" i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" name="AutoShape 2" descr="Image result for UNICEF"/>
          <p:cNvSpPr>
            <a:spLocks noChangeAspect="1" noChangeArrowheads="1"/>
          </p:cNvSpPr>
          <p:nvPr/>
        </p:nvSpPr>
        <p:spPr bwMode="auto">
          <a:xfrm>
            <a:off x="6026439" y="842673"/>
            <a:ext cx="2400588" cy="2400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itchFamily="34" charset="0"/>
              </a:rPr>
              <a:t>Implementation Progress April - August</a:t>
            </a:r>
            <a:endParaRPr lang="en-US" dirty="0">
              <a:latin typeface="Arial Narrow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683336"/>
              </p:ext>
            </p:extLst>
          </p:nvPr>
        </p:nvGraphicFramePr>
        <p:xfrm>
          <a:off x="1061244" y="1292771"/>
          <a:ext cx="7783512" cy="500134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94504"/>
                <a:gridCol w="2594504"/>
                <a:gridCol w="2594504"/>
              </a:tblGrid>
              <a:tr h="5360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Training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Mentorship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Supply Chain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4317349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651 drug shops in 5 districts have attended all six trainings days.</a:t>
                      </a:r>
                      <a:r>
                        <a:rPr lang="en-US" sz="1600" b="1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Wave 2 of trainings targeting 1,000 additional shops commenced in August 2016.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14% total attrition 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between Module 1 and Module 3.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Representatives from public facilities attended trainings</a:t>
                      </a:r>
                      <a:r>
                        <a:rPr lang="en-US" sz="1600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practice sessions at health facilities were successfully conducted</a:t>
                      </a:r>
                      <a:endParaRPr lang="en-US" sz="1600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total of </a:t>
                      </a:r>
                      <a:r>
                        <a:rPr lang="en-US" sz="16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2,100 mentorship visits conducted 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between Visits 1 and 3, reaching 93% of trainees at least twice. 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600" b="1" dirty="0" smtClean="0">
                          <a:solidFill>
                            <a:schemeClr val="tx2"/>
                          </a:solidFill>
                        </a:rPr>
                        <a:t>DHO</a:t>
                      </a:r>
                      <a:r>
                        <a:rPr lang="en-US" sz="1600" b="1" baseline="0" dirty="0" smtClean="0">
                          <a:solidFill>
                            <a:schemeClr val="tx2"/>
                          </a:solidFill>
                        </a:rPr>
                        <a:t> staff successfully involved 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in supportive supervision in all districts as well as working directly as mentors in four districts.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Real time monitoring made possible by the use of electronic tablets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6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Price agreements established with 10 regional wholesalers, </a:t>
                      </a: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linking drug shops to affordable medicines. 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600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one-time </a:t>
                      </a:r>
                      <a:r>
                        <a:rPr lang="en-US" sz="1600" b="1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voucher discount introduced </a:t>
                      </a:r>
                      <a:r>
                        <a:rPr lang="en-US" sz="1600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incentivize drug shops to stock up on all </a:t>
                      </a:r>
                      <a:r>
                        <a:rPr lang="en-US" sz="1600" kern="1200" baseline="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iCCM</a:t>
                      </a:r>
                      <a:r>
                        <a:rPr lang="en-US" sz="1600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commodities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 quality affordable </a:t>
                      </a:r>
                      <a:r>
                        <a:rPr lang="en-US" sz="1600" b="1" kern="1200" baseline="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mRDTs</a:t>
                      </a:r>
                      <a:r>
                        <a:rPr lang="en-US" sz="1600" b="1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introduced in the private market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600" b="1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First </a:t>
                      </a:r>
                      <a:r>
                        <a:rPr lang="en-US" sz="1600" b="1" kern="1200" baseline="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Amox</a:t>
                      </a:r>
                      <a:r>
                        <a:rPr lang="en-US" sz="1600" b="1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250mg DT registered </a:t>
                      </a:r>
                      <a:r>
                        <a:rPr lang="en-US" sz="1600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Uganda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24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itchFamily="34" charset="0"/>
              </a:rPr>
              <a:t>Preliminary data: Program Reach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5518" y="1490171"/>
            <a:ext cx="9040374" cy="2372381"/>
          </a:xfrm>
        </p:spPr>
        <p:txBody>
          <a:bodyPr/>
          <a:lstStyle/>
          <a:p>
            <a:pPr marL="285750" lvl="0" indent="-28575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b="0" dirty="0">
                <a:latin typeface="Arial" pitchFamily="34" charset="0"/>
                <a:cs typeface="Arial" pitchFamily="34" charset="0"/>
              </a:rPr>
              <a:t>Data collected from patient registers showed that </a:t>
            </a:r>
            <a:r>
              <a:rPr lang="en-US" dirty="0">
                <a:latin typeface="Arial" pitchFamily="34" charset="0"/>
                <a:cs typeface="Arial" pitchFamily="34" charset="0"/>
              </a:rPr>
              <a:t>19,176 children under 5 were assessed and registered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over the time between the first training 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the last mentor 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visit for Wave 1. </a:t>
            </a:r>
            <a:endParaRPr lang="en-US" b="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Fever was the most common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symptom (79% of children), followed by 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cough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and 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diarrhea. </a:t>
            </a:r>
            <a:r>
              <a:rPr lang="en-US" dirty="0">
                <a:latin typeface="Arial" pitchFamily="34" charset="0"/>
                <a:cs typeface="Arial" pitchFamily="34" charset="0"/>
              </a:rPr>
              <a:t>47% of children presented multiple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symptoms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lvl="0" indent="-28575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13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% of all children seen presented one or more danger signs, and 13% were referred to another 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facility. </a:t>
            </a:r>
            <a:endParaRPr lang="en-US" dirty="0"/>
          </a:p>
        </p:txBody>
      </p:sp>
      <p:pic>
        <p:nvPicPr>
          <p:cNvPr id="4" name="Picture 2" descr="D:\Downloads\IMG_2396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1754" y="3657600"/>
            <a:ext cx="4585374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46153835"/>
              </p:ext>
            </p:extLst>
          </p:nvPr>
        </p:nvGraphicFramePr>
        <p:xfrm>
          <a:off x="259393" y="3657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206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itchFamily="34" charset="0"/>
              </a:rPr>
              <a:t>Preliminary data: Stock levels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918118" y="4291440"/>
            <a:ext cx="4987882" cy="2258247"/>
          </a:xfrm>
        </p:spPr>
        <p:txBody>
          <a:bodyPr/>
          <a:lstStyle/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Increased uptake of key commodities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– the number of shops stocking the </a:t>
            </a:r>
            <a:r>
              <a:rPr lang="en-US" b="0" dirty="0" err="1">
                <a:latin typeface="Arial" pitchFamily="34" charset="0"/>
                <a:cs typeface="Arial" pitchFamily="34" charset="0"/>
              </a:rPr>
              <a:t>iCCM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 commodities increased significantly between Visits 1 and Visit 3 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Stock levels 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also increased for almost all commodities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b="0" dirty="0">
                <a:latin typeface="Arial" pitchFamily="34" charset="0"/>
                <a:cs typeface="Arial" pitchFamily="34" charset="0"/>
              </a:rPr>
              <a:t>Median price levels at the third mentor visit show progress towards program targets 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84342219"/>
              </p:ext>
            </p:extLst>
          </p:nvPr>
        </p:nvGraphicFramePr>
        <p:xfrm>
          <a:off x="967673" y="953979"/>
          <a:ext cx="7662041" cy="2896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9758331"/>
              </p:ext>
            </p:extLst>
          </p:nvPr>
        </p:nvGraphicFramePr>
        <p:xfrm>
          <a:off x="226694" y="403919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2391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itchFamily="34" charset="0"/>
              </a:rPr>
              <a:t>Preliminary data: Diagnosis and Treatment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71489" y="1127238"/>
            <a:ext cx="9287366" cy="1647493"/>
          </a:xfrm>
        </p:spPr>
        <p:txBody>
          <a:bodyPr/>
          <a:lstStyle/>
          <a:p>
            <a:pPr marL="285750" lvl="1" indent="-28575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err="1">
                <a:latin typeface="Arial" pitchFamily="34" charset="0"/>
                <a:ea typeface="+mn-ea"/>
                <a:cs typeface="Arial" pitchFamily="34" charset="0"/>
              </a:rPr>
              <a:t>mRDT</a:t>
            </a:r>
            <a:r>
              <a:rPr lang="en-US" dirty="0">
                <a:latin typeface="Arial" pitchFamily="34" charset="0"/>
                <a:ea typeface="+mn-ea"/>
                <a:cs typeface="Arial" pitchFamily="34" charset="0"/>
              </a:rPr>
              <a:t> testing in cases of fever increased from 77.9% to 84.6% between visit 1 and visit 3 and adherence to test results also </a:t>
            </a:r>
            <a:r>
              <a:rPr lang="en-US" dirty="0" smtClean="0">
                <a:latin typeface="Arial" pitchFamily="34" charset="0"/>
                <a:ea typeface="+mn-ea"/>
                <a:cs typeface="Arial" pitchFamily="34" charset="0"/>
              </a:rPr>
              <a:t>improved. </a:t>
            </a:r>
            <a:endParaRPr lang="en-US" dirty="0">
              <a:latin typeface="Arial" pitchFamily="34" charset="0"/>
              <a:ea typeface="+mn-ea"/>
              <a:cs typeface="Arial" pitchFamily="34" charset="0"/>
            </a:endParaRPr>
          </a:p>
          <a:p>
            <a:pPr marL="285750" lvl="1" indent="-28575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ea typeface="+mn-ea"/>
                <a:cs typeface="Arial" pitchFamily="34" charset="0"/>
              </a:rPr>
              <a:t>% of children with diarrhea given both ORS and Zinc increased from 56% at the first mentor visit to 82% at the third </a:t>
            </a:r>
            <a:r>
              <a:rPr lang="en-US" dirty="0" smtClean="0">
                <a:latin typeface="Arial" pitchFamily="34" charset="0"/>
                <a:ea typeface="+mn-ea"/>
                <a:cs typeface="Arial" pitchFamily="34" charset="0"/>
              </a:rPr>
              <a:t>visit. Prescription </a:t>
            </a:r>
            <a:r>
              <a:rPr lang="en-US" dirty="0">
                <a:latin typeface="Arial" pitchFamily="34" charset="0"/>
                <a:ea typeface="+mn-ea"/>
                <a:cs typeface="Arial" pitchFamily="34" charset="0"/>
              </a:rPr>
              <a:t>of ORS and zinc only decreased overtime as diarrhea treatment. </a:t>
            </a:r>
            <a:endParaRPr lang="en-US" dirty="0" smtClean="0">
              <a:latin typeface="Arial" pitchFamily="34" charset="0"/>
              <a:ea typeface="+mn-ea"/>
              <a:cs typeface="Arial" pitchFamily="34" charset="0"/>
            </a:endParaRPr>
          </a:p>
          <a:p>
            <a:pPr marL="285750" lvl="1" indent="-28575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ea typeface="+mn-ea"/>
                <a:cs typeface="Arial" pitchFamily="34" charset="0"/>
              </a:rPr>
              <a:t>47% of children with cough had their breathing rate counted at the third mentor visit. </a:t>
            </a:r>
          </a:p>
          <a:p>
            <a:pPr marL="285750" lvl="1" indent="-28575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ea typeface="+mn-ea"/>
                <a:cs typeface="Arial" pitchFamily="34" charset="0"/>
              </a:rPr>
              <a:t>96% of children were given </a:t>
            </a:r>
            <a:r>
              <a:rPr lang="en-US" dirty="0" err="1">
                <a:latin typeface="Arial" pitchFamily="34" charset="0"/>
                <a:ea typeface="+mn-ea"/>
                <a:cs typeface="Arial" pitchFamily="34" charset="0"/>
              </a:rPr>
              <a:t>Amox</a:t>
            </a:r>
            <a:r>
              <a:rPr lang="en-US" dirty="0">
                <a:latin typeface="Arial" pitchFamily="34" charset="0"/>
                <a:ea typeface="+mn-ea"/>
                <a:cs typeface="Arial" pitchFamily="34" charset="0"/>
              </a:rPr>
              <a:t> for cough and fast breathing at the third mentor visit while only 7% of children without cough and fast breathing received Amoxicillin. </a:t>
            </a:r>
          </a:p>
          <a:p>
            <a:pPr marL="285750" lvl="1" indent="-28575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63718625"/>
              </p:ext>
            </p:extLst>
          </p:nvPr>
        </p:nvGraphicFramePr>
        <p:xfrm>
          <a:off x="897159" y="4067502"/>
          <a:ext cx="7900001" cy="2727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774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 pitchFamily="34" charset="0"/>
              </a:rPr>
              <a:t>P</a:t>
            </a:r>
            <a:r>
              <a:rPr lang="en-US" dirty="0" smtClean="0">
                <a:latin typeface="Arial Narrow" pitchFamily="34" charset="0"/>
              </a:rPr>
              <a:t>rogram background, goals and objectives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71489" y="3858780"/>
            <a:ext cx="8963026" cy="2936163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Program Goal</a:t>
            </a:r>
          </a:p>
          <a:p>
            <a:r>
              <a:rPr lang="en-US" b="0" i="1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n-US" b="0" i="1" dirty="0">
                <a:latin typeface="Arial" pitchFamily="34" charset="0"/>
                <a:cs typeface="Arial" pitchFamily="34" charset="0"/>
              </a:rPr>
              <a:t>reduce child mortality by increasing the percentage of children properly diagnosed and treated for pneumonia, malaria and </a:t>
            </a:r>
            <a:r>
              <a:rPr lang="en-US" b="0" i="1" dirty="0" smtClean="0">
                <a:latin typeface="Arial" pitchFamily="34" charset="0"/>
                <a:cs typeface="Arial" pitchFamily="34" charset="0"/>
              </a:rPr>
              <a:t>diarrhea </a:t>
            </a:r>
            <a:r>
              <a:rPr lang="en-US" b="0" i="1" dirty="0">
                <a:latin typeface="Arial" pitchFamily="34" charset="0"/>
                <a:cs typeface="Arial" pitchFamily="34" charset="0"/>
              </a:rPr>
              <a:t>in the private </a:t>
            </a:r>
            <a:r>
              <a:rPr lang="en-US" b="0" i="1" dirty="0" smtClean="0">
                <a:latin typeface="Arial" pitchFamily="34" charset="0"/>
                <a:cs typeface="Arial" pitchFamily="34" charset="0"/>
              </a:rPr>
              <a:t>sector</a:t>
            </a:r>
          </a:p>
          <a:p>
            <a:endParaRPr lang="en-US" b="0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Program Objectives</a:t>
            </a:r>
          </a:p>
          <a:p>
            <a:pPr marL="342900" indent="-342900">
              <a:buAutoNum type="arabicParenR"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Improve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frontline private providers’ ability to assess, treat, and refer childhood 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illnesses</a:t>
            </a:r>
          </a:p>
          <a:p>
            <a:pPr marL="342900" indent="-342900">
              <a:buAutoNum type="arabicParenR"/>
            </a:pPr>
            <a:r>
              <a:rPr lang="en-US" b="0" dirty="0">
                <a:latin typeface="Arial" pitchFamily="34" charset="0"/>
                <a:cs typeface="Arial" pitchFamily="34" charset="0"/>
              </a:rPr>
              <a:t>Ensure that lower-level private health facilities are adequately supplied with essential medicines and 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diagnostics</a:t>
            </a:r>
          </a:p>
          <a:p>
            <a:pPr marL="342900" indent="-342900">
              <a:buAutoNum type="arabicParenR"/>
            </a:pPr>
            <a:r>
              <a:rPr lang="en-US" b="0" dirty="0">
                <a:latin typeface="Arial" pitchFamily="34" charset="0"/>
                <a:cs typeface="Arial" pitchFamily="34" charset="0"/>
              </a:rPr>
              <a:t>Improve regulatory and financing 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environment</a:t>
            </a:r>
            <a:endParaRPr lang="en-US" b="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48987497"/>
              </p:ext>
            </p:extLst>
          </p:nvPr>
        </p:nvGraphicFramePr>
        <p:xfrm>
          <a:off x="613379" y="1157027"/>
          <a:ext cx="4129131" cy="2544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Rectangle 2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99157" y="1157027"/>
            <a:ext cx="4334041" cy="2544286"/>
          </a:xfrm>
          <a:prstGeom prst="rect">
            <a:avLst/>
          </a:prstGeom>
          <a:solidFill>
            <a:srgbClr val="DAEDEF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468630" marR="0" lvl="0" indent="-285750" defTabSz="895255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itchFamily="34" charset="0"/>
              <a:cs typeface="Calibri" pitchFamily="34" charset="0"/>
            </a:endParaRPr>
          </a:p>
          <a:p>
            <a:pPr marL="468630" marR="0" lvl="0" indent="-285750" defTabSz="895255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cs typeface="Calibri" pitchFamily="34" charset="0"/>
              </a:rPr>
              <a:t>In Uganda, </a:t>
            </a: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cs typeface="Calibri" pitchFamily="34" charset="0"/>
              </a:rPr>
              <a:t>the combination of diarrhea, malaria and pneumonia account for almost  30% of U5</a:t>
            </a:r>
            <a:r>
              <a:rPr kumimoji="0" lang="en-US" sz="16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cs typeface="Calibri" pitchFamily="34" charset="0"/>
              </a:rPr>
              <a:t> deaths</a:t>
            </a:r>
            <a:endParaRPr kumimoji="0" lang="en-US" sz="160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itchFamily="34" charset="0"/>
              <a:cs typeface="Calibri" pitchFamily="34" charset="0"/>
            </a:endParaRPr>
          </a:p>
          <a:p>
            <a:pPr marL="468630" marR="0" lvl="0" indent="-285750" defTabSz="895255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cs typeface="Calibri" pitchFamily="34" charset="0"/>
              </a:rPr>
              <a:t>Uganda currently has a child mortality of </a:t>
            </a:r>
            <a:r>
              <a:rPr lang="en-US" sz="1600" kern="0" dirty="0" smtClean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55</a:t>
            </a: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cs typeface="Calibri" pitchFamily="34" charset="0"/>
              </a:rPr>
              <a:t> deaths per 1,000 live births</a:t>
            </a:r>
          </a:p>
          <a:p>
            <a:pPr marL="468630" marR="0" lvl="0" indent="-285750" defTabSz="895255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1600" kern="0" dirty="0" smtClean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65% of Ugandans seek 1</a:t>
            </a:r>
            <a:r>
              <a:rPr lang="en-US" sz="1600" kern="0" baseline="30000" dirty="0" smtClean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st</a:t>
            </a:r>
            <a:r>
              <a:rPr lang="en-US" sz="1600" kern="0" dirty="0" smtClean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 line treatment for these diseases in the private sector</a:t>
            </a:r>
          </a:p>
          <a:p>
            <a:pPr marL="182880" marR="0" lvl="0" defTabSz="895255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 charset="0"/>
              <a:cs typeface="Calibri" pitchFamily="34" charset="0"/>
            </a:endParaRPr>
          </a:p>
          <a:p>
            <a:pPr marL="468630" marR="0" lvl="0" indent="-285750" defTabSz="895255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05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9" y="258887"/>
            <a:ext cx="8963024" cy="777240"/>
          </a:xfrm>
        </p:spPr>
        <p:txBody>
          <a:bodyPr/>
          <a:lstStyle/>
          <a:p>
            <a:r>
              <a:rPr lang="en-US" sz="2800" dirty="0" smtClean="0">
                <a:latin typeface="Arial Narrow" pitchFamily="34" charset="0"/>
              </a:rPr>
              <a:t>Objective 1: Improve </a:t>
            </a:r>
            <a:r>
              <a:rPr lang="en-US" sz="2800" dirty="0">
                <a:latin typeface="Arial Narrow" pitchFamily="34" charset="0"/>
              </a:rPr>
              <a:t>frontline private providers’ ability to assess, treat, and refer childhood illnesses</a:t>
            </a:r>
            <a:br>
              <a:rPr lang="en-US" sz="2800" dirty="0">
                <a:latin typeface="Arial Narrow" pitchFamily="34" charset="0"/>
              </a:rPr>
            </a:b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12271" y="1197906"/>
            <a:ext cx="9271602" cy="4752975"/>
          </a:xfrm>
        </p:spPr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1,500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 drug shops and small clinics from 7 districts scheduled to be trained by the end of 2016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Drug shops receive a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modular training based on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iCCM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(Integrated Community Case management) but adapted for the private sector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. Trainings cover assessment, diagnosis, treatment and referral of diarrhea, malaria, and pneumonia as well as business skills and regulatory matters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Along with trainings the program also offers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supportive supervision in the form of a mentorship program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Drug shops receive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one mentor visit after each training module and continue to receive mentor visits over the next year. Mobile text messages are used to further reinforce key messages.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800" b="0" dirty="0">
              <a:latin typeface="Arial Narrow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62152" y="3791486"/>
            <a:ext cx="8772361" cy="2341683"/>
            <a:chOff x="0" y="0"/>
            <a:chExt cx="6258296" cy="1609725"/>
          </a:xfrm>
        </p:grpSpPr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5120148" y="280877"/>
              <a:ext cx="1092899" cy="91505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dirty="0">
                  <a:effectLst/>
                  <a:latin typeface="Arial Narrow"/>
                  <a:ea typeface="Calibri"/>
                  <a:cs typeface="Times New Roman"/>
                </a:rPr>
                <a:t>Average cost of training package and mentorship for 1 year:</a:t>
              </a:r>
              <a:endParaRPr lang="en-US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Arial Narrow"/>
                  <a:ea typeface="Calibri"/>
                  <a:cs typeface="Times New Roman"/>
                </a:rPr>
                <a:t>$200 per person</a:t>
              </a:r>
              <a:endParaRPr lang="en-US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27" y="307722"/>
              <a:ext cx="5070764" cy="1187532"/>
            </a:xfrm>
            <a:prstGeom prst="rect">
              <a:avLst/>
            </a:prstGeom>
            <a:noFill/>
          </p:spPr>
        </p:pic>
        <p:sp>
          <p:nvSpPr>
            <p:cNvPr id="7" name="Text Box 2"/>
            <p:cNvSpPr txBox="1">
              <a:spLocks noChangeArrowheads="1"/>
            </p:cNvSpPr>
            <p:nvPr/>
          </p:nvSpPr>
          <p:spPr bwMode="auto">
            <a:xfrm>
              <a:off x="0" y="0"/>
              <a:ext cx="6258296" cy="245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b="1">
                  <a:effectLst/>
                  <a:latin typeface="Arial Narrow"/>
                  <a:ea typeface="Calibri"/>
                  <a:cs typeface="Times New Roman"/>
                </a:rPr>
                <a:t>FIGURE 3. Adapted iCCM Model and Costs</a:t>
              </a:r>
              <a:endParaRPr lang="en-US" sz="16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6257925" cy="1609725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0655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9963607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3" name="think-cell Slide" r:id="rId34" imgW="270" imgH="270" progId="TCLayout.ActiveDocument.1">
                  <p:embed/>
                </p:oleObj>
              </mc:Choice>
              <mc:Fallback>
                <p:oleObj name="think-cell Slide" r:id="rId3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66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2B3949"/>
              </a:buClr>
            </a:pPr>
            <a:endParaRPr kumimoji="0" lang="en-US" sz="1200" u="none" strike="noStrike" kern="0" cap="none" spc="0" normalizeH="0" noProof="0" dirty="0" smtClean="0">
              <a:ln>
                <a:noFill/>
              </a:ln>
              <a:solidFill>
                <a:srgbClr val="2B3949"/>
              </a:solidFill>
              <a:effectLst/>
              <a:uLnTx/>
              <a:uFillTx/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itchFamily="34" charset="0"/>
              </a:rPr>
              <a:t>Roll out of training and supervision in the 7 districts </a:t>
            </a:r>
            <a:r>
              <a:rPr lang="en-US" dirty="0" smtClean="0">
                <a:solidFill>
                  <a:schemeClr val="bg1"/>
                </a:solidFill>
                <a:latin typeface="Arial Narrow" pitchFamily="34" charset="0"/>
              </a:rPr>
              <a:t>has been conducted in a phased manner </a:t>
            </a:r>
            <a:endParaRPr lang="en-US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8" name="Text Placeholder 4"/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722313" y="1417638"/>
            <a:ext cx="4148138" cy="561975"/>
          </a:xfrm>
          <a:prstGeom prst="homePlate">
            <a:avLst>
              <a:gd name="adj" fmla="val 18362"/>
            </a:avLst>
          </a:prstGeom>
          <a:solidFill>
            <a:schemeClr val="tx1">
              <a:lumMod val="20000"/>
              <a:lumOff val="80000"/>
            </a:schemeClr>
          </a:solidFill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vert="horz" wrap="square" lIns="0" tIns="142875" rIns="3175" bIns="142875" numCol="1" spcCol="0" rtlCol="0" anchor="ctr" anchorCtr="0">
            <a:no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35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tabLst>
                <a:tab pos="744538" algn="l"/>
              </a:tabLst>
              <a:defRPr sz="1600">
                <a:solidFill>
                  <a:schemeClr val="tx2"/>
                </a:solidFill>
                <a:latin typeface="+mn-lt"/>
                <a:cs typeface="+mn-cs"/>
              </a:defRPr>
            </a:lvl2pPr>
            <a:lvl3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3pPr>
            <a:lvl4pPr marL="13779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4pPr>
            <a:lvl5pPr marL="18288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sz="1800" b="0" dirty="0" smtClean="0">
                <a:solidFill>
                  <a:sysClr val="windowText" lastClr="000000"/>
                </a:solidFill>
                <a:latin typeface="Arial Narrow" pitchFamily="34" charset="0"/>
                <a:sym typeface="+mn-lt"/>
              </a:rPr>
              <a:t>7 districts selected for year 1</a:t>
            </a:r>
            <a:endParaRPr lang="en-US" sz="1800" b="0" dirty="0">
              <a:solidFill>
                <a:sysClr val="windowText" lastClr="000000"/>
              </a:solidFill>
              <a:latin typeface="Arial Narrow" pitchFamily="34" charset="0"/>
              <a:sym typeface="+mn-lt"/>
            </a:endParaRPr>
          </a:p>
        </p:txBody>
      </p:sp>
      <p:sp>
        <p:nvSpPr>
          <p:cNvPr id="11" name="Text Placeholder 4"/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5300663" y="1417638"/>
            <a:ext cx="4146550" cy="561975"/>
          </a:xfrm>
          <a:prstGeom prst="homePlate">
            <a:avLst>
              <a:gd name="adj" fmla="val 18079"/>
            </a:avLst>
          </a:prstGeom>
          <a:solidFill>
            <a:schemeClr val="tx1">
              <a:lumMod val="20000"/>
              <a:lumOff val="80000"/>
            </a:schemeClr>
          </a:solidFill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vert="horz" wrap="square" lIns="0" tIns="142875" rIns="4763" bIns="142875" numCol="1" spcCol="0" rtlCol="0" anchor="ctr" anchorCtr="0">
            <a:no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35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tabLst>
                <a:tab pos="744538" algn="l"/>
              </a:tabLst>
              <a:defRPr sz="1600">
                <a:solidFill>
                  <a:schemeClr val="tx2"/>
                </a:solidFill>
                <a:latin typeface="+mn-lt"/>
                <a:cs typeface="+mn-cs"/>
              </a:defRPr>
            </a:lvl2pPr>
            <a:lvl3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3pPr>
            <a:lvl4pPr marL="13779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4pPr>
            <a:lvl5pPr marL="18288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sz="1800" b="0" dirty="0" smtClean="0">
                <a:solidFill>
                  <a:sysClr val="windowText" lastClr="000000"/>
                </a:solidFill>
                <a:latin typeface="Arial Narrow" pitchFamily="34" charset="0"/>
                <a:sym typeface="+mn-lt"/>
              </a:rPr>
              <a:t>High level roll out plan</a:t>
            </a:r>
            <a:endParaRPr lang="en-US" sz="1800" b="0" dirty="0">
              <a:solidFill>
                <a:sysClr val="windowText" lastClr="000000"/>
              </a:solidFill>
              <a:latin typeface="Arial Narrow" pitchFamily="34" charset="0"/>
              <a:sym typeface="+mn-lt"/>
            </a:endParaRPr>
          </a:p>
        </p:txBody>
      </p:sp>
      <p:sp>
        <p:nvSpPr>
          <p:cNvPr id="44" name="Text Placeholder 7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6192838" y="2255838"/>
            <a:ext cx="387350" cy="230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vert="horz" wrap="none" lIns="0" tIns="23813" rIns="0" bIns="23813" numCol="1" spcCol="0" rtlCol="0" anchor="ctr" anchorCtr="0">
            <a:no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35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tabLst>
                <a:tab pos="744538" algn="l"/>
              </a:tabLst>
              <a:defRPr sz="1600">
                <a:solidFill>
                  <a:schemeClr val="tx2"/>
                </a:solidFill>
                <a:latin typeface="+mn-lt"/>
                <a:cs typeface="+mn-cs"/>
              </a:defRPr>
            </a:lvl2pPr>
            <a:lvl3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3pPr>
            <a:lvl4pPr marL="13779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4pPr>
            <a:lvl5pPr marL="18288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1" indent="0" algn="ctr">
              <a:spcBef>
                <a:spcPct val="0"/>
              </a:spcBef>
              <a:buNone/>
            </a:pPr>
            <a:fld id="{7721374C-6C2B-412E-9991-1B45F7E86628}" type="datetime'A''''''''p''''''''r'''''''''''''''''''''''''''">
              <a:rPr lang="en-US" altLang="en-US" sz="1200">
                <a:latin typeface="Arial Narrow" pitchFamily="34" charset="0"/>
                <a:sym typeface="+mn-lt"/>
              </a:rPr>
              <a:pPr/>
              <a:t>Apr</a:t>
            </a:fld>
            <a:endParaRPr lang="en-US" sz="1200" dirty="0">
              <a:latin typeface="Arial Narrow" pitchFamily="34" charset="0"/>
              <a:sym typeface="+mn-lt"/>
            </a:endParaRPr>
          </a:p>
        </p:txBody>
      </p:sp>
      <p:sp>
        <p:nvSpPr>
          <p:cNvPr id="45" name="Text Placeholder 7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6580188" y="2255838"/>
            <a:ext cx="401638" cy="230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vert="horz" wrap="none" lIns="0" tIns="23813" rIns="0" bIns="23813" numCol="1" spcCol="0" rtlCol="0" anchor="ctr" anchorCtr="0">
            <a:no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35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tabLst>
                <a:tab pos="744538" algn="l"/>
              </a:tabLst>
              <a:defRPr sz="1600">
                <a:solidFill>
                  <a:schemeClr val="tx2"/>
                </a:solidFill>
                <a:latin typeface="+mn-lt"/>
                <a:cs typeface="+mn-cs"/>
              </a:defRPr>
            </a:lvl2pPr>
            <a:lvl3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3pPr>
            <a:lvl4pPr marL="13779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4pPr>
            <a:lvl5pPr marL="18288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1" indent="0" algn="ctr">
              <a:spcBef>
                <a:spcPct val="0"/>
              </a:spcBef>
              <a:buNone/>
            </a:pPr>
            <a:fld id="{7CDB616F-ED4D-4F54-94A5-73AE059B94CC}" type="datetime'M''''''''''''a''y'''''''''''''''''''''''">
              <a:rPr lang="en-US" altLang="en-US" sz="1200">
                <a:latin typeface="Arial Narrow" pitchFamily="34" charset="0"/>
                <a:sym typeface="+mn-lt"/>
              </a:rPr>
              <a:pPr/>
              <a:t>May</a:t>
            </a:fld>
            <a:endParaRPr lang="en-US" sz="1200" dirty="0">
              <a:latin typeface="Arial Narrow" pitchFamily="34" charset="0"/>
              <a:sym typeface="+mn-lt"/>
            </a:endParaRPr>
          </a:p>
        </p:txBody>
      </p:sp>
      <p:sp>
        <p:nvSpPr>
          <p:cNvPr id="65" name="Text Placeholder 7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6981825" y="2255838"/>
            <a:ext cx="387350" cy="230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vert="horz" wrap="none" lIns="0" tIns="23813" rIns="0" bIns="23813" numCol="1" spcCol="0" rtlCol="0" anchor="ctr" anchorCtr="0">
            <a:no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35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tabLst>
                <a:tab pos="744538" algn="l"/>
              </a:tabLst>
              <a:defRPr sz="1600">
                <a:solidFill>
                  <a:schemeClr val="tx2"/>
                </a:solidFill>
                <a:latin typeface="+mn-lt"/>
                <a:cs typeface="+mn-cs"/>
              </a:defRPr>
            </a:lvl2pPr>
            <a:lvl3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3pPr>
            <a:lvl4pPr marL="13779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4pPr>
            <a:lvl5pPr marL="18288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1" indent="0" algn="ctr">
              <a:spcBef>
                <a:spcPct val="0"/>
              </a:spcBef>
              <a:buNone/>
            </a:pPr>
            <a:fld id="{C02C3D91-EBBC-4447-B60A-72260DD77C67}" type="datetime'''''''''''''''''J''''''''''''''''''''''''''''u''''''''n'''''">
              <a:rPr lang="en-US" altLang="en-US" sz="1200">
                <a:latin typeface="Arial Narrow" pitchFamily="34" charset="0"/>
                <a:sym typeface="+mn-lt"/>
              </a:rPr>
              <a:pPr/>
              <a:t>Jun</a:t>
            </a:fld>
            <a:endParaRPr lang="en-US" sz="1200" dirty="0">
              <a:latin typeface="Arial Narrow" pitchFamily="34" charset="0"/>
              <a:sym typeface="+mn-lt"/>
            </a:endParaRPr>
          </a:p>
        </p:txBody>
      </p:sp>
      <p:sp>
        <p:nvSpPr>
          <p:cNvPr id="66" name="Text Placeholder 7"/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7369175" y="2255838"/>
            <a:ext cx="400050" cy="230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vert="horz" wrap="none" lIns="0" tIns="23813" rIns="0" bIns="23813" numCol="1" spcCol="0" rtlCol="0" anchor="ctr" anchorCtr="0">
            <a:no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35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tabLst>
                <a:tab pos="744538" algn="l"/>
              </a:tabLst>
              <a:defRPr sz="1600">
                <a:solidFill>
                  <a:schemeClr val="tx2"/>
                </a:solidFill>
                <a:latin typeface="+mn-lt"/>
                <a:cs typeface="+mn-cs"/>
              </a:defRPr>
            </a:lvl2pPr>
            <a:lvl3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3pPr>
            <a:lvl4pPr marL="13779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4pPr>
            <a:lvl5pPr marL="18288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1" indent="0" algn="ctr">
              <a:spcBef>
                <a:spcPct val="0"/>
              </a:spcBef>
              <a:buNone/>
            </a:pPr>
            <a:fld id="{E2A4B896-7C67-4A0B-B7C0-4C7CD691F905}" type="datetime'''''''''''''''''''''''''''''''''''J''''''''''ul'''''''">
              <a:rPr lang="en-US" altLang="en-US" sz="1200">
                <a:latin typeface="Arial Narrow" pitchFamily="34" charset="0"/>
                <a:sym typeface="+mn-lt"/>
              </a:rPr>
              <a:pPr/>
              <a:t>Jul</a:t>
            </a:fld>
            <a:endParaRPr lang="en-US" sz="1200" dirty="0">
              <a:latin typeface="Arial Narrow" pitchFamily="34" charset="0"/>
              <a:sym typeface="+mn-lt"/>
            </a:endParaRPr>
          </a:p>
        </p:txBody>
      </p:sp>
      <p:sp>
        <p:nvSpPr>
          <p:cNvPr id="67" name="Text Placeholder 7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7769225" y="2255838"/>
            <a:ext cx="400050" cy="230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vert="horz" wrap="none" lIns="0" tIns="23813" rIns="0" bIns="23813" numCol="1" spcCol="0" rtlCol="0" anchor="ctr" anchorCtr="0">
            <a:no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35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tabLst>
                <a:tab pos="744538" algn="l"/>
              </a:tabLst>
              <a:defRPr sz="1600">
                <a:solidFill>
                  <a:schemeClr val="tx2"/>
                </a:solidFill>
                <a:latin typeface="+mn-lt"/>
                <a:cs typeface="+mn-cs"/>
              </a:defRPr>
            </a:lvl2pPr>
            <a:lvl3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3pPr>
            <a:lvl4pPr marL="13779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4pPr>
            <a:lvl5pPr marL="18288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1" indent="0" algn="ctr">
              <a:spcBef>
                <a:spcPct val="0"/>
              </a:spcBef>
              <a:buNone/>
            </a:pPr>
            <a:fld id="{10287B23-D733-465A-A5E1-F2C3367F1BE6}" type="datetime'''Au''''''''''''''''''''''''''''''''''''''''''''g'''''''''">
              <a:rPr lang="en-US" altLang="en-US" sz="1200">
                <a:latin typeface="Arial Narrow" pitchFamily="34" charset="0"/>
                <a:sym typeface="+mn-lt"/>
              </a:rPr>
              <a:pPr/>
              <a:t>Aug</a:t>
            </a:fld>
            <a:endParaRPr lang="en-US" sz="1200" dirty="0">
              <a:latin typeface="Arial Narrow" pitchFamily="34" charset="0"/>
              <a:sym typeface="+mn-lt"/>
            </a:endParaRPr>
          </a:p>
        </p:txBody>
      </p:sp>
      <p:sp>
        <p:nvSpPr>
          <p:cNvPr id="68" name="Text Placeholder 7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8169275" y="2255838"/>
            <a:ext cx="388938" cy="230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vert="horz" wrap="none" lIns="0" tIns="23813" rIns="0" bIns="23813" numCol="1" spcCol="0" rtlCol="0" anchor="ctr" anchorCtr="0">
            <a:no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35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tabLst>
                <a:tab pos="744538" algn="l"/>
              </a:tabLst>
              <a:defRPr sz="1600">
                <a:solidFill>
                  <a:schemeClr val="tx2"/>
                </a:solidFill>
                <a:latin typeface="+mn-lt"/>
                <a:cs typeface="+mn-cs"/>
              </a:defRPr>
            </a:lvl2pPr>
            <a:lvl3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3pPr>
            <a:lvl4pPr marL="13779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4pPr>
            <a:lvl5pPr marL="18288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1" indent="0" algn="ctr">
              <a:spcBef>
                <a:spcPct val="0"/>
              </a:spcBef>
              <a:buNone/>
            </a:pPr>
            <a:fld id="{D7AE783C-DCA1-4681-9CAD-BAD5998925D2}" type="datetime'''''''''''S''e''p'''''''''''''''">
              <a:rPr lang="en-US" altLang="en-US" sz="1200">
                <a:latin typeface="Arial Narrow" pitchFamily="34" charset="0"/>
                <a:sym typeface="+mn-lt"/>
              </a:rPr>
              <a:pPr/>
              <a:t>Sep</a:t>
            </a:fld>
            <a:endParaRPr lang="en-US" sz="1200" dirty="0">
              <a:latin typeface="Arial Narrow" pitchFamily="34" charset="0"/>
              <a:sym typeface="+mn-lt"/>
            </a:endParaRPr>
          </a:p>
        </p:txBody>
      </p:sp>
      <p:sp>
        <p:nvSpPr>
          <p:cNvPr id="69" name="Text Placeholder 7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8558213" y="2255838"/>
            <a:ext cx="400050" cy="230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vert="horz" wrap="none" lIns="0" tIns="23813" rIns="0" bIns="23813" numCol="1" spcCol="0" rtlCol="0" anchor="ctr" anchorCtr="0">
            <a:no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35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tabLst>
                <a:tab pos="744538" algn="l"/>
              </a:tabLst>
              <a:defRPr sz="1600">
                <a:solidFill>
                  <a:schemeClr val="tx2"/>
                </a:solidFill>
                <a:latin typeface="+mn-lt"/>
                <a:cs typeface="+mn-cs"/>
              </a:defRPr>
            </a:lvl2pPr>
            <a:lvl3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3pPr>
            <a:lvl4pPr marL="13779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4pPr>
            <a:lvl5pPr marL="18288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1" indent="0" algn="ctr">
              <a:spcBef>
                <a:spcPct val="0"/>
              </a:spcBef>
              <a:buNone/>
            </a:pPr>
            <a:fld id="{33F9B5B4-5E20-48AF-A7E6-9403C304041B}" type="datetime'''''''''''''''''''''''''''''''''''O''''''''''''c''''t'">
              <a:rPr lang="en-US" altLang="en-US" sz="1200">
                <a:latin typeface="Arial Narrow" pitchFamily="34" charset="0"/>
                <a:sym typeface="+mn-lt"/>
              </a:rPr>
              <a:pPr/>
              <a:t>Oct</a:t>
            </a:fld>
            <a:endParaRPr lang="en-US" sz="1200" dirty="0">
              <a:latin typeface="Arial Narrow" pitchFamily="34" charset="0"/>
              <a:sym typeface="+mn-lt"/>
            </a:endParaRPr>
          </a:p>
        </p:txBody>
      </p:sp>
      <p:sp>
        <p:nvSpPr>
          <p:cNvPr id="70" name="Text Placeholder 7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8958263" y="2255838"/>
            <a:ext cx="387350" cy="230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vert="horz" wrap="none" lIns="0" tIns="23813" rIns="0" bIns="23813" numCol="1" spcCol="0" rtlCol="0" anchor="ctr" anchorCtr="0">
            <a:no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35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tabLst>
                <a:tab pos="744538" algn="l"/>
              </a:tabLst>
              <a:defRPr sz="1600">
                <a:solidFill>
                  <a:schemeClr val="tx2"/>
                </a:solidFill>
                <a:latin typeface="+mn-lt"/>
                <a:cs typeface="+mn-cs"/>
              </a:defRPr>
            </a:lvl2pPr>
            <a:lvl3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3pPr>
            <a:lvl4pPr marL="13779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4pPr>
            <a:lvl5pPr marL="18288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1" indent="0" algn="ctr">
              <a:spcBef>
                <a:spcPct val="0"/>
              </a:spcBef>
              <a:buNone/>
            </a:pPr>
            <a:fld id="{37D50840-8C2D-4E63-950F-BDF38BE415E7}" type="datetime'''''''''''''''''''''''''''''''''N''''o''''''''''v'">
              <a:rPr lang="en-US" altLang="en-US" sz="1200">
                <a:latin typeface="Arial Narrow" pitchFamily="34" charset="0"/>
                <a:sym typeface="+mn-lt"/>
              </a:rPr>
              <a:pPr/>
              <a:t>Nov</a:t>
            </a:fld>
            <a:endParaRPr lang="en-US" sz="1200" dirty="0">
              <a:latin typeface="Arial Narrow" pitchFamily="34" charset="0"/>
              <a:sym typeface="+mn-lt"/>
            </a:endParaRPr>
          </a:p>
        </p:txBody>
      </p:sp>
      <p:cxnSp>
        <p:nvCxnSpPr>
          <p:cNvPr id="83" name="Straight Connector 82"/>
          <p:cNvCxnSpPr/>
          <p:nvPr>
            <p:custDataLst>
              <p:tags r:id="rId14"/>
            </p:custDataLst>
          </p:nvPr>
        </p:nvCxnSpPr>
        <p:spPr bwMode="auto">
          <a:xfrm>
            <a:off x="8169275" y="2486025"/>
            <a:ext cx="0" cy="3435350"/>
          </a:xfrm>
          <a:prstGeom prst="line">
            <a:avLst/>
          </a:prstGeom>
          <a:ln w="317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>
            <p:custDataLst>
              <p:tags r:id="rId15"/>
            </p:custDataLst>
          </p:nvPr>
        </p:nvCxnSpPr>
        <p:spPr bwMode="auto">
          <a:xfrm>
            <a:off x="6580188" y="2486025"/>
            <a:ext cx="0" cy="3435350"/>
          </a:xfrm>
          <a:prstGeom prst="line">
            <a:avLst/>
          </a:prstGeom>
          <a:ln w="317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>
            <p:custDataLst>
              <p:tags r:id="rId16"/>
            </p:custDataLst>
          </p:nvPr>
        </p:nvCxnSpPr>
        <p:spPr bwMode="auto">
          <a:xfrm>
            <a:off x="7369175" y="2486025"/>
            <a:ext cx="0" cy="3435350"/>
          </a:xfrm>
          <a:prstGeom prst="line">
            <a:avLst/>
          </a:prstGeom>
          <a:ln w="317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>
            <p:custDataLst>
              <p:tags r:id="rId17"/>
            </p:custDataLst>
          </p:nvPr>
        </p:nvCxnSpPr>
        <p:spPr bwMode="auto">
          <a:xfrm>
            <a:off x="7769225" y="2486025"/>
            <a:ext cx="0" cy="3435350"/>
          </a:xfrm>
          <a:prstGeom prst="line">
            <a:avLst/>
          </a:prstGeom>
          <a:ln w="317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>
            <p:custDataLst>
              <p:tags r:id="rId18"/>
            </p:custDataLst>
          </p:nvPr>
        </p:nvCxnSpPr>
        <p:spPr bwMode="auto">
          <a:xfrm>
            <a:off x="5324475" y="2486025"/>
            <a:ext cx="0" cy="3435350"/>
          </a:xfrm>
          <a:prstGeom prst="line">
            <a:avLst/>
          </a:prstGeom>
          <a:ln w="952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>
            <p:custDataLst>
              <p:tags r:id="rId19"/>
            </p:custDataLst>
          </p:nvPr>
        </p:nvCxnSpPr>
        <p:spPr bwMode="auto">
          <a:xfrm>
            <a:off x="9345613" y="2486025"/>
            <a:ext cx="0" cy="3435350"/>
          </a:xfrm>
          <a:prstGeom prst="line">
            <a:avLst/>
          </a:prstGeom>
          <a:ln w="952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>
            <p:custDataLst>
              <p:tags r:id="rId20"/>
            </p:custDataLst>
          </p:nvPr>
        </p:nvCxnSpPr>
        <p:spPr bwMode="auto">
          <a:xfrm>
            <a:off x="6192838" y="2486025"/>
            <a:ext cx="0" cy="3435350"/>
          </a:xfrm>
          <a:prstGeom prst="line">
            <a:avLst/>
          </a:prstGeom>
          <a:ln w="952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>
            <p:custDataLst>
              <p:tags r:id="rId21"/>
            </p:custDataLst>
          </p:nvPr>
        </p:nvCxnSpPr>
        <p:spPr bwMode="auto">
          <a:xfrm>
            <a:off x="8958263" y="2486025"/>
            <a:ext cx="0" cy="3435350"/>
          </a:xfrm>
          <a:prstGeom prst="line">
            <a:avLst/>
          </a:prstGeom>
          <a:ln w="317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>
            <p:custDataLst>
              <p:tags r:id="rId22"/>
            </p:custDataLst>
          </p:nvPr>
        </p:nvCxnSpPr>
        <p:spPr bwMode="auto">
          <a:xfrm>
            <a:off x="6981825" y="2486025"/>
            <a:ext cx="0" cy="3435350"/>
          </a:xfrm>
          <a:prstGeom prst="line">
            <a:avLst/>
          </a:prstGeom>
          <a:ln w="317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>
            <p:custDataLst>
              <p:tags r:id="rId23"/>
            </p:custDataLst>
          </p:nvPr>
        </p:nvCxnSpPr>
        <p:spPr bwMode="auto">
          <a:xfrm>
            <a:off x="8558213" y="2486025"/>
            <a:ext cx="0" cy="3435350"/>
          </a:xfrm>
          <a:prstGeom prst="line">
            <a:avLst/>
          </a:prstGeom>
          <a:ln w="3175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>
            <p:custDataLst>
              <p:tags r:id="rId24"/>
            </p:custDataLst>
          </p:nvPr>
        </p:nvCxnSpPr>
        <p:spPr bwMode="auto">
          <a:xfrm>
            <a:off x="5324475" y="5921375"/>
            <a:ext cx="4021138" cy="0"/>
          </a:xfrm>
          <a:prstGeom prst="line">
            <a:avLst/>
          </a:prstGeom>
          <a:ln w="952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>
            <p:custDataLst>
              <p:tags r:id="rId25"/>
            </p:custDataLst>
          </p:nvPr>
        </p:nvCxnSpPr>
        <p:spPr bwMode="auto">
          <a:xfrm>
            <a:off x="5324475" y="2486025"/>
            <a:ext cx="4021138" cy="0"/>
          </a:xfrm>
          <a:prstGeom prst="line">
            <a:avLst/>
          </a:prstGeom>
          <a:ln w="952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Rectangle 136"/>
          <p:cNvSpPr/>
          <p:nvPr/>
        </p:nvSpPr>
        <p:spPr bwMode="gray">
          <a:xfrm>
            <a:off x="6321424" y="2746375"/>
            <a:ext cx="1247775" cy="79375"/>
          </a:xfrm>
          <a:prstGeom prst="rect">
            <a:avLst/>
          </a:prstGeom>
          <a:solidFill>
            <a:srgbClr val="FF6600"/>
          </a:solidFill>
          <a:ln w="19050" algn="ctr">
            <a:solidFill>
              <a:srgbClr val="FF6600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2000" rtlCol="0" anchor="ctr"/>
          <a:lstStyle/>
          <a:p>
            <a:pPr marR="0" algn="ctr" defTabSz="91440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rgbClr val="2B3949"/>
              </a:buClr>
              <a:buSzTx/>
              <a:tabLst/>
            </a:pPr>
            <a:endParaRPr kumimoji="0" lang="en-US" sz="1400" i="0" u="none" strike="noStrike" kern="0" cap="none" spc="0" normalizeH="0" baseline="0" noProof="0" dirty="0" smtClean="0">
              <a:ln>
                <a:noFill/>
              </a:ln>
              <a:solidFill>
                <a:srgbClr val="2B3949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12" name="Text Placeholder 7"/>
          <p:cNvSpPr>
            <a:spLocks noGrp="1"/>
          </p:cNvSpPr>
          <p:nvPr>
            <p:custDataLst>
              <p:tags r:id="rId26"/>
            </p:custDataLst>
          </p:nvPr>
        </p:nvSpPr>
        <p:spPr bwMode="auto">
          <a:xfrm>
            <a:off x="5395913" y="2701925"/>
            <a:ext cx="40005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35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tabLst>
                <a:tab pos="744538" algn="l"/>
              </a:tabLst>
              <a:defRPr sz="1600">
                <a:solidFill>
                  <a:schemeClr val="tx2"/>
                </a:solidFill>
                <a:latin typeface="+mn-lt"/>
                <a:cs typeface="+mn-cs"/>
              </a:defRPr>
            </a:lvl2pPr>
            <a:lvl3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3pPr>
            <a:lvl4pPr marL="13779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4pPr>
            <a:lvl5pPr marL="18288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1" indent="0">
              <a:spcBef>
                <a:spcPct val="0"/>
              </a:spcBef>
              <a:buNone/>
            </a:pPr>
            <a:r>
              <a:rPr lang="en-US" sz="1400" b="1" dirty="0" err="1" smtClean="0">
                <a:latin typeface="Arial Narrow" pitchFamily="34" charset="0"/>
                <a:sym typeface="+mn-lt"/>
              </a:rPr>
              <a:t>Iganga</a:t>
            </a:r>
            <a:endParaRPr lang="en-US" sz="1400" b="1" dirty="0">
              <a:latin typeface="Arial Narrow" pitchFamily="34" charset="0"/>
              <a:sym typeface="+mn-lt"/>
            </a:endParaRPr>
          </a:p>
        </p:txBody>
      </p:sp>
      <p:sp>
        <p:nvSpPr>
          <p:cNvPr id="13" name="Text Placeholder 7"/>
          <p:cNvSpPr>
            <a:spLocks noGrp="1"/>
          </p:cNvSpPr>
          <p:nvPr>
            <p:custDataLst>
              <p:tags r:id="rId27"/>
            </p:custDataLst>
          </p:nvPr>
        </p:nvSpPr>
        <p:spPr bwMode="auto">
          <a:xfrm>
            <a:off x="5395913" y="3171825"/>
            <a:ext cx="35560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35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tabLst>
                <a:tab pos="744538" algn="l"/>
              </a:tabLst>
              <a:defRPr sz="1600">
                <a:solidFill>
                  <a:schemeClr val="tx2"/>
                </a:solidFill>
                <a:latin typeface="+mn-lt"/>
                <a:cs typeface="+mn-cs"/>
              </a:defRPr>
            </a:lvl2pPr>
            <a:lvl3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3pPr>
            <a:lvl4pPr marL="13779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4pPr>
            <a:lvl5pPr marL="18288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1" indent="0">
              <a:spcBef>
                <a:spcPct val="0"/>
              </a:spcBef>
              <a:buNone/>
            </a:pPr>
            <a:r>
              <a:rPr lang="en-US" altLang="en-US" sz="1400" b="1" dirty="0" err="1" smtClean="0">
                <a:latin typeface="Arial Narrow" pitchFamily="34" charset="0"/>
                <a:sym typeface="+mn-lt"/>
              </a:rPr>
              <a:t>LuuKa</a:t>
            </a:r>
            <a:endParaRPr lang="en-US" sz="1400" b="1" dirty="0">
              <a:latin typeface="Arial Narrow" pitchFamily="34" charset="0"/>
              <a:sym typeface="+mn-lt"/>
            </a:endParaRPr>
          </a:p>
        </p:txBody>
      </p:sp>
      <p:sp>
        <p:nvSpPr>
          <p:cNvPr id="22" name="Text Placeholder 7"/>
          <p:cNvSpPr>
            <a:spLocks noGrp="1"/>
          </p:cNvSpPr>
          <p:nvPr>
            <p:custDataLst>
              <p:tags r:id="rId28"/>
            </p:custDataLst>
          </p:nvPr>
        </p:nvSpPr>
        <p:spPr bwMode="auto">
          <a:xfrm>
            <a:off x="5395912" y="4113213"/>
            <a:ext cx="53975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35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tabLst>
                <a:tab pos="744538" algn="l"/>
              </a:tabLst>
              <a:defRPr sz="1600">
                <a:solidFill>
                  <a:schemeClr val="tx2"/>
                </a:solidFill>
                <a:latin typeface="+mn-lt"/>
                <a:cs typeface="+mn-cs"/>
              </a:defRPr>
            </a:lvl2pPr>
            <a:lvl3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3pPr>
            <a:lvl4pPr marL="13779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4pPr>
            <a:lvl5pPr marL="18288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1" indent="0">
              <a:spcBef>
                <a:spcPct val="0"/>
              </a:spcBef>
              <a:buNone/>
            </a:pPr>
            <a:r>
              <a:rPr lang="en-US" altLang="en-US" sz="1400" b="1" dirty="0" err="1" smtClean="0">
                <a:latin typeface="Arial Narrow" pitchFamily="34" charset="0"/>
                <a:sym typeface="+mn-lt"/>
              </a:rPr>
              <a:t>Buyende</a:t>
            </a:r>
            <a:endParaRPr lang="en-US" sz="1400" b="1" dirty="0">
              <a:latin typeface="Arial Narrow" pitchFamily="34" charset="0"/>
              <a:sym typeface="+mn-lt"/>
            </a:endParaRPr>
          </a:p>
        </p:txBody>
      </p:sp>
      <p:sp>
        <p:nvSpPr>
          <p:cNvPr id="24" name="Text Placeholder 7"/>
          <p:cNvSpPr>
            <a:spLocks noGrp="1"/>
          </p:cNvSpPr>
          <p:nvPr>
            <p:custDataLst>
              <p:tags r:id="rId29"/>
            </p:custDataLst>
          </p:nvPr>
        </p:nvSpPr>
        <p:spPr bwMode="auto">
          <a:xfrm>
            <a:off x="5395913" y="5053013"/>
            <a:ext cx="642938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35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tabLst>
                <a:tab pos="744538" algn="l"/>
              </a:tabLst>
              <a:defRPr sz="1600">
                <a:solidFill>
                  <a:schemeClr val="tx2"/>
                </a:solidFill>
                <a:latin typeface="+mn-lt"/>
                <a:cs typeface="+mn-cs"/>
              </a:defRPr>
            </a:lvl2pPr>
            <a:lvl3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3pPr>
            <a:lvl4pPr marL="13779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4pPr>
            <a:lvl5pPr marL="18288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1" indent="0">
              <a:spcBef>
                <a:spcPct val="0"/>
              </a:spcBef>
              <a:buNone/>
            </a:pPr>
            <a:r>
              <a:rPr lang="en-US" altLang="en-US" sz="1400" b="1" dirty="0" err="1" smtClean="0">
                <a:latin typeface="Arial Narrow" pitchFamily="34" charset="0"/>
                <a:sym typeface="+mn-lt"/>
              </a:rPr>
              <a:t>Wakiso</a:t>
            </a:r>
            <a:endParaRPr lang="en-US" sz="1400" b="1" dirty="0">
              <a:latin typeface="Arial Narrow" pitchFamily="34" charset="0"/>
              <a:sym typeface="+mn-lt"/>
            </a:endParaRPr>
          </a:p>
        </p:txBody>
      </p:sp>
      <p:sp>
        <p:nvSpPr>
          <p:cNvPr id="23" name="Text Placeholder 7"/>
          <p:cNvSpPr>
            <a:spLocks noGrp="1"/>
          </p:cNvSpPr>
          <p:nvPr>
            <p:custDataLst>
              <p:tags r:id="rId30"/>
            </p:custDataLst>
          </p:nvPr>
        </p:nvSpPr>
        <p:spPr bwMode="auto">
          <a:xfrm>
            <a:off x="5395913" y="4583113"/>
            <a:ext cx="449263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35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tabLst>
                <a:tab pos="744538" algn="l"/>
              </a:tabLst>
              <a:defRPr sz="1600">
                <a:solidFill>
                  <a:schemeClr val="tx2"/>
                </a:solidFill>
                <a:latin typeface="+mn-lt"/>
                <a:cs typeface="+mn-cs"/>
              </a:defRPr>
            </a:lvl2pPr>
            <a:lvl3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3pPr>
            <a:lvl4pPr marL="13779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4pPr>
            <a:lvl5pPr marL="18288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1" indent="0">
              <a:spcBef>
                <a:spcPct val="0"/>
              </a:spcBef>
              <a:buNone/>
            </a:pPr>
            <a:r>
              <a:rPr lang="en-US" altLang="en-US" sz="1400" b="1" dirty="0" err="1" smtClean="0">
                <a:latin typeface="Arial Narrow" pitchFamily="34" charset="0"/>
                <a:sym typeface="+mn-lt"/>
              </a:rPr>
              <a:t>Sembabule</a:t>
            </a:r>
            <a:endParaRPr lang="en-US" sz="1400" b="1" dirty="0">
              <a:latin typeface="Arial Narrow" pitchFamily="34" charset="0"/>
              <a:sym typeface="+mn-lt"/>
            </a:endParaRPr>
          </a:p>
        </p:txBody>
      </p:sp>
      <p:sp>
        <p:nvSpPr>
          <p:cNvPr id="14" name="Text Placeholder 7"/>
          <p:cNvSpPr>
            <a:spLocks noGrp="1"/>
          </p:cNvSpPr>
          <p:nvPr>
            <p:custDataLst>
              <p:tags r:id="rId31"/>
            </p:custDataLst>
          </p:nvPr>
        </p:nvSpPr>
        <p:spPr bwMode="auto">
          <a:xfrm>
            <a:off x="5395913" y="3641725"/>
            <a:ext cx="350838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35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tabLst>
                <a:tab pos="744538" algn="l"/>
              </a:tabLst>
              <a:defRPr sz="1600">
                <a:solidFill>
                  <a:schemeClr val="tx2"/>
                </a:solidFill>
                <a:latin typeface="+mn-lt"/>
                <a:cs typeface="+mn-cs"/>
              </a:defRPr>
            </a:lvl2pPr>
            <a:lvl3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3pPr>
            <a:lvl4pPr marL="13779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4pPr>
            <a:lvl5pPr marL="18288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1" indent="0">
              <a:spcBef>
                <a:spcPct val="0"/>
              </a:spcBef>
              <a:buNone/>
            </a:pPr>
            <a:r>
              <a:rPr lang="en-US" sz="1400" b="1" dirty="0" err="1" smtClean="0">
                <a:latin typeface="Arial Narrow" pitchFamily="34" charset="0"/>
                <a:sym typeface="+mn-lt"/>
              </a:rPr>
              <a:t>Kaliro</a:t>
            </a:r>
            <a:endParaRPr lang="en-US" sz="1400" b="1" dirty="0">
              <a:latin typeface="Arial Narrow" pitchFamily="34" charset="0"/>
              <a:sym typeface="+mn-lt"/>
            </a:endParaRPr>
          </a:p>
        </p:txBody>
      </p:sp>
      <p:sp>
        <p:nvSpPr>
          <p:cNvPr id="136" name="Text Placeholder 7"/>
          <p:cNvSpPr>
            <a:spLocks noGrp="1"/>
          </p:cNvSpPr>
          <p:nvPr>
            <p:custDataLst>
              <p:tags r:id="rId32"/>
            </p:custDataLst>
          </p:nvPr>
        </p:nvSpPr>
        <p:spPr bwMode="auto">
          <a:xfrm>
            <a:off x="5395913" y="5522913"/>
            <a:ext cx="725488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35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tabLst>
                <a:tab pos="744538" algn="l"/>
              </a:tabLst>
              <a:defRPr sz="1600">
                <a:solidFill>
                  <a:schemeClr val="tx2"/>
                </a:solidFill>
                <a:latin typeface="+mn-lt"/>
                <a:cs typeface="+mn-cs"/>
              </a:defRPr>
            </a:lvl2pPr>
            <a:lvl3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3pPr>
            <a:lvl4pPr marL="1377950" indent="-2381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4pPr>
            <a:lvl5pPr marL="18288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Calibri" pitchFamily="34" charset="0"/>
              <a:buChar char="–"/>
              <a:defRPr sz="1600">
                <a:solidFill>
                  <a:schemeClr val="tx2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1" indent="0">
              <a:spcBef>
                <a:spcPct val="0"/>
              </a:spcBef>
              <a:buNone/>
            </a:pPr>
            <a:r>
              <a:rPr lang="en-US" sz="1400" b="1" dirty="0" err="1" smtClean="0">
                <a:latin typeface="Arial Narrow" pitchFamily="34" charset="0"/>
                <a:sym typeface="+mn-lt"/>
              </a:rPr>
              <a:t>Mubende</a:t>
            </a:r>
            <a:endParaRPr lang="en-US" sz="1400" b="1" dirty="0">
              <a:latin typeface="Arial Narrow" pitchFamily="34" charset="0"/>
              <a:sym typeface="+mn-lt"/>
            </a:endParaRPr>
          </a:p>
        </p:txBody>
      </p:sp>
      <p:sp>
        <p:nvSpPr>
          <p:cNvPr id="48" name="Rectangle 47"/>
          <p:cNvSpPr/>
          <p:nvPr/>
        </p:nvSpPr>
        <p:spPr bwMode="gray">
          <a:xfrm>
            <a:off x="6367144" y="3234055"/>
            <a:ext cx="1247775" cy="79375"/>
          </a:xfrm>
          <a:prstGeom prst="rect">
            <a:avLst/>
          </a:prstGeom>
          <a:solidFill>
            <a:srgbClr val="FF6600"/>
          </a:solidFill>
          <a:ln w="19050" algn="ctr">
            <a:solidFill>
              <a:srgbClr val="FF6600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2000" rtlCol="0" anchor="ctr"/>
          <a:lstStyle/>
          <a:p>
            <a:pPr marR="0" algn="ctr" defTabSz="91440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rgbClr val="2B3949"/>
              </a:buClr>
              <a:buSzTx/>
              <a:tabLst/>
            </a:pPr>
            <a:endParaRPr kumimoji="0" lang="en-US" sz="1400" i="0" u="none" strike="noStrike" kern="0" cap="none" spc="0" normalizeH="0" baseline="0" noProof="0" dirty="0" smtClean="0">
              <a:ln>
                <a:noFill/>
              </a:ln>
              <a:solidFill>
                <a:srgbClr val="2B3949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49" name="Rectangle 48"/>
          <p:cNvSpPr/>
          <p:nvPr/>
        </p:nvSpPr>
        <p:spPr bwMode="gray">
          <a:xfrm>
            <a:off x="6397624" y="3676015"/>
            <a:ext cx="1247775" cy="79375"/>
          </a:xfrm>
          <a:prstGeom prst="rect">
            <a:avLst/>
          </a:prstGeom>
          <a:solidFill>
            <a:srgbClr val="FF6600"/>
          </a:solidFill>
          <a:ln w="19050" algn="ctr">
            <a:solidFill>
              <a:srgbClr val="FF6600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2000" rtlCol="0" anchor="ctr"/>
          <a:lstStyle/>
          <a:p>
            <a:pPr marR="0" algn="ctr" defTabSz="91440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rgbClr val="2B3949"/>
              </a:buClr>
              <a:buSzTx/>
              <a:tabLst/>
            </a:pPr>
            <a:endParaRPr kumimoji="0" lang="en-US" sz="1400" i="0" u="none" strike="noStrike" kern="0" cap="none" spc="0" normalizeH="0" baseline="0" noProof="0" dirty="0" smtClean="0">
              <a:ln>
                <a:noFill/>
              </a:ln>
              <a:solidFill>
                <a:srgbClr val="2B3949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50" name="Rectangle 49"/>
          <p:cNvSpPr/>
          <p:nvPr/>
        </p:nvSpPr>
        <p:spPr bwMode="gray">
          <a:xfrm>
            <a:off x="6412864" y="4209415"/>
            <a:ext cx="1247775" cy="79375"/>
          </a:xfrm>
          <a:prstGeom prst="rect">
            <a:avLst/>
          </a:prstGeom>
          <a:solidFill>
            <a:srgbClr val="FF6600"/>
          </a:solidFill>
          <a:ln w="19050" algn="ctr">
            <a:solidFill>
              <a:srgbClr val="FF6600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2000" rtlCol="0" anchor="ctr"/>
          <a:lstStyle/>
          <a:p>
            <a:pPr marR="0" algn="ctr" defTabSz="91440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rgbClr val="2B3949"/>
              </a:buClr>
              <a:buSzTx/>
              <a:tabLst/>
            </a:pPr>
            <a:endParaRPr kumimoji="0" lang="en-US" sz="1400" i="0" u="none" strike="noStrike" kern="0" cap="none" spc="0" normalizeH="0" baseline="0" noProof="0" dirty="0" smtClean="0">
              <a:ln>
                <a:noFill/>
              </a:ln>
              <a:solidFill>
                <a:srgbClr val="2B3949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51" name="Rectangle 50"/>
          <p:cNvSpPr/>
          <p:nvPr/>
        </p:nvSpPr>
        <p:spPr bwMode="gray">
          <a:xfrm>
            <a:off x="6473824" y="4681855"/>
            <a:ext cx="1247775" cy="79375"/>
          </a:xfrm>
          <a:prstGeom prst="rect">
            <a:avLst/>
          </a:prstGeom>
          <a:solidFill>
            <a:srgbClr val="FF6600"/>
          </a:solidFill>
          <a:ln w="19050" algn="ctr">
            <a:solidFill>
              <a:srgbClr val="FF6600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2000" rtlCol="0" anchor="ctr"/>
          <a:lstStyle/>
          <a:p>
            <a:pPr marR="0" algn="ctr" defTabSz="91440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rgbClr val="2B3949"/>
              </a:buClr>
              <a:buSzTx/>
              <a:tabLst/>
            </a:pPr>
            <a:endParaRPr kumimoji="0" lang="en-US" sz="1400" i="0" u="none" strike="noStrike" kern="0" cap="none" spc="0" normalizeH="0" baseline="0" noProof="0" dirty="0" smtClean="0">
              <a:ln>
                <a:noFill/>
              </a:ln>
              <a:solidFill>
                <a:srgbClr val="2B3949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55" name="Rectangle 54"/>
          <p:cNvSpPr/>
          <p:nvPr/>
        </p:nvSpPr>
        <p:spPr bwMode="gray">
          <a:xfrm>
            <a:off x="8078434" y="5122268"/>
            <a:ext cx="1073503" cy="79375"/>
          </a:xfrm>
          <a:prstGeom prst="rect">
            <a:avLst/>
          </a:prstGeom>
          <a:solidFill>
            <a:srgbClr val="FF6600"/>
          </a:solidFill>
          <a:ln w="19050" algn="ctr">
            <a:solidFill>
              <a:srgbClr val="FF6600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2000" rtlCol="0" anchor="ctr"/>
          <a:lstStyle/>
          <a:p>
            <a:pPr marR="0" algn="ctr" defTabSz="91440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rgbClr val="2B3949"/>
              </a:buClr>
              <a:buSzTx/>
              <a:tabLst/>
            </a:pPr>
            <a:endParaRPr kumimoji="0" lang="en-US" sz="1400" i="0" u="none" strike="noStrike" kern="0" cap="none" spc="0" normalizeH="0" baseline="0" noProof="0" dirty="0" smtClean="0">
              <a:ln>
                <a:noFill/>
              </a:ln>
              <a:solidFill>
                <a:srgbClr val="2B3949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gray">
          <a:xfrm>
            <a:off x="8277367" y="5574506"/>
            <a:ext cx="1068246" cy="79375"/>
          </a:xfrm>
          <a:prstGeom prst="rect">
            <a:avLst/>
          </a:prstGeom>
          <a:solidFill>
            <a:srgbClr val="FF6600"/>
          </a:solidFill>
          <a:ln w="19050" algn="ctr">
            <a:solidFill>
              <a:srgbClr val="FF6600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2000" rtlCol="0" anchor="ctr"/>
          <a:lstStyle/>
          <a:p>
            <a:pPr marR="0" algn="ctr" defTabSz="91440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rgbClr val="2B3949"/>
              </a:buClr>
              <a:buSzTx/>
              <a:tabLst/>
            </a:pPr>
            <a:endParaRPr kumimoji="0" lang="en-US" sz="1400" i="0" u="none" strike="noStrike" kern="0" cap="none" spc="0" normalizeH="0" baseline="0" noProof="0" dirty="0" smtClean="0">
              <a:ln>
                <a:noFill/>
              </a:ln>
              <a:solidFill>
                <a:srgbClr val="2B3949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pic>
        <p:nvPicPr>
          <p:cNvPr id="46" name="Picture 45"/>
          <p:cNvPicPr/>
          <p:nvPr/>
        </p:nvPicPr>
        <p:blipFill rotWithShape="1"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47"/>
          <a:stretch/>
        </p:blipFill>
        <p:spPr bwMode="auto">
          <a:xfrm>
            <a:off x="722313" y="2257093"/>
            <a:ext cx="4051706" cy="36642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71489" y="5921375"/>
            <a:ext cx="7297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sz="1200" kern="0" dirty="0" smtClean="0">
                <a:solidFill>
                  <a:srgbClr val="000000"/>
                </a:solidFill>
              </a:rPr>
              <a:t>Phase 1 –trainings and mentorships for the first five districts (</a:t>
            </a:r>
            <a:r>
              <a:rPr lang="en-US" sz="1200" kern="0" dirty="0" err="1">
                <a:solidFill>
                  <a:srgbClr val="000000"/>
                </a:solidFill>
              </a:rPr>
              <a:t>I</a:t>
            </a:r>
            <a:r>
              <a:rPr lang="en-US" sz="1200" kern="0" dirty="0" err="1" smtClean="0">
                <a:solidFill>
                  <a:srgbClr val="000000"/>
                </a:solidFill>
              </a:rPr>
              <a:t>ganga</a:t>
            </a:r>
            <a:r>
              <a:rPr lang="en-US" sz="1200" kern="0" dirty="0" smtClean="0">
                <a:solidFill>
                  <a:srgbClr val="000000"/>
                </a:solidFill>
              </a:rPr>
              <a:t>, </a:t>
            </a:r>
            <a:r>
              <a:rPr lang="en-US" sz="1200" kern="0" dirty="0" err="1" smtClean="0">
                <a:solidFill>
                  <a:srgbClr val="000000"/>
                </a:solidFill>
              </a:rPr>
              <a:t>Luuka</a:t>
            </a:r>
            <a:r>
              <a:rPr lang="en-US" sz="1200" kern="0" dirty="0" smtClean="0">
                <a:solidFill>
                  <a:srgbClr val="000000"/>
                </a:solidFill>
              </a:rPr>
              <a:t>, </a:t>
            </a:r>
            <a:r>
              <a:rPr lang="en-US" sz="1200" kern="0" dirty="0" err="1" smtClean="0">
                <a:solidFill>
                  <a:srgbClr val="000000"/>
                </a:solidFill>
              </a:rPr>
              <a:t>Kaliro</a:t>
            </a:r>
            <a:r>
              <a:rPr lang="en-US" sz="1200" kern="0" dirty="0" smtClean="0">
                <a:solidFill>
                  <a:srgbClr val="000000"/>
                </a:solidFill>
              </a:rPr>
              <a:t>, </a:t>
            </a:r>
            <a:r>
              <a:rPr lang="en-US" sz="1200" kern="0" dirty="0" err="1" smtClean="0">
                <a:solidFill>
                  <a:srgbClr val="000000"/>
                </a:solidFill>
              </a:rPr>
              <a:t>Buyende</a:t>
            </a:r>
            <a:r>
              <a:rPr lang="en-US" sz="1200" kern="0" dirty="0" smtClean="0">
                <a:solidFill>
                  <a:srgbClr val="000000"/>
                </a:solidFill>
              </a:rPr>
              <a:t>, </a:t>
            </a:r>
            <a:r>
              <a:rPr lang="en-US" sz="1200" kern="0" dirty="0" err="1" smtClean="0">
                <a:solidFill>
                  <a:srgbClr val="000000"/>
                </a:solidFill>
              </a:rPr>
              <a:t>Sembalbule</a:t>
            </a:r>
            <a:r>
              <a:rPr lang="en-US" sz="1200" kern="0" dirty="0" smtClean="0">
                <a:solidFill>
                  <a:srgbClr val="000000"/>
                </a:solidFill>
              </a:rPr>
              <a:t>,)</a:t>
            </a:r>
          </a:p>
          <a:p>
            <a:pPr marR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sz="1200" kern="0" dirty="0" smtClean="0">
                <a:solidFill>
                  <a:srgbClr val="000000"/>
                </a:solidFill>
              </a:rPr>
              <a:t>Phase 2 –Trainings and </a:t>
            </a:r>
            <a:r>
              <a:rPr lang="en-US" sz="1200" kern="0" dirty="0" err="1" smtClean="0">
                <a:solidFill>
                  <a:srgbClr val="000000"/>
                </a:solidFill>
              </a:rPr>
              <a:t>mentoships</a:t>
            </a:r>
            <a:r>
              <a:rPr lang="en-US" sz="1200" kern="0" dirty="0" smtClean="0">
                <a:solidFill>
                  <a:srgbClr val="000000"/>
                </a:solidFill>
              </a:rPr>
              <a:t> for the next two districts (</a:t>
            </a:r>
            <a:r>
              <a:rPr lang="en-US" sz="1200" kern="0" dirty="0" err="1" smtClean="0">
                <a:solidFill>
                  <a:srgbClr val="000000"/>
                </a:solidFill>
              </a:rPr>
              <a:t>Wakiso</a:t>
            </a:r>
            <a:r>
              <a:rPr lang="en-US" sz="1200" kern="0" dirty="0" smtClean="0">
                <a:solidFill>
                  <a:srgbClr val="000000"/>
                </a:solidFill>
              </a:rPr>
              <a:t> and </a:t>
            </a:r>
            <a:r>
              <a:rPr lang="en-US" sz="1200" kern="0" dirty="0" err="1" smtClean="0">
                <a:solidFill>
                  <a:srgbClr val="000000"/>
                </a:solidFill>
              </a:rPr>
              <a:t>Mubende</a:t>
            </a:r>
            <a:r>
              <a:rPr lang="en-US" sz="1200" kern="0" dirty="0" smtClean="0">
                <a:solidFill>
                  <a:srgbClr val="000000"/>
                </a:solidFill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9568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9" y="258887"/>
            <a:ext cx="8963024" cy="777240"/>
          </a:xfrm>
        </p:spPr>
        <p:txBody>
          <a:bodyPr/>
          <a:lstStyle/>
          <a:p>
            <a:r>
              <a:rPr lang="en-US" sz="2800" dirty="0" smtClean="0">
                <a:latin typeface="Arial Narrow" pitchFamily="34" charset="0"/>
              </a:rPr>
              <a:t>Objective 2: </a:t>
            </a:r>
            <a:r>
              <a:rPr lang="en-US" sz="2800" dirty="0">
                <a:latin typeface="Arial Narrow" pitchFamily="34" charset="0"/>
                <a:cs typeface="Arial" pitchFamily="34" charset="0"/>
              </a:rPr>
              <a:t>Ensure that lower-level private health facilities are adequately supplied with essential medicines and diagnostics</a:t>
            </a:r>
            <a:r>
              <a:rPr lang="en-US" sz="2800" dirty="0">
                <a:latin typeface="Arial Narrow" pitchFamily="34" charset="0"/>
              </a:rPr>
              <a:t/>
            </a:r>
            <a:br>
              <a:rPr lang="en-US" sz="2800" dirty="0">
                <a:latin typeface="Arial Narrow" pitchFamily="34" charset="0"/>
              </a:rPr>
            </a:b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826468" y="1531776"/>
            <a:ext cx="2916621" cy="4752975"/>
          </a:xfrm>
        </p:spPr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en-US" b="0" dirty="0">
                <a:latin typeface="Arial" pitchFamily="34" charset="0"/>
                <a:cs typeface="Arial" pitchFamily="34" charset="0"/>
              </a:rPr>
              <a:t>CHAI 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is also expanding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its partnerships with first-line distributors and regional wholesalers </a:t>
            </a:r>
            <a:r>
              <a:rPr lang="en-US" dirty="0">
                <a:latin typeface="Arial" pitchFamily="34" charset="0"/>
                <a:cs typeface="Arial" pitchFamily="34" charset="0"/>
              </a:rPr>
              <a:t>to link drug shops with high-quality and affordable essential commodities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—including ORS/zinc, ACTs, </a:t>
            </a:r>
            <a:r>
              <a:rPr lang="en-US" b="0" dirty="0" err="1">
                <a:latin typeface="Arial" pitchFamily="34" charset="0"/>
                <a:cs typeface="Arial" pitchFamily="34" charset="0"/>
              </a:rPr>
              <a:t>mRDTs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, amoxicillin. 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  <a:p>
            <a:endParaRPr lang="en-US" b="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Price subsidies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and other major market interferences </a:t>
            </a:r>
            <a:r>
              <a:rPr lang="en-US" dirty="0">
                <a:latin typeface="Arial" pitchFamily="34" charset="0"/>
                <a:cs typeface="Arial" pitchFamily="34" charset="0"/>
              </a:rPr>
              <a:t>are continuously avoided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to ensure market sustainability.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40109" y="1156207"/>
            <a:ext cx="6689660" cy="4954503"/>
            <a:chOff x="1" y="0"/>
            <a:chExt cx="6055718" cy="3714751"/>
          </a:xfrm>
        </p:grpSpPr>
        <p:grpSp>
          <p:nvGrpSpPr>
            <p:cNvPr id="10" name="Group 9"/>
            <p:cNvGrpSpPr/>
            <p:nvPr/>
          </p:nvGrpSpPr>
          <p:grpSpPr>
            <a:xfrm>
              <a:off x="1" y="373081"/>
              <a:ext cx="6055718" cy="3341670"/>
              <a:chOff x="1" y="-84119"/>
              <a:chExt cx="5844369" cy="3341670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1" y="173990"/>
                <a:ext cx="4090669" cy="3083561"/>
                <a:chOff x="-1207" y="334866"/>
                <a:chExt cx="6357653" cy="5528846"/>
              </a:xfrm>
            </p:grpSpPr>
            <p:sp>
              <p:nvSpPr>
                <p:cNvPr id="23" name="Rectangle 22"/>
                <p:cNvSpPr/>
                <p:nvPr/>
              </p:nvSpPr>
              <p:spPr>
                <a:xfrm>
                  <a:off x="2851244" y="1477720"/>
                  <a:ext cx="3301725" cy="609598"/>
                </a:xfrm>
                <a:prstGeom prst="rect">
                  <a:avLst/>
                </a:prstGeom>
                <a:solidFill>
                  <a:schemeClr val="accent5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kern="1200">
                      <a:solidFill>
                        <a:schemeClr val="bg1"/>
                      </a:solidFill>
                      <a:effectLst/>
                      <a:latin typeface="Arial Narrow"/>
                      <a:ea typeface="Times New Roman"/>
                    </a:rPr>
                    <a:t>1</a:t>
                  </a:r>
                  <a:r>
                    <a:rPr lang="en-US" sz="1100" kern="1200" baseline="30000">
                      <a:solidFill>
                        <a:schemeClr val="bg1"/>
                      </a:solidFill>
                      <a:effectLst/>
                      <a:latin typeface="Arial Narrow"/>
                      <a:ea typeface="Times New Roman"/>
                    </a:rPr>
                    <a:t>st</a:t>
                  </a:r>
                  <a:r>
                    <a:rPr lang="en-US" sz="1100" kern="1200">
                      <a:solidFill>
                        <a:schemeClr val="bg1"/>
                      </a:solidFill>
                      <a:effectLst/>
                      <a:latin typeface="Arial Narrow"/>
                      <a:ea typeface="Times New Roman"/>
                    </a:rPr>
                    <a:t> Line Distributors</a:t>
                  </a:r>
                  <a:endParaRPr lang="en-US" sz="1100">
                    <a:solidFill>
                      <a:schemeClr val="bg1"/>
                    </a:solidFill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3137674" y="2413947"/>
                  <a:ext cx="2659132" cy="609598"/>
                </a:xfrm>
                <a:prstGeom prst="rect">
                  <a:avLst/>
                </a:prstGeom>
                <a:solidFill>
                  <a:schemeClr val="accent5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kern="1200">
                      <a:solidFill>
                        <a:schemeClr val="bg1"/>
                      </a:solidFill>
                      <a:effectLst/>
                      <a:latin typeface="Arial Narrow"/>
                      <a:ea typeface="Times New Roman"/>
                    </a:rPr>
                    <a:t>Kampala-based wholesalers</a:t>
                  </a:r>
                  <a:endParaRPr lang="en-US" sz="1100">
                    <a:solidFill>
                      <a:schemeClr val="bg1"/>
                    </a:solidFill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3137674" y="3176422"/>
                  <a:ext cx="2659132" cy="609598"/>
                </a:xfrm>
                <a:prstGeom prst="rect">
                  <a:avLst/>
                </a:prstGeom>
                <a:solidFill>
                  <a:schemeClr val="accent5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kern="1200">
                      <a:solidFill>
                        <a:schemeClr val="bg1"/>
                      </a:solidFill>
                      <a:effectLst/>
                      <a:latin typeface="Arial Narrow"/>
                      <a:ea typeface="Times New Roman"/>
                    </a:rPr>
                    <a:t>Upcountry wholesalers</a:t>
                  </a:r>
                  <a:endParaRPr lang="en-US" sz="1100">
                    <a:solidFill>
                      <a:schemeClr val="bg1"/>
                    </a:solidFill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2835298" y="4439209"/>
                  <a:ext cx="1677328" cy="512387"/>
                </a:xfrm>
                <a:prstGeom prst="rect">
                  <a:avLst/>
                </a:prstGeom>
                <a:solidFill>
                  <a:schemeClr val="accent5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kern="1200">
                      <a:solidFill>
                        <a:schemeClr val="bg1"/>
                      </a:solidFill>
                      <a:effectLst/>
                      <a:latin typeface="Arial Narrow"/>
                      <a:ea typeface="Times New Roman"/>
                    </a:rPr>
                    <a:t>Retail pharmacies</a:t>
                  </a:r>
                  <a:endParaRPr lang="en-US" sz="1100">
                    <a:solidFill>
                      <a:schemeClr val="bg1"/>
                    </a:solidFill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2851244" y="553157"/>
                  <a:ext cx="3301725" cy="609598"/>
                </a:xfrm>
                <a:prstGeom prst="rect">
                  <a:avLst/>
                </a:prstGeom>
                <a:solidFill>
                  <a:schemeClr val="accent5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kern="1200">
                      <a:solidFill>
                        <a:schemeClr val="bg1"/>
                      </a:solidFill>
                      <a:effectLst/>
                      <a:latin typeface="Arial Narrow"/>
                      <a:ea typeface="Times New Roman"/>
                    </a:rPr>
                    <a:t>Manufacturers and importers</a:t>
                  </a:r>
                  <a:endParaRPr lang="en-US" sz="1100">
                    <a:solidFill>
                      <a:schemeClr val="bg1"/>
                    </a:solidFill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4570061" y="4456699"/>
                  <a:ext cx="1682093" cy="512387"/>
                </a:xfrm>
                <a:prstGeom prst="rect">
                  <a:avLst/>
                </a:prstGeom>
                <a:solidFill>
                  <a:schemeClr val="accent5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kern="1200">
                      <a:solidFill>
                        <a:schemeClr val="bg1"/>
                      </a:solidFill>
                      <a:effectLst/>
                      <a:latin typeface="Arial Narrow"/>
                      <a:ea typeface="Times New Roman"/>
                    </a:rPr>
                    <a:t>Private clinics</a:t>
                  </a:r>
                  <a:endParaRPr lang="en-US" sz="1100">
                    <a:solidFill>
                      <a:schemeClr val="bg1"/>
                    </a:solidFill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3690891" y="5121650"/>
                  <a:ext cx="1682093" cy="512387"/>
                </a:xfrm>
                <a:prstGeom prst="rect">
                  <a:avLst/>
                </a:prstGeom>
                <a:solidFill>
                  <a:schemeClr val="accent5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b="1" kern="1200">
                      <a:solidFill>
                        <a:schemeClr val="bg1"/>
                      </a:solidFill>
                      <a:effectLst/>
                      <a:latin typeface="Arial Narrow"/>
                      <a:ea typeface="Times New Roman"/>
                    </a:rPr>
                    <a:t>Drugshops</a:t>
                  </a:r>
                  <a:endParaRPr lang="en-US" sz="1100">
                    <a:solidFill>
                      <a:schemeClr val="bg1"/>
                    </a:solidFill>
                    <a:effectLst/>
                    <a:latin typeface="Times New Roman"/>
                    <a:ea typeface="Times New Roman"/>
                  </a:endParaRPr>
                </a:p>
              </p:txBody>
            </p:sp>
            <p:cxnSp>
              <p:nvCxnSpPr>
                <p:cNvPr id="30" name="Elbow Connector 29"/>
                <p:cNvCxnSpPr/>
                <p:nvPr/>
              </p:nvCxnSpPr>
              <p:spPr>
                <a:xfrm rot="16200000" flipH="1">
                  <a:off x="4291306" y="2247457"/>
                  <a:ext cx="326628" cy="6351"/>
                </a:xfrm>
                <a:prstGeom prst="bentConnector3">
                  <a:avLst>
                    <a:gd name="adj1" fmla="val 50000"/>
                  </a:avLst>
                </a:prstGeom>
                <a:ln w="25400">
                  <a:solidFill>
                    <a:schemeClr val="bg1">
                      <a:lumMod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Elbow Connector 30"/>
                <p:cNvCxnSpPr/>
                <p:nvPr/>
              </p:nvCxnSpPr>
              <p:spPr>
                <a:xfrm rot="16200000" flipH="1">
                  <a:off x="4286791" y="3957026"/>
                  <a:ext cx="343618" cy="1609"/>
                </a:xfrm>
                <a:prstGeom prst="bentConnector3">
                  <a:avLst>
                    <a:gd name="adj1" fmla="val 50000"/>
                  </a:avLst>
                </a:prstGeom>
                <a:ln w="25400">
                  <a:solidFill>
                    <a:schemeClr val="bg1">
                      <a:lumMod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711723" y="4129641"/>
                  <a:ext cx="3644723" cy="1734071"/>
                </a:xfrm>
                <a:prstGeom prst="rect">
                  <a:avLst/>
                </a:prstGeom>
                <a:noFill/>
                <a:ln>
                  <a:solidFill>
                    <a:srgbClr val="449FA6"/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algn="just">
                    <a:spcBef>
                      <a:spcPts val="0"/>
                    </a:spcBef>
                    <a:spcAft>
                      <a:spcPts val="600"/>
                    </a:spcAft>
                  </a:pPr>
                  <a:r>
                    <a:rPr lang="en-US" sz="1100" kern="1200">
                      <a:solidFill>
                        <a:srgbClr val="FFFFFF"/>
                      </a:solidFill>
                      <a:effectLst/>
                      <a:latin typeface="Arial Narrow"/>
                      <a:ea typeface="Times New Roman"/>
                    </a:rPr>
                    <a:t> </a:t>
                  </a:r>
                  <a:endParaRPr lang="en-US" sz="1100">
                    <a:effectLst/>
                    <a:latin typeface="Times New Roman"/>
                    <a:ea typeface="Times New Roman"/>
                  </a:endParaRPr>
                </a:p>
              </p:txBody>
            </p:sp>
            <p:cxnSp>
              <p:nvCxnSpPr>
                <p:cNvPr id="33" name="Elbow Connector 32"/>
                <p:cNvCxnSpPr/>
                <p:nvPr/>
              </p:nvCxnSpPr>
              <p:spPr>
                <a:xfrm>
                  <a:off x="5920380" y="2718747"/>
                  <a:ext cx="12700" cy="762475"/>
                </a:xfrm>
                <a:prstGeom prst="bentConnector3">
                  <a:avLst>
                    <a:gd name="adj1" fmla="val 2870420"/>
                  </a:avLst>
                </a:prstGeom>
                <a:ln w="25400">
                  <a:solidFill>
                    <a:schemeClr val="bg1">
                      <a:lumMod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" name="Pentagon 33"/>
                <p:cNvSpPr>
                  <a:spLocks noChangeArrowheads="1"/>
                </p:cNvSpPr>
                <p:nvPr/>
              </p:nvSpPr>
              <p:spPr bwMode="auto">
                <a:xfrm>
                  <a:off x="1" y="334866"/>
                  <a:ext cx="2558062" cy="1854339"/>
                </a:xfrm>
                <a:prstGeom prst="homePlate">
                  <a:avLst>
                    <a:gd name="adj" fmla="val 12579"/>
                  </a:avLst>
                </a:prstGeom>
                <a:solidFill>
                  <a:schemeClr val="accent5">
                    <a:lumMod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square" anchor="ctr" anchorCtr="0">
                  <a:noAutofit/>
                </a:bodyPr>
                <a:lstStyle/>
                <a:p>
                  <a:pPr marL="118745" marR="0" indent="-118745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kern="1200" dirty="0">
                      <a:solidFill>
                        <a:schemeClr val="bg1"/>
                      </a:solidFill>
                      <a:effectLst/>
                      <a:latin typeface="Arial Narrow"/>
                      <a:ea typeface="MS PGothic"/>
                      <a:cs typeface="Arial"/>
                    </a:rPr>
                    <a:t>Sourcing optimization</a:t>
                  </a:r>
                  <a:endParaRPr lang="en-US" sz="1100" dirty="0">
                    <a:solidFill>
                      <a:schemeClr val="bg1"/>
                    </a:solidFill>
                    <a:effectLst/>
                    <a:latin typeface="Times New Roman"/>
                    <a:ea typeface="Times New Roman"/>
                  </a:endParaRPr>
                </a:p>
                <a:p>
                  <a:pPr marL="118745" marR="0" indent="-118745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kern="1200" dirty="0">
                      <a:solidFill>
                        <a:schemeClr val="bg1"/>
                      </a:solidFill>
                      <a:effectLst/>
                      <a:latin typeface="Arial Narrow"/>
                      <a:ea typeface="MS PGothic"/>
                      <a:cs typeface="Arial"/>
                    </a:rPr>
                    <a:t>Marketing support</a:t>
                  </a:r>
                  <a:endParaRPr lang="en-US" sz="1100" dirty="0">
                    <a:solidFill>
                      <a:schemeClr val="bg1"/>
                    </a:solidFill>
                    <a:effectLst/>
                    <a:latin typeface="Times New Roman"/>
                    <a:ea typeface="Times New Roman"/>
                  </a:endParaRPr>
                </a:p>
                <a:p>
                  <a:pPr marL="118745" marR="0" indent="-118745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kern="1200" dirty="0">
                      <a:solidFill>
                        <a:schemeClr val="bg1"/>
                      </a:solidFill>
                      <a:effectLst/>
                      <a:latin typeface="Arial Narrow"/>
                      <a:ea typeface="MS PGothic"/>
                      <a:cs typeface="Arial"/>
                    </a:rPr>
                    <a:t>Supplier forums</a:t>
                  </a:r>
                  <a:endParaRPr lang="en-US" sz="1100" dirty="0">
                    <a:solidFill>
                      <a:schemeClr val="bg1"/>
                    </a:solidFill>
                    <a:effectLst/>
                    <a:latin typeface="Times New Roman"/>
                    <a:ea typeface="Times New Roman"/>
                  </a:endParaRPr>
                </a:p>
                <a:p>
                  <a:pPr marL="118745" marR="0" indent="-118745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kern="1200" dirty="0">
                      <a:solidFill>
                        <a:schemeClr val="bg1"/>
                      </a:solidFill>
                      <a:effectLst/>
                      <a:latin typeface="Arial Narrow"/>
                      <a:ea typeface="MS PGothic"/>
                      <a:cs typeface="Arial"/>
                    </a:rPr>
                    <a:t>Regulatory assistance</a:t>
                  </a:r>
                  <a:endParaRPr lang="en-US" sz="1100" dirty="0">
                    <a:solidFill>
                      <a:schemeClr val="bg1"/>
                    </a:solidFill>
                    <a:effectLst/>
                    <a:latin typeface="Times New Roman"/>
                    <a:ea typeface="Times New Roman"/>
                  </a:endParaRPr>
                </a:p>
                <a:p>
                  <a:pPr marL="118745" marR="0" indent="-118745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kern="1200" dirty="0">
                      <a:solidFill>
                        <a:schemeClr val="bg1"/>
                      </a:solidFill>
                      <a:effectLst/>
                      <a:latin typeface="Arial Narrow"/>
                      <a:ea typeface="MS PGothic"/>
                      <a:cs typeface="Arial"/>
                    </a:rPr>
                    <a:t>Distribution</a:t>
                  </a:r>
                  <a:r>
                    <a:rPr lang="en-US" sz="1100" b="1" kern="1200" dirty="0">
                      <a:solidFill>
                        <a:schemeClr val="bg1"/>
                      </a:solidFill>
                      <a:effectLst/>
                      <a:latin typeface="Arial Narrow"/>
                      <a:ea typeface="MS PGothic"/>
                      <a:cs typeface="Arial"/>
                    </a:rPr>
                    <a:t> </a:t>
                  </a:r>
                  <a:r>
                    <a:rPr lang="en-US" sz="1100" kern="1200" dirty="0">
                      <a:solidFill>
                        <a:schemeClr val="bg1"/>
                      </a:solidFill>
                      <a:effectLst/>
                      <a:latin typeface="Arial Narrow"/>
                      <a:ea typeface="MS PGothic"/>
                      <a:cs typeface="Arial"/>
                    </a:rPr>
                    <a:t>and promotion agreements</a:t>
                  </a:r>
                  <a:endParaRPr lang="en-US" sz="1100" dirty="0">
                    <a:solidFill>
                      <a:schemeClr val="bg1"/>
                    </a:solidFill>
                    <a:effectLst/>
                    <a:latin typeface="Times New Roman"/>
                    <a:ea typeface="Times New Roman"/>
                  </a:endParaRPr>
                </a:p>
                <a:p>
                  <a:pPr marL="0" marR="0" algn="just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dirty="0">
                      <a:solidFill>
                        <a:schemeClr val="bg1"/>
                      </a:solidFill>
                      <a:effectLst/>
                      <a:latin typeface="Arial Narrow"/>
                      <a:ea typeface="Times New Roman"/>
                    </a:rPr>
                    <a:t> </a:t>
                  </a:r>
                  <a:endParaRPr lang="en-US" sz="1100" dirty="0">
                    <a:solidFill>
                      <a:schemeClr val="bg1"/>
                    </a:solidFill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5" name="Pentagon 34"/>
                <p:cNvSpPr>
                  <a:spLocks noChangeArrowheads="1"/>
                </p:cNvSpPr>
                <p:nvPr/>
              </p:nvSpPr>
              <p:spPr bwMode="auto">
                <a:xfrm>
                  <a:off x="-1202" y="2299455"/>
                  <a:ext cx="2558062" cy="1380849"/>
                </a:xfrm>
                <a:prstGeom prst="homePlate">
                  <a:avLst>
                    <a:gd name="adj" fmla="val 16889"/>
                  </a:avLst>
                </a:prstGeom>
                <a:solidFill>
                  <a:schemeClr val="accent5">
                    <a:lumMod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anchor="ctr" anchorCtr="0"/>
                <a:lstStyle/>
                <a:p>
                  <a:pPr marL="114300" marR="0" indent="-11430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kern="1200">
                      <a:solidFill>
                        <a:schemeClr val="bg1"/>
                      </a:solidFill>
                      <a:effectLst/>
                      <a:latin typeface="Arial Narrow"/>
                      <a:ea typeface="MS PGothic"/>
                      <a:cs typeface="Arial"/>
                    </a:rPr>
                    <a:t>Wholesaler-based activation </a:t>
                  </a:r>
                  <a:endParaRPr lang="en-US" sz="1100">
                    <a:solidFill>
                      <a:schemeClr val="bg1"/>
                    </a:solidFill>
                    <a:effectLst/>
                    <a:latin typeface="Times New Roman"/>
                    <a:ea typeface="Times New Roman"/>
                  </a:endParaRPr>
                </a:p>
                <a:p>
                  <a:pPr marL="114300" marR="0" indent="-11430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kern="1200">
                      <a:solidFill>
                        <a:schemeClr val="bg1"/>
                      </a:solidFill>
                      <a:effectLst/>
                      <a:latin typeface="Arial Narrow"/>
                      <a:ea typeface="MS PGothic"/>
                      <a:cs typeface="Arial"/>
                    </a:rPr>
                    <a:t>Sales optimization</a:t>
                  </a:r>
                  <a:endParaRPr lang="en-US" sz="1100">
                    <a:solidFill>
                      <a:schemeClr val="bg1"/>
                    </a:solidFill>
                    <a:effectLst/>
                    <a:latin typeface="Times New Roman"/>
                    <a:ea typeface="Times New Roman"/>
                  </a:endParaRPr>
                </a:p>
                <a:p>
                  <a:pPr marL="114300" marR="0" indent="-11430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kern="1200">
                      <a:solidFill>
                        <a:schemeClr val="bg1"/>
                      </a:solidFill>
                      <a:effectLst/>
                      <a:latin typeface="Arial Narrow"/>
                      <a:ea typeface="MS PGothic"/>
                      <a:cs typeface="Arial"/>
                    </a:rPr>
                    <a:t>Voucher  agreements</a:t>
                  </a:r>
                  <a:endParaRPr lang="en-US" sz="1100">
                    <a:solidFill>
                      <a:schemeClr val="bg1"/>
                    </a:solidFill>
                    <a:effectLst/>
                    <a:latin typeface="Times New Roman"/>
                    <a:ea typeface="Times New Roman"/>
                  </a:endParaRPr>
                </a:p>
                <a:p>
                  <a:pPr marL="114300" marR="0" indent="-11430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kern="1200">
                      <a:solidFill>
                        <a:schemeClr val="bg1"/>
                      </a:solidFill>
                      <a:effectLst/>
                      <a:latin typeface="Arial Narrow"/>
                      <a:ea typeface="MS PGothic"/>
                      <a:cs typeface="Arial"/>
                    </a:rPr>
                    <a:t>Linkage to low cost supply</a:t>
                  </a:r>
                  <a:endParaRPr lang="en-US" sz="1100">
                    <a:solidFill>
                      <a:schemeClr val="bg1"/>
                    </a:solidFill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6" name="Pentagon 35"/>
                <p:cNvSpPr>
                  <a:spLocks noChangeArrowheads="1"/>
                </p:cNvSpPr>
                <p:nvPr/>
              </p:nvSpPr>
              <p:spPr bwMode="auto">
                <a:xfrm>
                  <a:off x="-1207" y="5410129"/>
                  <a:ext cx="2558062" cy="453583"/>
                </a:xfrm>
                <a:prstGeom prst="homePlate">
                  <a:avLst>
                    <a:gd name="adj" fmla="val 35748"/>
                  </a:avLst>
                </a:prstGeom>
                <a:solidFill>
                  <a:schemeClr val="accent5">
                    <a:lumMod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square" anchor="ctr" anchorCtr="0">
                  <a:noAutofit/>
                </a:bodyPr>
                <a:lstStyle/>
                <a:p>
                  <a:pPr marL="114300" marR="0" indent="-11430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kern="1200">
                      <a:solidFill>
                        <a:schemeClr val="bg1"/>
                      </a:solidFill>
                      <a:effectLst/>
                      <a:latin typeface="Arial Narrow"/>
                      <a:ea typeface="MS PGothic"/>
                      <a:cs typeface="Arial"/>
                    </a:rPr>
                    <a:t>Supportive supervision</a:t>
                  </a:r>
                  <a:endParaRPr lang="en-US" sz="1100">
                    <a:solidFill>
                      <a:schemeClr val="bg1"/>
                    </a:solidFill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7" name="Pentagon 36"/>
                <p:cNvSpPr>
                  <a:spLocks noChangeArrowheads="1"/>
                </p:cNvSpPr>
                <p:nvPr/>
              </p:nvSpPr>
              <p:spPr bwMode="auto">
                <a:xfrm>
                  <a:off x="-1202" y="3785636"/>
                  <a:ext cx="2558062" cy="1538988"/>
                </a:xfrm>
                <a:prstGeom prst="homePlate">
                  <a:avLst>
                    <a:gd name="adj" fmla="val 13403"/>
                  </a:avLst>
                </a:prstGeom>
                <a:solidFill>
                  <a:schemeClr val="accent5">
                    <a:lumMod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square" anchor="ctr" anchorCtr="0">
                  <a:noAutofit/>
                </a:bodyPr>
                <a:lstStyle/>
                <a:p>
                  <a:pPr marL="114300" marR="0" indent="-11430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kern="1200">
                      <a:solidFill>
                        <a:schemeClr val="bg1"/>
                      </a:solidFill>
                      <a:effectLst/>
                      <a:latin typeface="Arial Narrow"/>
                      <a:ea typeface="MS PGothic"/>
                      <a:cs typeface="Arial"/>
                    </a:rPr>
                    <a:t>Training and mentorship to ~1,500 private frontline providers</a:t>
                  </a:r>
                  <a:endParaRPr lang="en-US" sz="1100">
                    <a:solidFill>
                      <a:schemeClr val="bg1"/>
                    </a:solidFill>
                    <a:effectLst/>
                    <a:latin typeface="Times New Roman"/>
                    <a:ea typeface="Times New Roman"/>
                  </a:endParaRPr>
                </a:p>
                <a:p>
                  <a:pPr marL="114300" marR="0" indent="-114300" algn="l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kern="1200">
                      <a:solidFill>
                        <a:schemeClr val="bg1"/>
                      </a:solidFill>
                      <a:effectLst/>
                      <a:latin typeface="Arial Narrow"/>
                      <a:ea typeface="MS PGothic"/>
                      <a:cs typeface="Arial"/>
                    </a:rPr>
                    <a:t>Linkage to low cost supply</a:t>
                  </a:r>
                  <a:endParaRPr lang="en-US" sz="1100">
                    <a:solidFill>
                      <a:schemeClr val="bg1"/>
                    </a:solidFill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  <p:sp>
            <p:nvSpPr>
              <p:cNvPr id="14" name="TextBox 22"/>
              <p:cNvSpPr txBox="1"/>
              <p:nvPr/>
            </p:nvSpPr>
            <p:spPr>
              <a:xfrm>
                <a:off x="45963" y="-84119"/>
                <a:ext cx="1542415" cy="272415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b="1" kern="1200" dirty="0">
                    <a:solidFill>
                      <a:srgbClr val="000000"/>
                    </a:solidFill>
                    <a:effectLst/>
                    <a:latin typeface="Arial Narrow"/>
                    <a:ea typeface="Times New Roman"/>
                    <a:cs typeface="Times New Roman"/>
                  </a:rPr>
                  <a:t>CHAI activities</a:t>
                </a:r>
                <a:endParaRPr lang="en-US" sz="1100" dirty="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5" name="TextBox 23"/>
              <p:cNvSpPr txBox="1"/>
              <p:nvPr/>
            </p:nvSpPr>
            <p:spPr>
              <a:xfrm>
                <a:off x="2266950" y="-84119"/>
                <a:ext cx="1238250" cy="32893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b="1" kern="1200" dirty="0">
                    <a:solidFill>
                      <a:srgbClr val="000000"/>
                    </a:solidFill>
                    <a:effectLst/>
                    <a:latin typeface="Arial Narrow"/>
                    <a:ea typeface="Times New Roman"/>
                    <a:cs typeface="Times New Roman"/>
                  </a:rPr>
                  <a:t>Supply chain</a:t>
                </a:r>
                <a:endParaRPr lang="en-US" sz="1100" dirty="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6" name="TextBox 24"/>
              <p:cNvSpPr txBox="1"/>
              <p:nvPr/>
            </p:nvSpPr>
            <p:spPr>
              <a:xfrm>
                <a:off x="4160985" y="-84119"/>
                <a:ext cx="1683385" cy="32893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b="1" kern="1200">
                    <a:solidFill>
                      <a:srgbClr val="000000"/>
                    </a:solidFill>
                    <a:effectLst/>
                    <a:latin typeface="Arial Narrow"/>
                    <a:ea typeface="Times New Roman"/>
                    <a:cs typeface="Times New Roman"/>
                  </a:rPr>
                  <a:t>Stakeholder engagement</a:t>
                </a:r>
                <a:endParaRPr lang="en-US" sz="11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4676775" y="333375"/>
                <a:ext cx="758825" cy="318770"/>
              </a:xfrm>
              <a:prstGeom prst="roundRect">
                <a:avLst/>
              </a:prstGeom>
              <a:solidFill>
                <a:schemeClr val="accent5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FFFFFF"/>
                    </a:solidFill>
                    <a:effectLst/>
                    <a:latin typeface="Arial Narrow"/>
                    <a:ea typeface="Times New Roman"/>
                    <a:cs typeface="Times New Roman"/>
                  </a:rPr>
                  <a:t>MoH</a:t>
                </a:r>
                <a:endParaRPr lang="en-US" sz="11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5019675" y="2752725"/>
                <a:ext cx="758825" cy="365760"/>
              </a:xfrm>
              <a:prstGeom prst="roundRect">
                <a:avLst/>
              </a:prstGeom>
              <a:solidFill>
                <a:schemeClr val="accent5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FFFFFF"/>
                    </a:solidFill>
                    <a:effectLst/>
                    <a:latin typeface="Arial Narrow"/>
                    <a:ea typeface="Times New Roman"/>
                    <a:cs typeface="Times New Roman"/>
                  </a:rPr>
                  <a:t>3</a:t>
                </a:r>
                <a:r>
                  <a:rPr lang="en-US" sz="1100" kern="1200" baseline="30000">
                    <a:solidFill>
                      <a:srgbClr val="FFFFFF"/>
                    </a:solidFill>
                    <a:effectLst/>
                    <a:latin typeface="Arial Narrow"/>
                    <a:ea typeface="Times New Roman"/>
                    <a:cs typeface="Times New Roman"/>
                  </a:rPr>
                  <a:t>rd</a:t>
                </a:r>
                <a:r>
                  <a:rPr lang="en-US" sz="1100" kern="1200">
                    <a:solidFill>
                      <a:srgbClr val="FFFFFF"/>
                    </a:solidFill>
                    <a:effectLst/>
                    <a:latin typeface="Arial Narrow"/>
                    <a:ea typeface="Times New Roman"/>
                    <a:cs typeface="Times New Roman"/>
                  </a:rPr>
                  <a:t> party facilitator</a:t>
                </a:r>
                <a:endParaRPr lang="en-US" sz="11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5019675" y="2352675"/>
                <a:ext cx="758825" cy="365760"/>
              </a:xfrm>
              <a:prstGeom prst="roundRect">
                <a:avLst/>
              </a:prstGeom>
              <a:solidFill>
                <a:schemeClr val="accent5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FFFFFF"/>
                    </a:solidFill>
                    <a:effectLst/>
                    <a:latin typeface="Arial Narrow"/>
                    <a:ea typeface="Times New Roman"/>
                    <a:cs typeface="Times New Roman"/>
                  </a:rPr>
                  <a:t>Drug seller associations</a:t>
                </a:r>
                <a:endParaRPr lang="en-US" sz="11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4210050" y="2771775"/>
                <a:ext cx="758825" cy="365760"/>
              </a:xfrm>
              <a:prstGeom prst="roundRect">
                <a:avLst/>
              </a:prstGeom>
              <a:solidFill>
                <a:schemeClr val="accent5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FFFFFF"/>
                    </a:solidFill>
                    <a:effectLst/>
                    <a:latin typeface="Arial Narrow"/>
                    <a:ea typeface="Times New Roman"/>
                    <a:cs typeface="Times New Roman"/>
                  </a:rPr>
                  <a:t>Other active NGOs</a:t>
                </a:r>
                <a:endParaRPr lang="en-US" sz="11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4200525" y="2352675"/>
                <a:ext cx="759261" cy="365760"/>
              </a:xfrm>
              <a:prstGeom prst="roundRect">
                <a:avLst/>
              </a:prstGeom>
              <a:solidFill>
                <a:schemeClr val="accent5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FFFFFF"/>
                    </a:solidFill>
                    <a:effectLst/>
                    <a:latin typeface="Arial Narrow"/>
                    <a:ea typeface="Times New Roman"/>
                    <a:cs typeface="Times New Roman"/>
                  </a:rPr>
                  <a:t>DHOs</a:t>
                </a:r>
                <a:endParaRPr lang="en-US" sz="11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4657725" y="723900"/>
                <a:ext cx="758825" cy="318770"/>
              </a:xfrm>
              <a:prstGeom prst="roundRect">
                <a:avLst/>
              </a:prstGeom>
              <a:solidFill>
                <a:schemeClr val="accent5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kern="1200">
                    <a:solidFill>
                      <a:srgbClr val="FFFFFF"/>
                    </a:solidFill>
                    <a:effectLst/>
                    <a:latin typeface="Arial Narrow"/>
                    <a:ea typeface="Times New Roman"/>
                    <a:cs typeface="Times New Roman"/>
                  </a:rPr>
                  <a:t>NDA</a:t>
                </a:r>
                <a:endParaRPr lang="en-US" sz="1100">
                  <a:effectLst/>
                  <a:latin typeface="Times New Roman"/>
                  <a:ea typeface="Times New Roman"/>
                </a:endParaRPr>
              </a:p>
            </p:txBody>
          </p:sp>
        </p:grpSp>
        <p:cxnSp>
          <p:nvCxnSpPr>
            <p:cNvPr id="11" name="Elbow Connector 10"/>
            <p:cNvCxnSpPr/>
            <p:nvPr/>
          </p:nvCxnSpPr>
          <p:spPr>
            <a:xfrm rot="16200000" flipH="1">
              <a:off x="2952750" y="1276350"/>
              <a:ext cx="45720" cy="3810"/>
            </a:xfrm>
            <a:prstGeom prst="bentConnector3">
              <a:avLst>
                <a:gd name="adj1" fmla="val -308068"/>
              </a:avLst>
            </a:prstGeom>
            <a:ln w="254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 Box 2"/>
            <p:cNvSpPr txBox="1">
              <a:spLocks noChangeArrowheads="1"/>
            </p:cNvSpPr>
            <p:nvPr/>
          </p:nvSpPr>
          <p:spPr bwMode="auto">
            <a:xfrm>
              <a:off x="47625" y="0"/>
              <a:ext cx="596963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b="1">
                  <a:effectLst/>
                  <a:latin typeface="Arial Narrow"/>
                  <a:ea typeface="Calibri"/>
                  <a:cs typeface="Times New Roman"/>
                </a:rPr>
                <a:t>FIGURE 4.  Approach, Stakeholders, &amp; Roles</a:t>
              </a:r>
              <a:endParaRPr lang="en-US" sz="110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126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9" y="258887"/>
            <a:ext cx="8963024" cy="777240"/>
          </a:xfrm>
        </p:spPr>
        <p:txBody>
          <a:bodyPr/>
          <a:lstStyle/>
          <a:p>
            <a:r>
              <a:rPr lang="en-US" sz="2800" dirty="0" smtClean="0">
                <a:latin typeface="Arial Narrow" pitchFamily="34" charset="0"/>
              </a:rPr>
              <a:t>Objective 3: </a:t>
            </a:r>
            <a:r>
              <a:rPr lang="en-US" sz="2800" dirty="0">
                <a:latin typeface="Arial Narrow" pitchFamily="34" charset="0"/>
              </a:rPr>
              <a:t>Improve regulatory and financing environment</a:t>
            </a:r>
            <a:br>
              <a:rPr lang="en-US" sz="2800" dirty="0">
                <a:latin typeface="Arial Narrow" pitchFamily="34" charset="0"/>
              </a:rPr>
            </a:b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71489" y="1462332"/>
            <a:ext cx="5251394" cy="3493992"/>
          </a:xfrm>
        </p:spPr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Supporting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the </a:t>
            </a:r>
            <a:r>
              <a:rPr lang="en-US" b="0" dirty="0" err="1">
                <a:latin typeface="Arial" pitchFamily="34" charset="0"/>
                <a:cs typeface="Arial" pitchFamily="34" charset="0"/>
              </a:rPr>
              <a:t>MoH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 to implement the 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Recommended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Retail Prices (RRP) for ACTs and ORS/zinc, in order to ensure affordability of treatment for 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caregivers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b="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Supporting </a:t>
            </a:r>
            <a:r>
              <a:rPr lang="en-US" b="0" dirty="0" err="1" smtClean="0">
                <a:latin typeface="Arial" pitchFamily="34" charset="0"/>
                <a:cs typeface="Arial" pitchFamily="34" charset="0"/>
              </a:rPr>
              <a:t>MoH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  and NDA to develop a policy allowing OTC sales of malaria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RDTs 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and re-scheduling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of diagnostics (</a:t>
            </a:r>
            <a:r>
              <a:rPr lang="en-US" b="0" dirty="0" err="1">
                <a:latin typeface="Arial" pitchFamily="34" charset="0"/>
                <a:cs typeface="Arial" pitchFamily="34" charset="0"/>
              </a:rPr>
              <a:t>mRDTs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) to over-the-counter status to allow access in private sector drug shops and clinics </a:t>
            </a:r>
            <a:endParaRPr lang="en-US" b="0" dirty="0" smtClean="0">
              <a:latin typeface="Arial" pitchFamily="34" charset="0"/>
              <a:cs typeface="Arial" pitchFamily="34" charset="0"/>
            </a:endParaRPr>
          </a:p>
          <a:p>
            <a:endParaRPr lang="en-US" b="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b="0" dirty="0" smtClean="0">
                <a:latin typeface="Arial" pitchFamily="34" charset="0"/>
                <a:cs typeface="Arial" pitchFamily="34" charset="0"/>
              </a:rPr>
              <a:t>Supporting MOH and first line distributors to </a:t>
            </a:r>
            <a:r>
              <a:rPr lang="en-US" b="0" strike="sngStrike" dirty="0" smtClean="0">
                <a:latin typeface="Arial" pitchFamily="34" charset="0"/>
                <a:cs typeface="Arial" pitchFamily="34" charset="0"/>
              </a:rPr>
              <a:t>NDA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> to fast-track registrations of additional brands of essential medicines such as Amoxicillin 250mg dispersible tablets (DT)</a:t>
            </a:r>
            <a:endParaRPr lang="en-US" b="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Picture 2" descr="http://www.sustainuganda.org/sites/sustainuganda.org/files/ugandaMOHlogo_2lin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9423" y="1250795"/>
            <a:ext cx="1977496" cy="2280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5" descr="http://www.msnlabs.com/images/reg-approval/ugand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9423" y="4004117"/>
            <a:ext cx="2137833" cy="2137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137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itchFamily="34" charset="0"/>
              </a:rPr>
              <a:t>Lessons learned so far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71489" y="1333675"/>
            <a:ext cx="917306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Modular training with repeated supportive supervision enhances knowledge levels, clinical behavior, and stock levels. </a:t>
            </a:r>
          </a:p>
          <a:p>
            <a:pPr marL="285750" lvl="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Curriculum design and modular training seem to be engaging and convenient for participants </a:t>
            </a: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lvl="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Working </a:t>
            </a:r>
            <a:r>
              <a:rPr lang="en-U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with DHO staff </a:t>
            </a: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increases </a:t>
            </a:r>
            <a:r>
              <a:rPr lang="en-U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program sustainability. </a:t>
            </a:r>
            <a:endParaRPr lang="en-US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Partnering </a:t>
            </a:r>
            <a:r>
              <a:rPr lang="en-U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with regional wholesalers to link drug shops and clinics to low cost supply has contributed to increased stock levels. </a:t>
            </a:r>
            <a:endParaRPr lang="en-US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National supply </a:t>
            </a:r>
            <a:r>
              <a:rPr lang="en-U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of key commodities such as Amoxicillin DT, </a:t>
            </a:r>
            <a:r>
              <a:rPr lang="en-US" sz="16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mRDTs</a:t>
            </a:r>
            <a:r>
              <a:rPr lang="en-U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sharps containers and low cost gloves must be </a:t>
            </a: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improved in order to sustain change over time and at scale.</a:t>
            </a:r>
            <a:endParaRPr lang="en-US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Managing the logistics of training across multiple sites requires extensive oversight and monitoring to ensure adherence and quality. </a:t>
            </a:r>
          </a:p>
          <a:p>
            <a:pPr marL="285750" lvl="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Involving the public sector in trainings is critical for strengthening relationships and encouraging referrals.</a:t>
            </a:r>
          </a:p>
          <a:p>
            <a:pPr marL="285750" lvl="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Control over price levels is limited in a free market and could be increased by demand generating activities such as </a:t>
            </a:r>
            <a:r>
              <a:rPr lang="en-US" sz="16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behaviour</a:t>
            </a:r>
            <a:r>
              <a:rPr lang="en-U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change </a:t>
            </a:r>
            <a:r>
              <a:rPr lang="en-U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communication (BCC</a:t>
            </a: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 on pricing structures.</a:t>
            </a:r>
            <a:endParaRPr lang="en-US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83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75311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Annex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7655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4164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7&quot;&gt;&lt;elem m_fUsage=&quot;7.93541980393037600000E+000&quot;&gt;&lt;m_msothmcolidx val=&quot;0&quot;/&gt;&lt;m_rgb r=&quot;8E&quot; g=&quot;C6&quot; b=&quot;A1&quot;/&gt;&lt;m_nBrightness val=&quot;0&quot;/&gt;&lt;/elem&gt;&lt;elem m_fUsage=&quot;1.38614969671961990000E+000&quot;&gt;&lt;m_msothmcolidx val=&quot;0&quot;/&gt;&lt;m_rgb r=&quot;BC&quot; g=&quot;DE&quot; b=&quot;C2&quot;/&gt;&lt;m_nBrightness val=&quot;0&quot;/&gt;&lt;/elem&gt;&lt;elem m_fUsage=&quot;1.35085171767299280000E-001&quot;&gt;&lt;m_msothmcolidx val=&quot;0&quot;/&gt;&lt;m_rgb r=&quot;FD&quot; g=&quot;E7&quot; b=&quot;63&quot;/&gt;&lt;m_nBrightness val=&quot;0&quot;/&gt;&lt;/elem&gt;&lt;elem m_fUsage=&quot;9.24865752059652600000E-002&quot;&gt;&lt;m_msothmcolidx val=&quot;0&quot;/&gt;&lt;m_rgb r=&quot;F9&quot; g=&quot;DF&quot; b=&quot;B5&quot;/&gt;&lt;m_nBrightness val=&quot;0&quot;/&gt;&lt;/elem&gt;&lt;elem m_fUsage=&quot;8.94924452476786870000E-002&quot;&gt;&lt;m_msothmcolidx val=&quot;0&quot;/&gt;&lt;m_rgb r=&quot;D8&quot; g=&quot;CE&quot; b=&quot;B8&quot;/&gt;&lt;m_nBrightness val=&quot;0&quot;/&gt;&lt;/elem&gt;&lt;elem m_fUsage=&quot;8.32379176853687420000E-002&quot;&gt;&lt;m_msothmcolidx val=&quot;0&quot;/&gt;&lt;m_rgb r=&quot;F9&quot; g=&quot;EF&quot; b=&quot;BD&quot;/&gt;&lt;m_nBrightness val=&quot;0&quot;/&gt;&lt;/elem&gt;&lt;elem m_fUsage=&quot;2.78128389443693810000E-002&quot;&gt;&lt;m_msothmcolidx val=&quot;0&quot;/&gt;&lt;m_rgb r=&quot;FF&quot; g=&quot;FA&quot; b=&quot;F4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uwGXsW2R9iaWeF5QvQy6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_lzjMwETCmdLO1AwfD55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PHOMXITRoyD5CNDh_tp.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YMHVKFyQD22cgyMMLKX0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Ivy8oMuR4i_bJu2l3PvI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rdaTkTlToez44nuonDOg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OYj.ywuRhm2.xgxM4Fn8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VIsvGXmSUm2tCVJNeOG2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WLRewADT7WgvBxo5bYAb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z4xVsz9S_2ulDz4oINaW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btGmthrT6G8tFDym_kkD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wEc7nb8RtuHPDkNs7n9J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EZZ7PolToW1Xu_p4Kg1.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1UstEhfRvG4PiPexyro5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21zu0viTleJgvvwoAkkS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mjfievJTMu2QZAmSpbJX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p6PurD1Tx6U3NL52xkKQ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RBGXPDSRYqcJUnEzN66t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xNwtr.TQN2e2qvptv1CI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eA9C18ITjC9NUAFCyk3N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MAr33Sg5Eq7g9VpEuOlF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ohuffSgTPucd7TaAmuCA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UlipxMyQdq4aDlwXGduA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Mbgk.JFQHG_dtv6dwaGI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EIea9vxQZWLMM0c5s0.l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TN6ykPqQdOsaF705.nIX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0Yrvbq2RZuadyNyBv7G6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emCiAHATXiwHcVs5JIw2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MkOuf9uRXOLyxKR5cdCw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.5SEw5W0ky9p6xDlo__a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MAr33Sg5Eq7g9VpEuOlF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N0934_D5kSS_Gdl5EE_T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b4mTi0vq06oOQ8AwS3Oc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dnvslqtLkGB1DeC_aXkMQ"/>
</p:tagLst>
</file>

<file path=ppt/theme/theme1.xml><?xml version="1.0" encoding="utf-8"?>
<a:theme xmlns:a="http://schemas.openxmlformats.org/drawingml/2006/main" name="blank">
  <a:themeElements>
    <a:clrScheme name="FIND Strategy">
      <a:dk1>
        <a:srgbClr val="002C76"/>
      </a:dk1>
      <a:lt1>
        <a:srgbClr val="FFFFFF"/>
      </a:lt1>
      <a:dk2>
        <a:srgbClr val="000000"/>
      </a:dk2>
      <a:lt2>
        <a:srgbClr val="E2E2E2"/>
      </a:lt2>
      <a:accent1>
        <a:srgbClr val="800000"/>
      </a:accent1>
      <a:accent2>
        <a:srgbClr val="CC3300"/>
      </a:accent2>
      <a:accent3>
        <a:srgbClr val="FF6600"/>
      </a:accent3>
      <a:accent4>
        <a:srgbClr val="002C76"/>
      </a:accent4>
      <a:accent5>
        <a:srgbClr val="146CFF"/>
      </a:accent5>
      <a:accent6>
        <a:srgbClr val="629DFF"/>
      </a:accent6>
      <a:hlink>
        <a:srgbClr val="9BADC4"/>
      </a:hlink>
      <a:folHlink>
        <a:srgbClr val="CEA09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FF"/>
        </a:solidFill>
        <a:ln w="9525" algn="ctr">
          <a:solidFill>
            <a:srgbClr val="6699FF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tIns="72000"/>
      <a:lstStyle>
        <a:defPPr marR="0" defTabSz="914400" eaLnBrk="1" fontAlgn="base" latinLnBrk="0" hangingPunct="1">
          <a:spcBef>
            <a:spcPct val="40000"/>
          </a:spcBef>
          <a:spcAft>
            <a:spcPct val="0"/>
          </a:spcAft>
          <a:buClr>
            <a:srgbClr val="2B3949"/>
          </a:buClr>
          <a:buSzTx/>
          <a:tabLst/>
          <a:defRPr kumimoji="0" sz="1400" i="0" u="none" strike="noStrike" kern="0" cap="none" spc="0" normalizeH="0" baseline="0" noProof="0" dirty="0" smtClean="0">
            <a:ln>
              <a:noFill/>
            </a:ln>
            <a:solidFill>
              <a:srgbClr val="2B3949"/>
            </a:solidFill>
            <a:effectLst/>
            <a:uLnTx/>
            <a:uFillTx/>
            <a:latin typeface="+mj-lt"/>
          </a:defRPr>
        </a:defPPr>
      </a:lstStyle>
    </a:spDef>
    <a:lnDef>
      <a:spPr>
        <a:ln>
          <a:solidFill>
            <a:srgbClr val="80808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R="0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tabLst/>
          <a:defRPr sz="1200" kern="0" dirty="0" smtClean="0">
            <a:solidFill>
              <a:srgbClr val="000000"/>
            </a:solidFill>
          </a:defRPr>
        </a:defPPr>
      </a:lstStyle>
    </a:tx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HAI_Theme1">
  <a:themeElements>
    <a:clrScheme name="CHAI1">
      <a:dk1>
        <a:srgbClr val="000000"/>
      </a:dk1>
      <a:lt1>
        <a:srgbClr val="FFFFFF"/>
      </a:lt1>
      <a:dk2>
        <a:srgbClr val="1F497D"/>
      </a:dk2>
      <a:lt2>
        <a:srgbClr val="D8D8D8"/>
      </a:lt2>
      <a:accent1>
        <a:srgbClr val="B7DDE8"/>
      </a:accent1>
      <a:accent2>
        <a:srgbClr val="92CDDC"/>
      </a:accent2>
      <a:accent3>
        <a:srgbClr val="AFEEFD"/>
      </a:accent3>
      <a:accent4>
        <a:srgbClr val="86E6FC"/>
      </a:accent4>
      <a:accent5>
        <a:srgbClr val="FF9997"/>
      </a:accent5>
      <a:accent6>
        <a:srgbClr val="FF6663"/>
      </a:accent6>
      <a:hlink>
        <a:srgbClr val="9F9C19"/>
      </a:hlink>
      <a:folHlink>
        <a:srgbClr val="9F9C19"/>
      </a:folHlink>
    </a:clrScheme>
    <a:fontScheme name="CHA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14193</TotalTime>
  <Words>1253</Words>
  <Application>Microsoft Office PowerPoint</Application>
  <PresentationFormat>A4 Paper (210x297 mm)</PresentationFormat>
  <Paragraphs>130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MS PGothic</vt:lpstr>
      <vt:lpstr>MS PGothic</vt:lpstr>
      <vt:lpstr>Arial</vt:lpstr>
      <vt:lpstr>Arial Narrow</vt:lpstr>
      <vt:lpstr>Calibri</vt:lpstr>
      <vt:lpstr>Times New Roman</vt:lpstr>
      <vt:lpstr>Wingdings</vt:lpstr>
      <vt:lpstr>blank</vt:lpstr>
      <vt:lpstr>Default Design</vt:lpstr>
      <vt:lpstr>CHAI_Theme1</vt:lpstr>
      <vt:lpstr>think-cell Slide</vt:lpstr>
      <vt:lpstr>Expanding Access to Diagnosis and Treatment of Childhood Pneumonia, Diarrhoea and Malaria in the Private Health Sector in Uganda   NDA ADS Stakeholder Meeting    September 22nd 2016 </vt:lpstr>
      <vt:lpstr>Program background, goals and objectives</vt:lpstr>
      <vt:lpstr>Objective 1: Improve frontline private providers’ ability to assess, treat, and refer childhood illnesses </vt:lpstr>
      <vt:lpstr>Roll out of training and supervision in the 7 districts has been conducted in a phased manner </vt:lpstr>
      <vt:lpstr>Objective 2: Ensure that lower-level private health facilities are adequately supplied with essential medicines and diagnostics </vt:lpstr>
      <vt:lpstr>Objective 3: Improve regulatory and financing environment </vt:lpstr>
      <vt:lpstr>Lessons learned so far </vt:lpstr>
      <vt:lpstr>Thank You </vt:lpstr>
      <vt:lpstr>Annex </vt:lpstr>
      <vt:lpstr>Implementation Progress April - August</vt:lpstr>
      <vt:lpstr>Preliminary data: Program Reach</vt:lpstr>
      <vt:lpstr>Preliminary data: Stock levels</vt:lpstr>
      <vt:lpstr>Preliminary data: Diagnosis and Treatment</vt:lpstr>
    </vt:vector>
  </TitlesOfParts>
  <Company>The Boston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Department Date</dc:title>
  <dc:creator>Maike Scharp;agumpert@clintonhealthaccess.org</dc:creator>
  <cp:lastModifiedBy>NASSER LUBOWA</cp:lastModifiedBy>
  <cp:revision>1985</cp:revision>
  <cp:lastPrinted>2016-09-01T05:41:57Z</cp:lastPrinted>
  <dcterms:created xsi:type="dcterms:W3CDTF">2015-01-08T12:44:13Z</dcterms:created>
  <dcterms:modified xsi:type="dcterms:W3CDTF">2016-09-22T10:56:00Z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20100310</vt:lpwstr>
  </property>
  <property fmtid="{D5CDD505-2E9C-101B-9397-08002B2CF9AE}" pid="3" name="Format Name">
    <vt:lpwstr>FIND Strategy</vt:lpwstr>
  </property>
  <property fmtid="{D5CDD505-2E9C-101B-9397-08002B2CF9AE}" pid="4" name="Template Name">
    <vt:lpwstr>A4</vt:lpwstr>
  </property>
</Properties>
</file>