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42611675"/>
  <p:notesSz cx="6858000" cy="9144000"/>
  <p:defaultTextStyle>
    <a:defPPr>
      <a:defRPr lang="en-US"/>
    </a:defPPr>
    <a:lvl1pPr marL="0" algn="l" defTabSz="416483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2418" algn="l" defTabSz="416483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64836" algn="l" defTabSz="416483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47254" algn="l" defTabSz="416483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29672" algn="l" defTabSz="416483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12090" algn="l" defTabSz="416483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94508" algn="l" defTabSz="416483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76926" algn="l" defTabSz="416483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59344" algn="l" defTabSz="416483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mbrey" initials="M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452D8E"/>
    <a:srgbClr val="007BB3"/>
    <a:srgbClr val="F05A28"/>
    <a:srgbClr val="56802A"/>
    <a:srgbClr val="D02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3" autoAdjust="0"/>
    <p:restoredTop sz="94624" autoAdjust="0"/>
  </p:normalViewPr>
  <p:slideViewPr>
    <p:cSldViewPr>
      <p:cViewPr>
        <p:scale>
          <a:sx n="30" d="100"/>
          <a:sy n="30" d="100"/>
        </p:scale>
        <p:origin x="-1608" y="600"/>
      </p:cViewPr>
      <p:guideLst>
        <p:guide orient="horz" pos="13421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37246"/>
            <a:ext cx="25733931" cy="9133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146616"/>
            <a:ext cx="21192649" cy="10889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2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2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12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9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7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5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62145" y="2278546"/>
            <a:ext cx="5108944" cy="484707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5323" y="2278546"/>
            <a:ext cx="14822242" cy="484707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1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5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381949"/>
            <a:ext cx="25733931" cy="8463152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060652"/>
            <a:ext cx="25733931" cy="9321299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241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6483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4725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2967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120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4945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769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5934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5322" y="13256968"/>
            <a:ext cx="9965591" cy="37492361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05500" y="13256968"/>
            <a:ext cx="9965591" cy="37492361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06443"/>
            <a:ext cx="27247692" cy="7101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3" y="9538310"/>
            <a:ext cx="13376810" cy="397511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2418" indent="0">
              <a:buNone/>
              <a:defRPr sz="9100" b="1"/>
            </a:lvl2pPr>
            <a:lvl3pPr marL="4164836" indent="0">
              <a:buNone/>
              <a:defRPr sz="8200" b="1"/>
            </a:lvl3pPr>
            <a:lvl4pPr marL="6247254" indent="0">
              <a:buNone/>
              <a:defRPr sz="7300" b="1"/>
            </a:lvl4pPr>
            <a:lvl5pPr marL="8329672" indent="0">
              <a:buNone/>
              <a:defRPr sz="7300" b="1"/>
            </a:lvl5pPr>
            <a:lvl6pPr marL="10412090" indent="0">
              <a:buNone/>
              <a:defRPr sz="7300" b="1"/>
            </a:lvl6pPr>
            <a:lvl7pPr marL="12494508" indent="0">
              <a:buNone/>
              <a:defRPr sz="7300" b="1"/>
            </a:lvl7pPr>
            <a:lvl8pPr marL="14576926" indent="0">
              <a:buNone/>
              <a:defRPr sz="7300" b="1"/>
            </a:lvl8pPr>
            <a:lvl9pPr marL="16659344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3" y="13513424"/>
            <a:ext cx="13376810" cy="24551035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2" y="9538310"/>
            <a:ext cx="13382064" cy="397511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2418" indent="0">
              <a:buNone/>
              <a:defRPr sz="9100" b="1"/>
            </a:lvl2pPr>
            <a:lvl3pPr marL="4164836" indent="0">
              <a:buNone/>
              <a:defRPr sz="8200" b="1"/>
            </a:lvl3pPr>
            <a:lvl4pPr marL="6247254" indent="0">
              <a:buNone/>
              <a:defRPr sz="7300" b="1"/>
            </a:lvl4pPr>
            <a:lvl5pPr marL="8329672" indent="0">
              <a:buNone/>
              <a:defRPr sz="7300" b="1"/>
            </a:lvl5pPr>
            <a:lvl6pPr marL="10412090" indent="0">
              <a:buNone/>
              <a:defRPr sz="7300" b="1"/>
            </a:lvl6pPr>
            <a:lvl7pPr marL="12494508" indent="0">
              <a:buNone/>
              <a:defRPr sz="7300" b="1"/>
            </a:lvl7pPr>
            <a:lvl8pPr marL="14576926" indent="0">
              <a:buNone/>
              <a:defRPr sz="7300" b="1"/>
            </a:lvl8pPr>
            <a:lvl9pPr marL="16659344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2" y="13513424"/>
            <a:ext cx="13382064" cy="24551035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5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696578"/>
            <a:ext cx="9960338" cy="722031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696580"/>
            <a:ext cx="16924687" cy="36367886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2" y="8916892"/>
            <a:ext cx="9960338" cy="29147574"/>
          </a:xfrm>
        </p:spPr>
        <p:txBody>
          <a:bodyPr/>
          <a:lstStyle>
            <a:lvl1pPr marL="0" indent="0">
              <a:buNone/>
              <a:defRPr sz="6400"/>
            </a:lvl1pPr>
            <a:lvl2pPr marL="2082418" indent="0">
              <a:buNone/>
              <a:defRPr sz="5500"/>
            </a:lvl2pPr>
            <a:lvl3pPr marL="4164836" indent="0">
              <a:buNone/>
              <a:defRPr sz="4600"/>
            </a:lvl3pPr>
            <a:lvl4pPr marL="6247254" indent="0">
              <a:buNone/>
              <a:defRPr sz="4100"/>
            </a:lvl4pPr>
            <a:lvl5pPr marL="8329672" indent="0">
              <a:buNone/>
              <a:defRPr sz="4100"/>
            </a:lvl5pPr>
            <a:lvl6pPr marL="10412090" indent="0">
              <a:buNone/>
              <a:defRPr sz="4100"/>
            </a:lvl6pPr>
            <a:lvl7pPr marL="12494508" indent="0">
              <a:buNone/>
              <a:defRPr sz="4100"/>
            </a:lvl7pPr>
            <a:lvl8pPr marL="14576926" indent="0">
              <a:buNone/>
              <a:defRPr sz="4100"/>
            </a:lvl8pPr>
            <a:lvl9pPr marL="1665934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7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828175"/>
            <a:ext cx="18165128" cy="352138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07430"/>
            <a:ext cx="18165128" cy="25567005"/>
          </a:xfrm>
        </p:spPr>
        <p:txBody>
          <a:bodyPr/>
          <a:lstStyle>
            <a:lvl1pPr marL="0" indent="0">
              <a:buNone/>
              <a:defRPr sz="14600"/>
            </a:lvl1pPr>
            <a:lvl2pPr marL="2082418" indent="0">
              <a:buNone/>
              <a:defRPr sz="12700"/>
            </a:lvl2pPr>
            <a:lvl3pPr marL="4164836" indent="0">
              <a:buNone/>
              <a:defRPr sz="10900"/>
            </a:lvl3pPr>
            <a:lvl4pPr marL="6247254" indent="0">
              <a:buNone/>
              <a:defRPr sz="9100"/>
            </a:lvl4pPr>
            <a:lvl5pPr marL="8329672" indent="0">
              <a:buNone/>
              <a:defRPr sz="9100"/>
            </a:lvl5pPr>
            <a:lvl6pPr marL="10412090" indent="0">
              <a:buNone/>
              <a:defRPr sz="9100"/>
            </a:lvl6pPr>
            <a:lvl7pPr marL="12494508" indent="0">
              <a:buNone/>
              <a:defRPr sz="9100"/>
            </a:lvl7pPr>
            <a:lvl8pPr marL="14576926" indent="0">
              <a:buNone/>
              <a:defRPr sz="9100"/>
            </a:lvl8pPr>
            <a:lvl9pPr marL="16659344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349561"/>
            <a:ext cx="18165128" cy="5000949"/>
          </a:xfrm>
        </p:spPr>
        <p:txBody>
          <a:bodyPr/>
          <a:lstStyle>
            <a:lvl1pPr marL="0" indent="0">
              <a:buNone/>
              <a:defRPr sz="6400"/>
            </a:lvl1pPr>
            <a:lvl2pPr marL="2082418" indent="0">
              <a:buNone/>
              <a:defRPr sz="5500"/>
            </a:lvl2pPr>
            <a:lvl3pPr marL="4164836" indent="0">
              <a:buNone/>
              <a:defRPr sz="4600"/>
            </a:lvl3pPr>
            <a:lvl4pPr marL="6247254" indent="0">
              <a:buNone/>
              <a:defRPr sz="4100"/>
            </a:lvl4pPr>
            <a:lvl5pPr marL="8329672" indent="0">
              <a:buNone/>
              <a:defRPr sz="4100"/>
            </a:lvl5pPr>
            <a:lvl6pPr marL="10412090" indent="0">
              <a:buNone/>
              <a:defRPr sz="4100"/>
            </a:lvl6pPr>
            <a:lvl7pPr marL="12494508" indent="0">
              <a:buNone/>
              <a:defRPr sz="4100"/>
            </a:lvl7pPr>
            <a:lvl8pPr marL="14576926" indent="0">
              <a:buNone/>
              <a:defRPr sz="4100"/>
            </a:lvl8pPr>
            <a:lvl9pPr marL="1665934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06443"/>
            <a:ext cx="27247692" cy="7101946"/>
          </a:xfrm>
          <a:prstGeom prst="rect">
            <a:avLst/>
          </a:prstGeom>
        </p:spPr>
        <p:txBody>
          <a:bodyPr vert="horz" lIns="416484" tIns="208242" rIns="416484" bIns="2082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42731"/>
            <a:ext cx="27247692" cy="28121735"/>
          </a:xfrm>
          <a:prstGeom prst="rect">
            <a:avLst/>
          </a:prstGeom>
        </p:spPr>
        <p:txBody>
          <a:bodyPr vert="horz" lIns="416484" tIns="208242" rIns="416484" bIns="2082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494716"/>
            <a:ext cx="7064216" cy="2268675"/>
          </a:xfrm>
          <a:prstGeom prst="rect">
            <a:avLst/>
          </a:prstGeom>
        </p:spPr>
        <p:txBody>
          <a:bodyPr vert="horz" lIns="416484" tIns="208242" rIns="416484" bIns="20824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A3D5-B16F-4C40-A4A7-E94BBA23252D}" type="datetimeFigureOut">
              <a:rPr lang="en-US" smtClean="0"/>
              <a:pPr/>
              <a:t>06/02/2016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494716"/>
            <a:ext cx="9587151" cy="2268675"/>
          </a:xfrm>
          <a:prstGeom prst="rect">
            <a:avLst/>
          </a:prstGeom>
        </p:spPr>
        <p:txBody>
          <a:bodyPr vert="horz" lIns="416484" tIns="208242" rIns="416484" bIns="20824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494716"/>
            <a:ext cx="7064216" cy="2268675"/>
          </a:xfrm>
          <a:prstGeom prst="rect">
            <a:avLst/>
          </a:prstGeom>
        </p:spPr>
        <p:txBody>
          <a:bodyPr vert="horz" lIns="416484" tIns="208242" rIns="416484" bIns="20824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CD970-9712-4927-A372-712955831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0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64836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1813" indent="-1561813" algn="l" defTabSz="416483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3929" indent="-1301511" algn="l" defTabSz="4164836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06045" indent="-1041209" algn="l" defTabSz="4164836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88463" indent="-1041209" algn="l" defTabSz="4164836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70881" indent="-1041209" algn="l" defTabSz="4164836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53299" indent="-1041209" algn="l" defTabSz="416483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5717" indent="-1041209" algn="l" defTabSz="416483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18135" indent="-1041209" algn="l" defTabSz="416483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00553" indent="-1041209" algn="l" defTabSz="416483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6483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2418" algn="l" defTabSz="416483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64836" algn="l" defTabSz="416483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47254" algn="l" defTabSz="416483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29672" algn="l" defTabSz="416483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12090" algn="l" defTabSz="416483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94508" algn="l" defTabSz="416483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76926" algn="l" defTabSz="416483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59344" algn="l" defTabSz="416483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2294" y="0"/>
            <a:ext cx="30337512" cy="4465637"/>
          </a:xfrm>
          <a:prstGeom prst="rect">
            <a:avLst/>
          </a:prstGeom>
          <a:solidFill>
            <a:srgbClr val="007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967" tIns="416484" rIns="832967" bIns="416484" spcCol="0" rtlCol="0" anchor="ctr"/>
          <a:lstStyle/>
          <a:p>
            <a:r>
              <a:rPr lang="en-US" sz="9600" b="1" smtClean="0"/>
              <a:t>Providing quality </a:t>
            </a:r>
            <a:r>
              <a:rPr lang="en-US" sz="9600" b="1" dirty="0" smtClean="0"/>
              <a:t>family planning </a:t>
            </a:r>
            <a:r>
              <a:rPr lang="en-US" sz="9600" b="1" smtClean="0"/>
              <a:t>products and services through Accredited Drug Shops in Uganda</a:t>
            </a:r>
            <a:endParaRPr lang="en-US" sz="9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023" y="6746873"/>
            <a:ext cx="13757000" cy="1187020"/>
          </a:xfrm>
          <a:custGeom>
            <a:avLst/>
            <a:gdLst>
              <a:gd name="connsiteX0" fmla="*/ 0 w 14432280"/>
              <a:gd name="connsiteY0" fmla="*/ 0 h 3842028"/>
              <a:gd name="connsiteX1" fmla="*/ 14432280 w 14432280"/>
              <a:gd name="connsiteY1" fmla="*/ 0 h 3842028"/>
              <a:gd name="connsiteX2" fmla="*/ 14432280 w 14432280"/>
              <a:gd name="connsiteY2" fmla="*/ 3842028 h 3842028"/>
              <a:gd name="connsiteX3" fmla="*/ 0 w 14432280"/>
              <a:gd name="connsiteY3" fmla="*/ 3842028 h 3842028"/>
              <a:gd name="connsiteX4" fmla="*/ 0 w 14432280"/>
              <a:gd name="connsiteY4" fmla="*/ 0 h 3842028"/>
              <a:gd name="connsiteX0" fmla="*/ 0 w 14432280"/>
              <a:gd name="connsiteY0" fmla="*/ 0 h 3842028"/>
              <a:gd name="connsiteX1" fmla="*/ 14432280 w 14432280"/>
              <a:gd name="connsiteY1" fmla="*/ 0 h 3842028"/>
              <a:gd name="connsiteX2" fmla="*/ 14432280 w 14432280"/>
              <a:gd name="connsiteY2" fmla="*/ 3842028 h 3842028"/>
              <a:gd name="connsiteX3" fmla="*/ 0 w 14432280"/>
              <a:gd name="connsiteY3" fmla="*/ 3842028 h 3842028"/>
              <a:gd name="connsiteX4" fmla="*/ 0 w 14432280"/>
              <a:gd name="connsiteY4" fmla="*/ 0 h 384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2280" h="3842028">
                <a:moveTo>
                  <a:pt x="0" y="0"/>
                </a:moveTo>
                <a:lnTo>
                  <a:pt x="14432280" y="0"/>
                </a:lnTo>
                <a:lnTo>
                  <a:pt x="14432280" y="3842028"/>
                </a:lnTo>
                <a:lnTo>
                  <a:pt x="0" y="3842028"/>
                </a:lnTo>
                <a:lnTo>
                  <a:pt x="0" y="0"/>
                </a:lnTo>
                <a:close/>
              </a:path>
            </a:pathLst>
          </a:custGeom>
          <a:solidFill>
            <a:srgbClr val="D0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7070" tIns="43384" rIns="86767" bIns="43384" rtlCol="0" anchor="ctr"/>
          <a:lstStyle/>
          <a:p>
            <a:r>
              <a:rPr lang="en-US" sz="7000" dirty="0"/>
              <a:t>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168" y="8070615"/>
            <a:ext cx="13969725" cy="6550923"/>
          </a:xfrm>
          <a:prstGeom prst="rect">
            <a:avLst/>
          </a:prstGeom>
          <a:noFill/>
        </p:spPr>
        <p:txBody>
          <a:bodyPr wrap="square" lIns="86767" tIns="43384" rIns="86767" bIns="43384" rtlCol="0">
            <a:spAutoFit/>
          </a:bodyPr>
          <a:lstStyle/>
          <a:p>
            <a:pPr marL="504825" indent="-447675">
              <a:spcBef>
                <a:spcPts val="600"/>
              </a:spcBef>
              <a:spcAft>
                <a:spcPts val="600"/>
              </a:spcAft>
              <a:buClr>
                <a:srgbClr val="D02729"/>
              </a:buClr>
              <a:buFont typeface="Arial" pitchFamily="34" charset="0"/>
              <a:buChar char="•"/>
            </a:pPr>
            <a:r>
              <a:rPr lang="en-US" sz="4000" dirty="0" smtClean="0"/>
              <a:t>Uganda’s NDA collaborated with MSH to conceptualize and implement an accredited drug seller initiative which transformed existing Class C drug shops into regulated, profitable Accredited Drug Shops (ADS)</a:t>
            </a:r>
          </a:p>
          <a:p>
            <a:pPr marL="504825" indent="-447675">
              <a:spcBef>
                <a:spcPts val="600"/>
              </a:spcBef>
              <a:spcAft>
                <a:spcPts val="600"/>
              </a:spcAft>
              <a:buClr>
                <a:srgbClr val="D02729"/>
              </a:buClr>
              <a:buFont typeface="Arial" pitchFamily="34" charset="0"/>
              <a:buChar char="•"/>
            </a:pPr>
            <a:r>
              <a:rPr lang="en-US" sz="4000" dirty="0" smtClean="0"/>
              <a:t>ADS were piloted in Kibaale district (2009</a:t>
            </a:r>
            <a:r>
              <a:rPr lang="en-US" sz="4000" dirty="0" smtClean="0">
                <a:latin typeface="Calibri"/>
              </a:rPr>
              <a:t>–</a:t>
            </a:r>
            <a:r>
              <a:rPr lang="en-US" sz="4000" dirty="0" smtClean="0"/>
              <a:t>2011); legal </a:t>
            </a:r>
            <a:r>
              <a:rPr lang="en-US" sz="4000" dirty="0" smtClean="0">
                <a:ea typeface="Times New Roman"/>
                <a:cs typeface="Times New Roman"/>
              </a:rPr>
              <a:t>availability </a:t>
            </a:r>
            <a:r>
              <a:rPr lang="en-US" sz="4000" dirty="0">
                <a:ea typeface="Times New Roman"/>
                <a:cs typeface="Times New Roman"/>
              </a:rPr>
              <a:t>of </a:t>
            </a:r>
            <a:r>
              <a:rPr lang="en-US" sz="4000" dirty="0" smtClean="0">
                <a:ea typeface="Times New Roman"/>
                <a:cs typeface="Times New Roman"/>
              </a:rPr>
              <a:t>antibiotics increased </a:t>
            </a:r>
            <a:r>
              <a:rPr lang="en-US" sz="4000" dirty="0">
                <a:ea typeface="Times New Roman"/>
                <a:cs typeface="Times New Roman"/>
              </a:rPr>
              <a:t>from 57% to 84</a:t>
            </a:r>
            <a:r>
              <a:rPr lang="en-US" sz="4000" dirty="0" smtClean="0">
                <a:ea typeface="Times New Roman"/>
                <a:cs typeface="Times New Roman"/>
              </a:rPr>
              <a:t>% and illegal </a:t>
            </a:r>
            <a:r>
              <a:rPr lang="en-US" sz="4000" dirty="0" smtClean="0">
                <a:ea typeface="Times New Roman"/>
                <a:cs typeface="Times New Roman"/>
              </a:rPr>
              <a:t>availability </a:t>
            </a:r>
            <a:r>
              <a:rPr lang="en-US" sz="4000" smtClean="0">
                <a:ea typeface="Times New Roman"/>
                <a:cs typeface="Times New Roman"/>
              </a:rPr>
              <a:t>of injectables </a:t>
            </a:r>
            <a:r>
              <a:rPr lang="en-US" sz="4000" dirty="0" smtClean="0">
                <a:ea typeface="Times New Roman"/>
                <a:cs typeface="Times New Roman"/>
              </a:rPr>
              <a:t>dropped from 61% to 0</a:t>
            </a:r>
            <a:endParaRPr lang="en-US" sz="4000" dirty="0" smtClean="0"/>
          </a:p>
          <a:p>
            <a:pPr marL="504825" indent="-447675">
              <a:spcBef>
                <a:spcPts val="600"/>
              </a:spcBef>
              <a:spcAft>
                <a:spcPts val="600"/>
              </a:spcAft>
              <a:buClr>
                <a:srgbClr val="D02729"/>
              </a:buClr>
              <a:buFont typeface="Arial" pitchFamily="34" charset="0"/>
              <a:buChar char="•"/>
            </a:pPr>
            <a:r>
              <a:rPr lang="en-US" sz="4000" dirty="0" smtClean="0"/>
              <a:t>MSH’s STRIDES program broadened the family planning services that ADS provide and expanded ADS to the Kyenjojo, Kamwenge, Kamuli, and Mityana districts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17157" y="25573037"/>
            <a:ext cx="13860994" cy="14753035"/>
            <a:chOff x="16128206" y="14638406"/>
            <a:chExt cx="13860994" cy="14753035"/>
          </a:xfrm>
        </p:grpSpPr>
        <p:sp>
          <p:nvSpPr>
            <p:cNvPr id="11" name="Rectangle 6"/>
            <p:cNvSpPr/>
            <p:nvPr/>
          </p:nvSpPr>
          <p:spPr>
            <a:xfrm>
              <a:off x="16173059" y="14638406"/>
              <a:ext cx="13771287" cy="1187020"/>
            </a:xfrm>
            <a:custGeom>
              <a:avLst/>
              <a:gdLst>
                <a:gd name="connsiteX0" fmla="*/ 0 w 14432280"/>
                <a:gd name="connsiteY0" fmla="*/ 0 h 3842028"/>
                <a:gd name="connsiteX1" fmla="*/ 14432280 w 14432280"/>
                <a:gd name="connsiteY1" fmla="*/ 0 h 3842028"/>
                <a:gd name="connsiteX2" fmla="*/ 14432280 w 14432280"/>
                <a:gd name="connsiteY2" fmla="*/ 3842028 h 3842028"/>
                <a:gd name="connsiteX3" fmla="*/ 0 w 14432280"/>
                <a:gd name="connsiteY3" fmla="*/ 3842028 h 3842028"/>
                <a:gd name="connsiteX4" fmla="*/ 0 w 14432280"/>
                <a:gd name="connsiteY4" fmla="*/ 0 h 3842028"/>
                <a:gd name="connsiteX0" fmla="*/ 0 w 14432280"/>
                <a:gd name="connsiteY0" fmla="*/ 0 h 3842028"/>
                <a:gd name="connsiteX1" fmla="*/ 14432280 w 14432280"/>
                <a:gd name="connsiteY1" fmla="*/ 0 h 3842028"/>
                <a:gd name="connsiteX2" fmla="*/ 14432280 w 14432280"/>
                <a:gd name="connsiteY2" fmla="*/ 3842028 h 3842028"/>
                <a:gd name="connsiteX3" fmla="*/ 0 w 14432280"/>
                <a:gd name="connsiteY3" fmla="*/ 3842028 h 3842028"/>
                <a:gd name="connsiteX4" fmla="*/ 0 w 14432280"/>
                <a:gd name="connsiteY4" fmla="*/ 0 h 38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2280" h="3842028">
                  <a:moveTo>
                    <a:pt x="0" y="0"/>
                  </a:moveTo>
                  <a:lnTo>
                    <a:pt x="14432280" y="0"/>
                  </a:lnTo>
                  <a:lnTo>
                    <a:pt x="14432280" y="3842028"/>
                  </a:lnTo>
                  <a:lnTo>
                    <a:pt x="0" y="3842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7070" tIns="43384" rIns="86767" bIns="43384" rtlCol="0" anchor="ctr"/>
            <a:lstStyle/>
            <a:p>
              <a:r>
                <a:rPr lang="en-US" sz="7000" dirty="0"/>
                <a:t>Results/Accomplishments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28206" y="16223322"/>
              <a:ext cx="13860994" cy="13168119"/>
            </a:xfrm>
            <a:prstGeom prst="rect">
              <a:avLst/>
            </a:prstGeom>
            <a:noFill/>
          </p:spPr>
          <p:txBody>
            <a:bodyPr wrap="square" lIns="86767" tIns="43384" rIns="86767" bIns="43384" rtlCol="0">
              <a:spAutoFit/>
            </a:bodyPr>
            <a:lstStyle/>
            <a:p>
              <a:pPr marL="457200" indent="-457200"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Font typeface="Arial" pitchFamily="34" charset="0"/>
                <a:buChar char="•"/>
              </a:pPr>
              <a:r>
                <a:rPr lang="en-US" sz="4000" dirty="0" smtClean="0"/>
                <a:t>Between June and December 2012, 430 drug sellers were trained and accredited in the four districts</a:t>
              </a:r>
            </a:p>
            <a:p>
              <a:pPr marL="457200" indent="-457200"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Font typeface="Arial" pitchFamily="34" charset="0"/>
                <a:buChar char="•"/>
              </a:pPr>
              <a:r>
                <a:rPr lang="en-US" sz="4000" dirty="0" smtClean="0"/>
                <a:t>Data collected demonstrated improved access to family planning services from the ADS outlets; for example</a:t>
              </a:r>
              <a:r>
                <a:rPr lang="en-US" sz="3800" dirty="0" smtClean="0">
                  <a:latin typeface="Calibri"/>
                </a:rPr>
                <a:t>—</a:t>
              </a:r>
              <a:endParaRPr lang="en-US" sz="3800" dirty="0" smtClean="0"/>
            </a:p>
            <a:p>
              <a:pPr marL="973138" lvl="1" indent="-457200"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Font typeface="Arial" pitchFamily="34" charset="0"/>
                <a:buChar char="•"/>
              </a:pPr>
              <a:r>
                <a:rPr lang="en-US" sz="4000" dirty="0" smtClean="0"/>
                <a:t>From July</a:t>
              </a:r>
              <a:r>
                <a:rPr lang="en-US" sz="4000" dirty="0" smtClean="0">
                  <a:latin typeface="Calibri"/>
                </a:rPr>
                <a:t>–</a:t>
              </a:r>
              <a:r>
                <a:rPr lang="en-US" sz="4000" dirty="0" smtClean="0"/>
                <a:t>December 2012 in Kyenjojo, 56 ADS served 2,623 family planning clients: 52% received oral contraceptives while 13% were referred to public health facilities for other methods of family planning </a:t>
              </a:r>
            </a:p>
            <a:p>
              <a:pPr marL="973138" lvl="1" indent="-457200"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Font typeface="Arial" pitchFamily="34" charset="0"/>
                <a:buChar char="•"/>
              </a:pPr>
              <a:r>
                <a:rPr lang="en-US" sz="4000" dirty="0" smtClean="0"/>
                <a:t>In Kamwenge from September 2012</a:t>
              </a:r>
              <a:r>
                <a:rPr lang="en-US" sz="4000" dirty="0" smtClean="0">
                  <a:latin typeface="Calibri"/>
                </a:rPr>
                <a:t>–</a:t>
              </a:r>
              <a:r>
                <a:rPr lang="en-US" sz="4000" dirty="0" smtClean="0"/>
                <a:t>March 2013, 1,012 new clients and 696 returning clients accessed family planning services from 40 ADS outlets; 1,050 cycles of oral contraceptives were dispensed</a:t>
              </a:r>
            </a:p>
            <a:p>
              <a:pPr marL="973138" lvl="1" indent="-457200"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Font typeface="Arial" pitchFamily="34" charset="0"/>
                <a:buChar char="•"/>
              </a:pPr>
              <a:r>
                <a:rPr lang="en-US" sz="4000" dirty="0" smtClean="0"/>
                <a:t>From October 2012–May 2013 in Kamuli, 88 ADS served 4,942 family planning clients; 2,664  cycles of oral contraceptives were dispensed; 470 clients were referred to public health facilities for other methods of family planning </a:t>
              </a:r>
            </a:p>
            <a:p>
              <a:pPr marL="973138" lvl="1" indent="-457200"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Font typeface="Arial" pitchFamily="34" charset="0"/>
                <a:buChar char="•"/>
              </a:pPr>
              <a:r>
                <a:rPr lang="en-US" sz="4000" dirty="0" smtClean="0"/>
                <a:t>From September 2012–April 2013 in Mityana, 97 ADS served 2,811 family planning clients; 2,842  cycles of oral contraceptives were dispensed; 340 clients were referred to public health facilities for other methods of family planning </a:t>
              </a:r>
              <a:endParaRPr lang="en-US" sz="4800" dirty="0" smtClean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94969" y="14627781"/>
            <a:ext cx="13745093" cy="3056349"/>
            <a:chOff x="16121789" y="29094934"/>
            <a:chExt cx="13745093" cy="3056349"/>
          </a:xfrm>
        </p:grpSpPr>
        <p:sp>
          <p:nvSpPr>
            <p:cNvPr id="13" name="Rectangle 6"/>
            <p:cNvSpPr/>
            <p:nvPr/>
          </p:nvSpPr>
          <p:spPr>
            <a:xfrm>
              <a:off x="16121789" y="29094934"/>
              <a:ext cx="13745093" cy="1197645"/>
            </a:xfrm>
            <a:custGeom>
              <a:avLst/>
              <a:gdLst>
                <a:gd name="connsiteX0" fmla="*/ 0 w 14432280"/>
                <a:gd name="connsiteY0" fmla="*/ 0 h 3842028"/>
                <a:gd name="connsiteX1" fmla="*/ 14432280 w 14432280"/>
                <a:gd name="connsiteY1" fmla="*/ 0 h 3842028"/>
                <a:gd name="connsiteX2" fmla="*/ 14432280 w 14432280"/>
                <a:gd name="connsiteY2" fmla="*/ 3842028 h 3842028"/>
                <a:gd name="connsiteX3" fmla="*/ 0 w 14432280"/>
                <a:gd name="connsiteY3" fmla="*/ 3842028 h 3842028"/>
                <a:gd name="connsiteX4" fmla="*/ 0 w 14432280"/>
                <a:gd name="connsiteY4" fmla="*/ 0 h 3842028"/>
                <a:gd name="connsiteX0" fmla="*/ 0 w 14432280"/>
                <a:gd name="connsiteY0" fmla="*/ 0 h 3842028"/>
                <a:gd name="connsiteX1" fmla="*/ 14432280 w 14432280"/>
                <a:gd name="connsiteY1" fmla="*/ 0 h 3842028"/>
                <a:gd name="connsiteX2" fmla="*/ 14432280 w 14432280"/>
                <a:gd name="connsiteY2" fmla="*/ 3842028 h 3842028"/>
                <a:gd name="connsiteX3" fmla="*/ 0 w 14432280"/>
                <a:gd name="connsiteY3" fmla="*/ 3842028 h 3842028"/>
                <a:gd name="connsiteX4" fmla="*/ 0 w 14432280"/>
                <a:gd name="connsiteY4" fmla="*/ 0 h 38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2280" h="3842028">
                  <a:moveTo>
                    <a:pt x="0" y="0"/>
                  </a:moveTo>
                  <a:lnTo>
                    <a:pt x="14432280" y="0"/>
                  </a:lnTo>
                  <a:lnTo>
                    <a:pt x="14432280" y="3842028"/>
                  </a:lnTo>
                  <a:lnTo>
                    <a:pt x="0" y="3842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2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7070" tIns="43384" rIns="86767" bIns="43384" rtlCol="0" anchor="ctr"/>
            <a:lstStyle/>
            <a:p>
              <a:r>
                <a:rPr lang="en-US" sz="7000" dirty="0" smtClean="0"/>
                <a:t>NDA Scale-up Strategy</a:t>
              </a:r>
              <a:endParaRPr lang="en-US" sz="7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41302" y="30297437"/>
              <a:ext cx="13725580" cy="18538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433837" rIns="86767" bIns="182880" rtlCol="0">
              <a:spAutoFit/>
            </a:bodyPr>
            <a:lstStyle/>
            <a:p>
              <a:r>
                <a:rPr lang="en-US" sz="4000" b="1" dirty="0"/>
                <a:t>NDA is scaling up ADS and has expanded to </a:t>
              </a:r>
              <a:r>
                <a:rPr lang="en-US" sz="4000" b="1" dirty="0" err="1"/>
                <a:t>Isingiro</a:t>
              </a:r>
              <a:r>
                <a:rPr lang="en-US" sz="4000" b="1" dirty="0"/>
                <a:t>, </a:t>
              </a:r>
              <a:r>
                <a:rPr lang="en-US" sz="4000" b="1" dirty="0" err="1"/>
                <a:t>Kiruhura</a:t>
              </a:r>
              <a:r>
                <a:rPr lang="en-US" sz="4000" b="1" dirty="0"/>
                <a:t>, </a:t>
              </a:r>
              <a:r>
                <a:rPr lang="en-US" sz="4000" b="1" dirty="0" smtClean="0"/>
                <a:t>Kyenjojo, </a:t>
              </a:r>
              <a:r>
                <a:rPr lang="en-US" sz="4000" b="1" dirty="0"/>
                <a:t>and </a:t>
              </a:r>
              <a:r>
                <a:rPr lang="en-US" sz="4000" b="1" dirty="0" err="1"/>
                <a:t>Rukungiri</a:t>
              </a:r>
              <a:r>
                <a:rPr lang="en-US" sz="4000" b="1" dirty="0"/>
                <a:t> </a:t>
              </a:r>
              <a:r>
                <a:rPr lang="en-US" sz="4000" b="1" dirty="0" smtClean="0"/>
                <a:t>districts.</a:t>
              </a:r>
              <a:endParaRPr lang="en-US" sz="40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59606" y="28011437"/>
            <a:ext cx="13308479" cy="703168"/>
          </a:xfrm>
          <a:prstGeom prst="rect">
            <a:avLst/>
          </a:prstGeom>
          <a:noFill/>
        </p:spPr>
        <p:txBody>
          <a:bodyPr wrap="square" lIns="86767" tIns="43384" rIns="86767" bIns="43384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7BB3"/>
              </a:buClr>
              <a:buFont typeface="Arial" pitchFamily="34" charset="0"/>
              <a:buChar char="•"/>
            </a:pPr>
            <a:endParaRPr lang="en-GB" sz="4000" dirty="0" smtClean="0"/>
          </a:p>
        </p:txBody>
      </p:sp>
      <p:pic>
        <p:nvPicPr>
          <p:cNvPr id="33" name="Picture 32" descr="ADS in Kagadi.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2654" y="4758582"/>
            <a:ext cx="11963400" cy="9552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304339" y="15127627"/>
            <a:ext cx="14084150" cy="9607210"/>
            <a:chOff x="378291" y="14028959"/>
            <a:chExt cx="14084150" cy="9607210"/>
          </a:xfrm>
        </p:grpSpPr>
        <p:sp>
          <p:nvSpPr>
            <p:cNvPr id="9" name="Rectangle 6"/>
            <p:cNvSpPr/>
            <p:nvPr/>
          </p:nvSpPr>
          <p:spPr>
            <a:xfrm>
              <a:off x="447674" y="14028959"/>
              <a:ext cx="13745093" cy="1197645"/>
            </a:xfrm>
            <a:custGeom>
              <a:avLst/>
              <a:gdLst>
                <a:gd name="connsiteX0" fmla="*/ 0 w 14432280"/>
                <a:gd name="connsiteY0" fmla="*/ 0 h 3842028"/>
                <a:gd name="connsiteX1" fmla="*/ 14432280 w 14432280"/>
                <a:gd name="connsiteY1" fmla="*/ 0 h 3842028"/>
                <a:gd name="connsiteX2" fmla="*/ 14432280 w 14432280"/>
                <a:gd name="connsiteY2" fmla="*/ 3842028 h 3842028"/>
                <a:gd name="connsiteX3" fmla="*/ 0 w 14432280"/>
                <a:gd name="connsiteY3" fmla="*/ 3842028 h 3842028"/>
                <a:gd name="connsiteX4" fmla="*/ 0 w 14432280"/>
                <a:gd name="connsiteY4" fmla="*/ 0 h 3842028"/>
                <a:gd name="connsiteX0" fmla="*/ 0 w 14432280"/>
                <a:gd name="connsiteY0" fmla="*/ 0 h 3842028"/>
                <a:gd name="connsiteX1" fmla="*/ 14432280 w 14432280"/>
                <a:gd name="connsiteY1" fmla="*/ 0 h 3842028"/>
                <a:gd name="connsiteX2" fmla="*/ 14432280 w 14432280"/>
                <a:gd name="connsiteY2" fmla="*/ 3842028 h 3842028"/>
                <a:gd name="connsiteX3" fmla="*/ 0 w 14432280"/>
                <a:gd name="connsiteY3" fmla="*/ 3842028 h 3842028"/>
                <a:gd name="connsiteX4" fmla="*/ 0 w 14432280"/>
                <a:gd name="connsiteY4" fmla="*/ 0 h 38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2280" h="3842028">
                  <a:moveTo>
                    <a:pt x="0" y="0"/>
                  </a:moveTo>
                  <a:lnTo>
                    <a:pt x="14432280" y="0"/>
                  </a:lnTo>
                  <a:lnTo>
                    <a:pt x="14432280" y="3842028"/>
                  </a:lnTo>
                  <a:lnTo>
                    <a:pt x="0" y="3842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7070" tIns="43384" rIns="86767" bIns="43384" rtlCol="0" anchor="ctr"/>
            <a:lstStyle/>
            <a:p>
              <a:r>
                <a:rPr lang="en-US" sz="7000" dirty="0"/>
                <a:t>Approach/Methods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3868" y="15800566"/>
              <a:ext cx="7620000" cy="5165929"/>
            </a:xfrm>
            <a:prstGeom prst="rect">
              <a:avLst/>
            </a:prstGeom>
            <a:noFill/>
          </p:spPr>
          <p:txBody>
            <a:bodyPr wrap="square" lIns="86767" tIns="43384" rIns="86767" bIns="43384" rtlCol="0">
              <a:spAutoFit/>
            </a:bodyPr>
            <a:lstStyle/>
            <a:p>
              <a:pPr marL="457200" indent="-400050">
                <a:spcBef>
                  <a:spcPts val="600"/>
                </a:spcBef>
                <a:spcAft>
                  <a:spcPts val="600"/>
                </a:spcAft>
                <a:buClr>
                  <a:srgbClr val="56802A"/>
                </a:buClr>
                <a:buFont typeface="Arial" pitchFamily="34" charset="0"/>
                <a:buChar char="•"/>
              </a:pPr>
              <a:r>
                <a:rPr lang="en-US" sz="4000" dirty="0" smtClean="0"/>
                <a:t>Incorporate family planning into the ADS training curriculum</a:t>
              </a:r>
            </a:p>
            <a:p>
              <a:pPr marL="457200" indent="-400050">
                <a:spcBef>
                  <a:spcPts val="600"/>
                </a:spcBef>
                <a:spcAft>
                  <a:spcPts val="600"/>
                </a:spcAft>
                <a:buClr>
                  <a:srgbClr val="56802A"/>
                </a:buClr>
                <a:buFont typeface="Arial" pitchFamily="34" charset="0"/>
                <a:buChar char="•"/>
              </a:pPr>
              <a:r>
                <a:rPr lang="en-US" sz="4000" dirty="0" smtClean="0"/>
                <a:t>Train drug sellers to counsel women on family planning, initiate oral contraceptives or condoms, and refer to nearby health facilities for other methods</a:t>
              </a:r>
            </a:p>
          </p:txBody>
        </p:sp>
        <p:pic>
          <p:nvPicPr>
            <p:cNvPr id="32" name="Picture 31" descr="ADS certificate.edi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6431" y="15666239"/>
              <a:ext cx="5736336" cy="54345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378291" y="21389400"/>
              <a:ext cx="1408415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00050">
                <a:spcBef>
                  <a:spcPts val="600"/>
                </a:spcBef>
                <a:spcAft>
                  <a:spcPts val="600"/>
                </a:spcAft>
                <a:buClr>
                  <a:srgbClr val="56802A"/>
                </a:buClr>
                <a:buFont typeface="Arial" pitchFamily="34" charset="0"/>
                <a:buChar char="•"/>
              </a:pPr>
              <a:r>
                <a:rPr lang="en-US" sz="4000" dirty="0" smtClean="0"/>
                <a:t>Accredit ADS attendants and premises that meet ADS standards</a:t>
              </a:r>
            </a:p>
            <a:p>
              <a:pPr marL="457200" indent="-400050">
                <a:spcBef>
                  <a:spcPts val="600"/>
                </a:spcBef>
                <a:spcAft>
                  <a:spcPts val="600"/>
                </a:spcAft>
                <a:buClr>
                  <a:srgbClr val="56802A"/>
                </a:buClr>
                <a:buFont typeface="Arial" pitchFamily="34" charset="0"/>
                <a:buChar char="•"/>
              </a:pPr>
              <a:r>
                <a:rPr lang="en-US" sz="4000" dirty="0" smtClean="0"/>
                <a:t>Conduct supportive supervision of ADS attendants</a:t>
              </a:r>
            </a:p>
            <a:p>
              <a:pPr marL="457200" indent="-400050">
                <a:spcBef>
                  <a:spcPts val="600"/>
                </a:spcBef>
                <a:spcAft>
                  <a:spcPts val="600"/>
                </a:spcAft>
                <a:buClr>
                  <a:srgbClr val="56802A"/>
                </a:buClr>
                <a:buFont typeface="Arial" pitchFamily="34" charset="0"/>
                <a:buChar char="•"/>
              </a:pPr>
              <a:r>
                <a:rPr lang="en-US" sz="4000" dirty="0" smtClean="0"/>
                <a:t>Provide family planning registers for sellers to maintain</a:t>
              </a:r>
              <a:endParaRPr lang="en-US" sz="4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994968" y="27732058"/>
            <a:ext cx="13745094" cy="11289158"/>
            <a:chOff x="596685" y="21634292"/>
            <a:chExt cx="13745094" cy="11289158"/>
          </a:xfrm>
        </p:grpSpPr>
        <p:sp>
          <p:nvSpPr>
            <p:cNvPr id="23" name="Rectangle 6"/>
            <p:cNvSpPr/>
            <p:nvPr/>
          </p:nvSpPr>
          <p:spPr>
            <a:xfrm>
              <a:off x="596685" y="21634292"/>
              <a:ext cx="13745094" cy="2122133"/>
            </a:xfrm>
            <a:custGeom>
              <a:avLst/>
              <a:gdLst>
                <a:gd name="connsiteX0" fmla="*/ 0 w 14432280"/>
                <a:gd name="connsiteY0" fmla="*/ 0 h 3842028"/>
                <a:gd name="connsiteX1" fmla="*/ 14432280 w 14432280"/>
                <a:gd name="connsiteY1" fmla="*/ 0 h 3842028"/>
                <a:gd name="connsiteX2" fmla="*/ 14432280 w 14432280"/>
                <a:gd name="connsiteY2" fmla="*/ 3842028 h 3842028"/>
                <a:gd name="connsiteX3" fmla="*/ 0 w 14432280"/>
                <a:gd name="connsiteY3" fmla="*/ 3842028 h 3842028"/>
                <a:gd name="connsiteX4" fmla="*/ 0 w 14432280"/>
                <a:gd name="connsiteY4" fmla="*/ 0 h 3842028"/>
                <a:gd name="connsiteX0" fmla="*/ 0 w 14432280"/>
                <a:gd name="connsiteY0" fmla="*/ 0 h 3842028"/>
                <a:gd name="connsiteX1" fmla="*/ 14432280 w 14432280"/>
                <a:gd name="connsiteY1" fmla="*/ 0 h 3842028"/>
                <a:gd name="connsiteX2" fmla="*/ 14432280 w 14432280"/>
                <a:gd name="connsiteY2" fmla="*/ 3842028 h 3842028"/>
                <a:gd name="connsiteX3" fmla="*/ 0 w 14432280"/>
                <a:gd name="connsiteY3" fmla="*/ 3842028 h 3842028"/>
                <a:gd name="connsiteX4" fmla="*/ 0 w 14432280"/>
                <a:gd name="connsiteY4" fmla="*/ 0 h 38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2280" h="3842028">
                  <a:moveTo>
                    <a:pt x="0" y="0"/>
                  </a:moveTo>
                  <a:lnTo>
                    <a:pt x="14432280" y="0"/>
                  </a:lnTo>
                  <a:lnTo>
                    <a:pt x="14432280" y="3842028"/>
                  </a:lnTo>
                  <a:lnTo>
                    <a:pt x="0" y="3842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7070" tIns="43384" rIns="86767" bIns="43384" rtlCol="0" anchor="ctr"/>
            <a:lstStyle/>
            <a:p>
              <a:r>
                <a:rPr lang="en-US" sz="7000" dirty="0"/>
                <a:t>Facilitating Accredited Drug Seller Initiative Expansion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609" y="23756426"/>
              <a:ext cx="13724170" cy="9167024"/>
            </a:xfrm>
            <a:prstGeom prst="rect">
              <a:avLst/>
            </a:prstGeom>
            <a:solidFill>
              <a:schemeClr val="bg1">
                <a:lumMod val="75000"/>
                <a:alpha val="43922"/>
              </a:schemeClr>
            </a:solidFill>
          </p:spPr>
          <p:txBody>
            <a:bodyPr wrap="square" lIns="86767" tIns="43384" rIns="86767" bIns="43384" rtlCol="0">
              <a:spAutoFit/>
            </a:bodyPr>
            <a:lstStyle/>
            <a:p>
              <a:pPr marL="457200" indent="-457200">
                <a:spcAft>
                  <a:spcPts val="600"/>
                </a:spcAft>
                <a:buClr>
                  <a:srgbClr val="993300"/>
                </a:buClr>
                <a:buFont typeface="Arial" panose="020B0604020202020204" pitchFamily="34" charset="0"/>
                <a:buChar char="•"/>
              </a:pPr>
              <a:r>
                <a:rPr lang="en-US" sz="4000" dirty="0"/>
                <a:t>MSH has received a grant </a:t>
              </a:r>
              <a:r>
                <a:rPr lang="en-US" sz="4000" dirty="0" smtClean="0"/>
                <a:t>from the Gates Foundation to </a:t>
              </a:r>
              <a:r>
                <a:rPr lang="en-US" sz="4000" dirty="0"/>
                <a:t>facilitate expansion of accredited drug seller initiatives in Africa (LaunchDSI)</a:t>
              </a:r>
            </a:p>
            <a:p>
              <a:pPr marL="457200" indent="-457200">
                <a:spcAft>
                  <a:spcPts val="600"/>
                </a:spcAft>
                <a:buClr>
                  <a:srgbClr val="993300"/>
                </a:buClr>
                <a:buFont typeface="Arial" panose="020B0604020202020204" pitchFamily="34" charset="0"/>
                <a:buChar char="•"/>
              </a:pPr>
              <a:r>
                <a:rPr lang="en-US" sz="4000" dirty="0" smtClean="0"/>
                <a:t>LaunchDSI </a:t>
              </a:r>
              <a:r>
                <a:rPr lang="en-US" sz="4000" dirty="0"/>
                <a:t>will use three mechanisms to assist interested countries:</a:t>
              </a:r>
            </a:p>
            <a:p>
              <a:pPr marL="914400" indent="-457200">
                <a:buClr>
                  <a:srgbClr val="993300"/>
                </a:buClr>
                <a:buFont typeface="Arial" panose="020B0604020202020204" pitchFamily="34" charset="0"/>
                <a:buChar char="•"/>
              </a:pPr>
              <a:r>
                <a:rPr lang="en-US" sz="4000" i="1" dirty="0"/>
                <a:t>Information and guidance: </a:t>
              </a:r>
              <a:r>
                <a:rPr lang="en-US" sz="4000" dirty="0"/>
                <a:t>Determine feasibility of adapting  the accredited drug seller model</a:t>
              </a:r>
            </a:p>
            <a:p>
              <a:pPr marL="914400" indent="-457200">
                <a:buClr>
                  <a:srgbClr val="993300"/>
                </a:buClr>
                <a:buFont typeface="Arial" panose="020B0604020202020204" pitchFamily="34" charset="0"/>
                <a:buChar char="•"/>
              </a:pPr>
              <a:r>
                <a:rPr lang="en-US" sz="4000" i="1" dirty="0"/>
                <a:t>Technical assistance: </a:t>
              </a:r>
              <a:r>
                <a:rPr lang="en-US" sz="4000" dirty="0"/>
                <a:t>Develop capacity to carry out implementation of an initiative</a:t>
              </a:r>
            </a:p>
            <a:p>
              <a:pPr marL="914400" indent="-457200">
                <a:spcAft>
                  <a:spcPts val="1200"/>
                </a:spcAft>
                <a:buClr>
                  <a:srgbClr val="993300"/>
                </a:buClr>
                <a:buFont typeface="Arial" panose="020B0604020202020204" pitchFamily="34" charset="0"/>
                <a:buChar char="•"/>
              </a:pPr>
              <a:r>
                <a:rPr lang="en-US" sz="4000" i="1" dirty="0"/>
                <a:t>Small start-up grants: </a:t>
              </a:r>
              <a:r>
                <a:rPr lang="en-US" sz="4000" dirty="0"/>
                <a:t>Help a limited number of countries move forward with planning</a:t>
              </a:r>
            </a:p>
            <a:p>
              <a:pPr marL="571500" indent="-571500">
                <a:spcAft>
                  <a:spcPts val="1200"/>
                </a:spcAft>
                <a:buClr>
                  <a:srgbClr val="993300"/>
                </a:buClr>
                <a:buFont typeface="Arial" panose="020B0604020202020204" pitchFamily="34" charset="0"/>
                <a:buChar char="•"/>
              </a:pPr>
              <a:r>
                <a:rPr lang="en-US" sz="4000" dirty="0"/>
                <a:t>LaunchDSI has created a resource center located within the MSH Tanzania office</a:t>
              </a:r>
            </a:p>
            <a:p>
              <a:pPr marL="571500" indent="-571500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4000" dirty="0"/>
                <a:t>Expressions of interest are now being </a:t>
              </a:r>
              <a:r>
                <a:rPr lang="en-US" sz="4000" dirty="0" smtClean="0"/>
                <a:t>solicited</a:t>
              </a:r>
              <a:endParaRPr lang="en-US" sz="4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14482" y="18105437"/>
            <a:ext cx="13944085" cy="9407094"/>
            <a:chOff x="15994969" y="32492113"/>
            <a:chExt cx="13944085" cy="9407094"/>
          </a:xfrm>
        </p:grpSpPr>
        <p:pic>
          <p:nvPicPr>
            <p:cNvPr id="26" name="Picture 25" descr="Uganda 2011 01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65908" y="32492113"/>
              <a:ext cx="12354733" cy="7696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15994969" y="39614474"/>
              <a:ext cx="13944085" cy="2284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433837" rIns="86767" bIns="182880" rtlCol="0">
              <a:spAutoFit/>
            </a:bodyPr>
            <a:lstStyle/>
            <a:p>
              <a:r>
                <a:rPr lang="en-US" sz="3600" b="1" i="1" dirty="0" smtClean="0"/>
                <a:t>Because the vast majority of ADS attendants are women who live in the communities they serve, linking ADS shops to the provision of family planning products is a natural fit.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449" y="39269725"/>
            <a:ext cx="6428420" cy="299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6"/>
          <p:cNvSpPr/>
          <p:nvPr/>
        </p:nvSpPr>
        <p:spPr>
          <a:xfrm>
            <a:off x="659606" y="4618037"/>
            <a:ext cx="13771287" cy="2057399"/>
          </a:xfrm>
          <a:custGeom>
            <a:avLst/>
            <a:gdLst>
              <a:gd name="connsiteX0" fmla="*/ 0 w 14432280"/>
              <a:gd name="connsiteY0" fmla="*/ 0 h 3842028"/>
              <a:gd name="connsiteX1" fmla="*/ 14432280 w 14432280"/>
              <a:gd name="connsiteY1" fmla="*/ 0 h 3842028"/>
              <a:gd name="connsiteX2" fmla="*/ 14432280 w 14432280"/>
              <a:gd name="connsiteY2" fmla="*/ 3842028 h 3842028"/>
              <a:gd name="connsiteX3" fmla="*/ 0 w 14432280"/>
              <a:gd name="connsiteY3" fmla="*/ 3842028 h 3842028"/>
              <a:gd name="connsiteX4" fmla="*/ 0 w 14432280"/>
              <a:gd name="connsiteY4" fmla="*/ 0 h 3842028"/>
              <a:gd name="connsiteX0" fmla="*/ 0 w 14432280"/>
              <a:gd name="connsiteY0" fmla="*/ 0 h 3842028"/>
              <a:gd name="connsiteX1" fmla="*/ 14432280 w 14432280"/>
              <a:gd name="connsiteY1" fmla="*/ 0 h 3842028"/>
              <a:gd name="connsiteX2" fmla="*/ 14432280 w 14432280"/>
              <a:gd name="connsiteY2" fmla="*/ 3842028 h 3842028"/>
              <a:gd name="connsiteX3" fmla="*/ 0 w 14432280"/>
              <a:gd name="connsiteY3" fmla="*/ 3842028 h 3842028"/>
              <a:gd name="connsiteX4" fmla="*/ 0 w 14432280"/>
              <a:gd name="connsiteY4" fmla="*/ 0 h 384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2280" h="3842028">
                <a:moveTo>
                  <a:pt x="0" y="0"/>
                </a:moveTo>
                <a:lnTo>
                  <a:pt x="14432280" y="0"/>
                </a:lnTo>
                <a:lnTo>
                  <a:pt x="14432280" y="3842028"/>
                </a:lnTo>
                <a:lnTo>
                  <a:pt x="0" y="38420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7070" tIns="43384" rIns="86767" bIns="43384" rtlCol="0" anchor="ctr"/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Aziz Maija</a:t>
            </a:r>
            <a:r>
              <a:rPr lang="en-US" sz="4000" dirty="0" smtClean="0">
                <a:solidFill>
                  <a:prstClr val="black"/>
                </a:solidFill>
              </a:rPr>
              <a:t>, MSH Uganda , </a:t>
            </a:r>
            <a:r>
              <a:rPr lang="en-US" sz="4000" b="1" dirty="0" smtClean="0">
                <a:solidFill>
                  <a:prstClr val="black"/>
                </a:solidFill>
              </a:rPr>
              <a:t>Nasser </a:t>
            </a:r>
            <a:r>
              <a:rPr lang="en-US" sz="4000" b="1" dirty="0" err="1" smtClean="0">
                <a:solidFill>
                  <a:prstClr val="black"/>
                </a:solidFill>
              </a:rPr>
              <a:t>Lubowa</a:t>
            </a:r>
            <a:r>
              <a:rPr lang="en-US" sz="4000" dirty="0" smtClean="0">
                <a:solidFill>
                  <a:prstClr val="black"/>
                </a:solidFill>
              </a:rPr>
              <a:t>, Uganda National Drug Authority, and </a:t>
            </a:r>
            <a:r>
              <a:rPr lang="en-US" sz="4000" b="1" dirty="0" smtClean="0">
                <a:solidFill>
                  <a:prstClr val="black"/>
                </a:solidFill>
              </a:rPr>
              <a:t>Eliphace Mkumbo</a:t>
            </a:r>
            <a:r>
              <a:rPr lang="en-US" sz="4000" dirty="0" smtClean="0">
                <a:solidFill>
                  <a:prstClr val="black"/>
                </a:solidFill>
              </a:rPr>
              <a:t>, LaunchDSI Tanzania. Contact: </a:t>
            </a:r>
            <a:r>
              <a:rPr lang="en-US" sz="4000" b="1" dirty="0" smtClean="0">
                <a:solidFill>
                  <a:prstClr val="black"/>
                </a:solidFill>
              </a:rPr>
              <a:t>LaunchDSI@MSH.org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19620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7BB3"/>
      </a:dk2>
      <a:lt2>
        <a:srgbClr val="FFFFFF"/>
      </a:lt2>
      <a:accent1>
        <a:srgbClr val="007BB3"/>
      </a:accent1>
      <a:accent2>
        <a:srgbClr val="D02729"/>
      </a:accent2>
      <a:accent3>
        <a:srgbClr val="56802A"/>
      </a:accent3>
      <a:accent4>
        <a:srgbClr val="452D8E"/>
      </a:accent4>
      <a:accent5>
        <a:srgbClr val="007BB3"/>
      </a:accent5>
      <a:accent6>
        <a:srgbClr val="F05A28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505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Pitts</dc:creator>
  <cp:lastModifiedBy>Martha Embrey</cp:lastModifiedBy>
  <cp:revision>96</cp:revision>
  <dcterms:created xsi:type="dcterms:W3CDTF">2013-04-29T19:35:38Z</dcterms:created>
  <dcterms:modified xsi:type="dcterms:W3CDTF">2016-06-02T15:17:13Z</dcterms:modified>
</cp:coreProperties>
</file>